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3"/>
  </p:notesMasterIdLst>
  <p:sldIdLst>
    <p:sldId id="256" r:id="rId2"/>
    <p:sldId id="258" r:id="rId3"/>
    <p:sldId id="259" r:id="rId4"/>
    <p:sldId id="263" r:id="rId5"/>
    <p:sldId id="264" r:id="rId6"/>
    <p:sldId id="267" r:id="rId7"/>
    <p:sldId id="265" r:id="rId8"/>
    <p:sldId id="266" r:id="rId9"/>
    <p:sldId id="261" r:id="rId10"/>
    <p:sldId id="262" r:id="rId11"/>
    <p:sldId id="26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11B"/>
    <a:srgbClr val="4F5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 varScale="1">
        <p:scale>
          <a:sx n="98" d="100"/>
          <a:sy n="98" d="100"/>
        </p:scale>
        <p:origin x="15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37860-B5E7-4538-90F6-B2164A3D54AF}" type="datetimeFigureOut">
              <a:rPr lang="ru-RU" smtClean="0"/>
              <a:pPr/>
              <a:t>29.02.2024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10FDD-090C-4233-B84F-EC5801930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510FDD-090C-4233-B84F-EC5801930A0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96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10FDD-090C-4233-B84F-EC5801930A0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3B8739-6161-4CD7-961F-9EA0FFB86A93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E18855-F9D2-4D40-A3DA-3F77CBD256D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EE2E66-25E6-4714-8C64-1EA7DB0661E9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73C9E2-E1F6-4809-A4C2-8ABB5751AC5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79B90A-4B73-4A97-9248-A2D5B6DAA99E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52514A-F6EE-4C1D-9A90-D8C16A9BA82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5DEB40-32C8-4C05-BF17-C8F81577A1BD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00D17-CB56-4B6A-991B-F1094FCD2E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8CBFCB-F5A8-49F6-B9BF-EBC1E8EF5BAB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DC6291-74F4-4D2C-9CD7-93C1675E7D9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88222A-D998-4B8F-8522-7BD263BB3336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A4F96B-F8F9-497E-A2C4-6FA74C541E4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8A7A7D-6CE4-403B-AFA6-9A11BC66CCF7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79FEE6-4BF4-475C-8D99-E25009012E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EE19DF-061A-46F6-BB31-729B9AA3980C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6DE099-7A07-42D4-B574-F4460D7109C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D433A7-1A69-46DD-AD03-4E762AB2AE17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1F3EE-20AD-4E08-A138-4B7C703BAA7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609412-E5EC-48CA-B0E4-F33AA215377E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D3CFA-D7F2-459A-A5CB-CD06F8DF5D8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pPr>
              <a:defRPr/>
            </a:pPr>
            <a:fld id="{CE528A86-3CAC-4292-A382-C65D4C21C45A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pPr>
              <a:defRPr/>
            </a:pPr>
            <a:fld id="{58EF15CC-D4E8-4BFD-867B-D073CEF97ED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D226F40-3027-42A1-9B8A-2FC36FAA5397}" type="datetimeFigureOut">
              <a:rPr lang="ru-RU" smtClean="0"/>
              <a:pPr>
                <a:defRPr/>
              </a:pPr>
              <a:t>29.02.2024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97D0455-3AB0-4625-AFD8-90924215B9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для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3860800"/>
            <a:ext cx="8424863" cy="1944688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Отчет об исполнении  бюджета Клязьминского сельского поселения Ковровского района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             за 2023 год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52" name="AutoShape 2" descr="https://lucidgypsy.files.wordpress.com/2013/12/sky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746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961427"/>
              </p:ext>
            </p:extLst>
          </p:nvPr>
        </p:nvGraphicFramePr>
        <p:xfrm>
          <a:off x="0" y="2132856"/>
          <a:ext cx="8784976" cy="382654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666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869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Годовые назначения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 с начала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en-US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25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«Содержание муниципального жилищного фонда Клязьминского сельского поселения в 2020-2022 годах"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«Проведение кадастровых работ в отношении земельных участков из состава земель сельскохозяйственного назначения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B39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Клязьминского сельского поселения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2023-2025 годы.»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945,8</a:t>
                      </a:r>
                      <a:endParaRPr lang="ru-RU" sz="14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«Комплексное развитие сельских территорий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B39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Клязьминского сельского поселения </a:t>
                      </a:r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2023-2025 годы»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350" y="3854450"/>
            <a:ext cx="797401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250825" y="188913"/>
            <a:ext cx="88931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ОСНОВНЫЕ ПАРАМЕТРЫ ИСПОЛНЕНИЯ  БЮДЖЕТА КЛЯЗЬМИНСКОГО СЕЛЬСКОГО ПОСЕЛЕНИЯ ЗА 2023 ГОД (ТЫС.РУБ.)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77089"/>
              </p:ext>
            </p:extLst>
          </p:nvPr>
        </p:nvGraphicFramePr>
        <p:xfrm>
          <a:off x="611560" y="1866759"/>
          <a:ext cx="8208910" cy="4991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9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3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8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327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Показатель</a:t>
                      </a:r>
                      <a:endParaRPr lang="ru-RU" sz="24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План</a:t>
                      </a:r>
                      <a:endParaRPr lang="ru-RU" sz="24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Факт</a:t>
                      </a:r>
                      <a:endParaRPr lang="ru-RU" sz="24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(%)</a:t>
                      </a:r>
                      <a:endParaRPr lang="ru-RU" sz="24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133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61723,0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63415,1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102,7</a:t>
                      </a:r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9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Расходы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62723,0</a:t>
                      </a:r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62723,0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128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Профицит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Дефицит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692,1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323850" y="333375"/>
            <a:ext cx="83439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ИСПОЛНЕНИЕ БЮДЖЕТА КЛЯЗЬМИНСКОГО СЕЛЬСКОГО ПОСЕЛЕНИЯ ЗА 2023 ГОД ПО ДОХОДАМ (ТЫС.РУБ.)</a:t>
            </a:r>
          </a:p>
        </p:txBody>
      </p:sp>
      <p:graphicFrame>
        <p:nvGraphicFramePr>
          <p:cNvPr id="4100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936726"/>
              </p:ext>
            </p:extLst>
          </p:nvPr>
        </p:nvGraphicFramePr>
        <p:xfrm>
          <a:off x="512763" y="1717675"/>
          <a:ext cx="3014662" cy="411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Worksheet" r:id="rId4" imgW="3247963" imgH="3819532" progId="Excel.Sheet.8">
                  <p:embed/>
                </p:oleObj>
              </mc:Choice>
              <mc:Fallback>
                <p:oleObj name="Worksheet" r:id="rId4" imgW="3247963" imgH="3819532" progId="Excel.Sheet.8">
                  <p:embed/>
                  <p:pic>
                    <p:nvPicPr>
                      <p:cNvPr id="0" name="Диаграмма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763" y="1717675"/>
                        <a:ext cx="3014662" cy="4111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05099"/>
              </p:ext>
            </p:extLst>
          </p:nvPr>
        </p:nvGraphicFramePr>
        <p:xfrm>
          <a:off x="3995738" y="1865313"/>
          <a:ext cx="5156200" cy="396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Worksheet" r:id="rId6" imgW="5914992" imgH="3962426" progId="Excel.Sheet.8">
                  <p:embed/>
                </p:oleObj>
              </mc:Choice>
              <mc:Fallback>
                <p:oleObj name="Worksheet" r:id="rId6" imgW="5914992" imgH="3962426" progId="Excel.Sheet.8">
                  <p:embed/>
                  <p:pic>
                    <p:nvPicPr>
                      <p:cNvPr id="0" name="Диаграмма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1865313"/>
                        <a:ext cx="5156200" cy="3963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229304"/>
              </p:ext>
            </p:extLst>
          </p:nvPr>
        </p:nvGraphicFramePr>
        <p:xfrm>
          <a:off x="-127645" y="1228120"/>
          <a:ext cx="9399290" cy="502088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10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9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План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Поступило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Отклонения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10202,3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11894,4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1692,1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4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Налог на доходы физических лиц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5431,0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1182,0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6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Единый сельскохозяйственный налог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132,0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132,0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Налог на имущество физических лиц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1235,1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1355,7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120,6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2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Земельный налог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3589,4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4029,0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439,6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Государственная пошлина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5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Доходы от использования имущества, находящегося в государственной и муниципальной собственности 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499,4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447,0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52,4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Доходы от продажи материальных и нематериальных активов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435,2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435,2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4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Штрафы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58,6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60,4</a:t>
                      </a:r>
                    </a:p>
                  </a:txBody>
                  <a:tcPr marL="61147" marR="6114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1,8</a:t>
                      </a:r>
                    </a:p>
                  </a:txBody>
                  <a:tcPr marL="61147" marR="6114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87338" y="6092825"/>
            <a:ext cx="8569325" cy="877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i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*</a:t>
            </a:r>
            <a:r>
              <a:rPr lang="ru-RU" sz="1700" b="1" i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Анализ исполнения собственных доходов бюджета поселения за 2023 год свидетельствует  о том, что план по указанным доходам   выполнен   на  116,6%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СТРУКТУРА И ОБЪЕМ НАЛОГОВЫХ И НЕНАЛОГОВЫХ ДОХОДОВ БЮДЖЕТА КЛЯЗЬМИНСКОГО СЕЛЬСКОГО ПОСЕЛЕНИЯ ЗА 2023 ГОД (ТЫС.РУБ.)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846981"/>
            <a:ext cx="9180513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-396875" y="0"/>
            <a:ext cx="100091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C000"/>
                </a:solidFill>
              </a:rPr>
              <a:t>СТРУКТУРА И ОБЪЕМ БЕЗВОЗМЕЗДНЫХ ПОСТУПЛЕНИЙ (ТЫС.РУБ.)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213207"/>
              </p:ext>
            </p:extLst>
          </p:nvPr>
        </p:nvGraphicFramePr>
        <p:xfrm>
          <a:off x="395536" y="938774"/>
          <a:ext cx="8280920" cy="45064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9087">
                <a:tc>
                  <a:txBody>
                    <a:bodyPr/>
                    <a:lstStyle/>
                    <a:p>
                      <a:pPr algn="l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Исполнение(%)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269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51521,0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51521,0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7229"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на выравнивание бюджетной обеспеченности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8674,0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8674,0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988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поддержку мер по обеспечению сбалансированности бюджетов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7923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сельских поселений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84058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058954"/>
              </p:ext>
            </p:extLst>
          </p:nvPr>
        </p:nvGraphicFramePr>
        <p:xfrm>
          <a:off x="0" y="116632"/>
          <a:ext cx="9144000" cy="705678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02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4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21120">
                <a:tc>
                  <a:txBody>
                    <a:bodyPr/>
                    <a:lstStyle/>
                    <a:p>
                      <a:pPr algn="l"/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+mj-lt"/>
                        </a:rPr>
                        <a:t>Исполнение(%)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3346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субсидии бюджетам сельских поселений (Прочие субсидии бюджетам муниципальных образований на реализацию мероприятий по предотвращению распространения борщевика Сосновского)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1143,5 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3479"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 бюджетам сельских поселений на осуществление первичного воинского учета  на территориях,  где отсутствуют военные комиссариаты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289,6 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289,6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8839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межбюджетные трансферты,</a:t>
                      </a:r>
                      <a:r>
                        <a:rPr lang="ru-RU" sz="1800" b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передаваемые бюджетам сельских поселений</a:t>
                      </a:r>
                    </a:p>
                    <a:p>
                      <a:pPr algn="l"/>
                      <a:endParaRPr lang="ru-RU" sz="1800" b="1" baseline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800" b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в бюджеты сельских поселений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39571,2</a:t>
                      </a:r>
                    </a:p>
                    <a:p>
                      <a:pPr algn="ctr"/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39571,2</a:t>
                      </a:r>
                    </a:p>
                    <a:p>
                      <a:pPr algn="ctr"/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50,0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79512" y="1714500"/>
            <a:ext cx="9144001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611188" y="188913"/>
            <a:ext cx="8064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ИСПОЛНЕНИЕ БЮДЖЕТА КЛЯЗЬМИНСКОГО СЕЛЬСКОГО ПОСЕЛЕНИЯ ЗА 2023 ГОД ПО РАСХОДАМ (ТЫС.РУБ.)</a:t>
            </a:r>
          </a:p>
        </p:txBody>
      </p:sp>
      <p:graphicFrame>
        <p:nvGraphicFramePr>
          <p:cNvPr id="8196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589632"/>
              </p:ext>
            </p:extLst>
          </p:nvPr>
        </p:nvGraphicFramePr>
        <p:xfrm>
          <a:off x="1331913" y="2133600"/>
          <a:ext cx="6254750" cy="410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Worksheet" r:id="rId5" imgW="6257936" imgH="4105321" progId="Excel.Sheet.8">
                  <p:embed/>
                </p:oleObj>
              </mc:Choice>
              <mc:Fallback>
                <p:oleObj name="Worksheet" r:id="rId5" imgW="6257936" imgH="4105321" progId="Excel.Shee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133600"/>
                        <a:ext cx="6254750" cy="410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49469"/>
              </p:ext>
            </p:extLst>
          </p:nvPr>
        </p:nvGraphicFramePr>
        <p:xfrm>
          <a:off x="287338" y="1041400"/>
          <a:ext cx="8568952" cy="5660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2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Исполнение(%)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itchFamily="18" charset="0"/>
                          <a:cs typeface="Times New Roman" pitchFamily="18" charset="0"/>
                        </a:rPr>
                        <a:t>62723,0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itchFamily="18" charset="0"/>
                          <a:cs typeface="Times New Roman" pitchFamily="18" charset="0"/>
                        </a:rPr>
                        <a:t>62723,0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304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Общегосударственные вопросы</a:t>
                      </a:r>
                      <a:r>
                        <a:rPr lang="ru-RU" sz="18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6063,4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6063,4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Национальная оборона</a:t>
                      </a:r>
                      <a:endParaRPr lang="ru-RU" sz="1800" b="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289,6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289,6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5960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Защита населения и территории от ЧС, гражданская оборона 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338,7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338,7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592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Другие вопросы в области национальной экономики 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1120,7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1120,7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Жилищное хозяйство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1529,6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1529,6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Коммунальное хозяйство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320,5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320,5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Благоустройство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29692,3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29692,3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Другие вопросы в области ЖКХ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11232,3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11232,3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Культура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11900,8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11900,8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Социальная политика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138,0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138,0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0139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Физическая культура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291" name="Прямоугольник 3"/>
          <p:cNvSpPr>
            <a:spLocks noChangeArrowheads="1"/>
          </p:cNvSpPr>
          <p:nvPr/>
        </p:nvSpPr>
        <p:spPr bwMode="auto">
          <a:xfrm>
            <a:off x="395288" y="188913"/>
            <a:ext cx="83534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</a:rPr>
              <a:t>СТРУКТУРА И ОБЪЕМ РАСХОДОВ БЮДЖЕТА КЛЯЗЬМИНСКОГО СЕЛЬСКОГО ПОСЕЛЕНИЯ ЗА 2023 (ТЫС.РУБ.)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C:\Users\Хеда\Desktop\Актуально\снова ленинское\Солнце-жжет-как-крапив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3175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98425" y="0"/>
            <a:ext cx="90455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РАСХОДЫ БЮДЖЕТА ПОСЕЛЕНИЯ В РАМКАХ МУНИЦИПАЛЬНЫХ  ЦЕЛЕВЫХ ПРОГРАММ ЗА 2023 ГОД (тыс. руб.)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196830"/>
              </p:ext>
            </p:extLst>
          </p:nvPr>
        </p:nvGraphicFramePr>
        <p:xfrm>
          <a:off x="971601" y="859092"/>
          <a:ext cx="7848747" cy="5669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68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46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09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Годовые назначения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en-US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811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ПО ПРОГРАММАМ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40797,6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40797,6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8506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«Основные направления развития  благоустройства территории Клязьминского сельского поселения Ковровского района на 2023-2025 годы»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35425,4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35425,4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71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«Вопросы обеспечения пожарной безопасности на территории Клязьминского сельского поселения на 2023-2025 годы»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338,7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338,7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871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«Противодействие коррупции на территории Клязьминского сельского поселения Ковровского района на 2023-2025 годы»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462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единой государственной системы регистрации прав и кадастрового учета недвижимости на территории Клязьминского сельского поселения Ковровского района на 2023-2025 годы»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174,9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174,9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3899</TotalTime>
  <Words>563</Words>
  <Application>Microsoft Office PowerPoint</Application>
  <PresentationFormat>Экран (4:3)</PresentationFormat>
  <Paragraphs>215</Paragraphs>
  <Slides>11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Calibri</vt:lpstr>
      <vt:lpstr>Consolas</vt:lpstr>
      <vt:lpstr>Corbel</vt:lpstr>
      <vt:lpstr>Times New Roman</vt:lpstr>
      <vt:lpstr>Wingdings</vt:lpstr>
      <vt:lpstr>Wingdings 2</vt:lpstr>
      <vt:lpstr>Wingdings 3</vt:lpstr>
      <vt:lpstr>Метро</vt:lpstr>
      <vt:lpstr>Лист Microsoft Excel 97–2003</vt:lpstr>
      <vt:lpstr>Бюджет для граждан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Семейка Соитовых!</dc:creator>
  <cp:lastModifiedBy>Buh4</cp:lastModifiedBy>
  <cp:revision>120</cp:revision>
  <dcterms:created xsi:type="dcterms:W3CDTF">2018-03-07T10:41:26Z</dcterms:created>
  <dcterms:modified xsi:type="dcterms:W3CDTF">2024-02-29T10:26:13Z</dcterms:modified>
</cp:coreProperties>
</file>