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9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0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520" r:id="rId1"/>
  </p:sldMasterIdLst>
  <p:notesMasterIdLst>
    <p:notesMasterId r:id="rId74"/>
  </p:notesMasterIdLst>
  <p:sldIdLst>
    <p:sldId id="278" r:id="rId2"/>
    <p:sldId id="290" r:id="rId3"/>
    <p:sldId id="277" r:id="rId4"/>
    <p:sldId id="279" r:id="rId5"/>
    <p:sldId id="372" r:id="rId6"/>
    <p:sldId id="291" r:id="rId7"/>
    <p:sldId id="311" r:id="rId8"/>
    <p:sldId id="312" r:id="rId9"/>
    <p:sldId id="315" r:id="rId10"/>
    <p:sldId id="466" r:id="rId11"/>
    <p:sldId id="467" r:id="rId12"/>
    <p:sldId id="468" r:id="rId13"/>
    <p:sldId id="469" r:id="rId14"/>
    <p:sldId id="376" r:id="rId15"/>
    <p:sldId id="377" r:id="rId16"/>
    <p:sldId id="430" r:id="rId17"/>
    <p:sldId id="378" r:id="rId18"/>
    <p:sldId id="379" r:id="rId19"/>
    <p:sldId id="380" r:id="rId20"/>
    <p:sldId id="381" r:id="rId21"/>
    <p:sldId id="382" r:id="rId22"/>
    <p:sldId id="429" r:id="rId23"/>
    <p:sldId id="470" r:id="rId24"/>
    <p:sldId id="471" r:id="rId25"/>
    <p:sldId id="472" r:id="rId26"/>
    <p:sldId id="473" r:id="rId27"/>
    <p:sldId id="387" r:id="rId28"/>
    <p:sldId id="462" r:id="rId29"/>
    <p:sldId id="463" r:id="rId30"/>
    <p:sldId id="441" r:id="rId31"/>
    <p:sldId id="442" r:id="rId32"/>
    <p:sldId id="389" r:id="rId33"/>
    <p:sldId id="439" r:id="rId34"/>
    <p:sldId id="390" r:id="rId35"/>
    <p:sldId id="391" r:id="rId36"/>
    <p:sldId id="431" r:id="rId37"/>
    <p:sldId id="392" r:id="rId38"/>
    <p:sldId id="393" r:id="rId39"/>
    <p:sldId id="394" r:id="rId40"/>
    <p:sldId id="395" r:id="rId41"/>
    <p:sldId id="396" r:id="rId42"/>
    <p:sldId id="397" r:id="rId43"/>
    <p:sldId id="398" r:id="rId44"/>
    <p:sldId id="399" r:id="rId45"/>
    <p:sldId id="400" r:id="rId46"/>
    <p:sldId id="474" r:id="rId47"/>
    <p:sldId id="475" r:id="rId48"/>
    <p:sldId id="476" r:id="rId49"/>
    <p:sldId id="477" r:id="rId50"/>
    <p:sldId id="406" r:id="rId51"/>
    <p:sldId id="407" r:id="rId52"/>
    <p:sldId id="408" r:id="rId53"/>
    <p:sldId id="409" r:id="rId54"/>
    <p:sldId id="478" r:id="rId55"/>
    <p:sldId id="479" r:id="rId56"/>
    <p:sldId id="480" r:id="rId57"/>
    <p:sldId id="432" r:id="rId58"/>
    <p:sldId id="481" r:id="rId59"/>
    <p:sldId id="482" r:id="rId60"/>
    <p:sldId id="483" r:id="rId61"/>
    <p:sldId id="484" r:id="rId62"/>
    <p:sldId id="485" r:id="rId63"/>
    <p:sldId id="422" r:id="rId64"/>
    <p:sldId id="465" r:id="rId65"/>
    <p:sldId id="423" r:id="rId66"/>
    <p:sldId id="487" r:id="rId67"/>
    <p:sldId id="445" r:id="rId68"/>
    <p:sldId id="486" r:id="rId69"/>
    <p:sldId id="425" r:id="rId70"/>
    <p:sldId id="426" r:id="rId71"/>
    <p:sldId id="427" r:id="rId72"/>
    <p:sldId id="428" r:id="rId73"/>
  </p:sldIdLst>
  <p:sldSz cx="9144000" cy="6858000" type="screen4x3"/>
  <p:notesSz cx="6858000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3CBE7D"/>
    <a:srgbClr val="5092C8"/>
    <a:srgbClr val="D37BD1"/>
    <a:srgbClr val="009999"/>
    <a:srgbClr val="A1AD33"/>
    <a:srgbClr val="CC66FF"/>
    <a:srgbClr val="FFFF99"/>
    <a:srgbClr val="FF3399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7605" autoAdjust="0"/>
  </p:normalViewPr>
  <p:slideViewPr>
    <p:cSldViewPr>
      <p:cViewPr varScale="1">
        <p:scale>
          <a:sx n="101" d="100"/>
          <a:sy n="101" d="100"/>
        </p:scale>
        <p:origin x="191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26864756541352E-3"/>
                  <c:y val="-8.1443492989554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48-4724-B95B-AF8A432D52ED}"/>
                </c:ext>
              </c:extLst>
            </c:dLbl>
            <c:dLbl>
              <c:idx val="1"/>
              <c:layout>
                <c:manualLayout>
                  <c:x val="-3.821196827685665E-3"/>
                  <c:y val="-6.9369466489917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48-4724-B95B-AF8A432D52ED}"/>
                </c:ext>
              </c:extLst>
            </c:dLbl>
            <c:dLbl>
              <c:idx val="2"/>
              <c:layout>
                <c:manualLayout>
                  <c:x val="-1.6799187051870862E-2"/>
                  <c:y val="-6.7474677525007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48-4724-B95B-AF8A432D52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78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848917.6</c:v>
                </c:pt>
                <c:pt idx="1">
                  <c:v>59132.2</c:v>
                </c:pt>
                <c:pt idx="2">
                  <c:v>2809467.4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48-4724-B95B-AF8A432D52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052313666271168E-2"/>
                  <c:y val="-6.4754001759577406E-2"/>
                </c:manualLayout>
              </c:layout>
              <c:spPr/>
              <c:txPr>
                <a:bodyPr/>
                <a:lstStyle/>
                <a:p>
                  <a:pPr>
                    <a:defRPr sz="1378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48-4724-B95B-AF8A432D52ED}"/>
                </c:ext>
              </c:extLst>
            </c:dLbl>
            <c:dLbl>
              <c:idx val="1"/>
              <c:layout>
                <c:manualLayout>
                  <c:x val="2.1124275471333956E-2"/>
                  <c:y val="-6.5223131042837404E-2"/>
                </c:manualLayout>
              </c:layout>
              <c:spPr/>
              <c:txPr>
                <a:bodyPr/>
                <a:lstStyle/>
                <a:p>
                  <a:pPr>
                    <a:defRPr sz="1378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48-4724-B95B-AF8A432D52ED}"/>
                </c:ext>
              </c:extLst>
            </c:dLbl>
            <c:dLbl>
              <c:idx val="2"/>
              <c:layout>
                <c:manualLayout>
                  <c:x val="5.2202286288249494E-2"/>
                  <c:y val="-4.8288789776464655E-2"/>
                </c:manualLayout>
              </c:layout>
              <c:spPr/>
              <c:txPr>
                <a:bodyPr/>
                <a:lstStyle/>
                <a:p>
                  <a:pPr>
                    <a:defRPr sz="1378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48-4724-B95B-AF8A432D52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78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1063899.8999999999</c:v>
                </c:pt>
                <c:pt idx="1">
                  <c:v>61453.4</c:v>
                </c:pt>
                <c:pt idx="2">
                  <c:v>2807518.9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48-4724-B95B-AF8A432D5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611840"/>
        <c:axId val="128613376"/>
        <c:axId val="0"/>
      </c:bar3DChart>
      <c:catAx>
        <c:axId val="12861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28613376"/>
        <c:crosses val="autoZero"/>
        <c:auto val="1"/>
        <c:lblAlgn val="ctr"/>
        <c:lblOffset val="100"/>
        <c:noMultiLvlLbl val="0"/>
      </c:catAx>
      <c:valAx>
        <c:axId val="128613376"/>
        <c:scaling>
          <c:orientation val="minMax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97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8611840"/>
        <c:crosses val="autoZero"/>
        <c:crossBetween val="between"/>
      </c:valAx>
      <c:spPr>
        <a:noFill/>
        <a:ln w="25383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76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4181883436755003E-2"/>
                  <c:y val="-1.7977528089887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17-47C2-8421-2333F829A570}"/>
                </c:ext>
              </c:extLst>
            </c:dLbl>
            <c:dLbl>
              <c:idx val="2"/>
              <c:layout>
                <c:manualLayout>
                  <c:x val="-1.6032063208331445E-2"/>
                  <c:y val="1.3566984582777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17-47C2-8421-2333F829A5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8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475654.40000000002</c:v>
                </c:pt>
                <c:pt idx="1">
                  <c:v>48468.3</c:v>
                </c:pt>
                <c:pt idx="2">
                  <c:v>673918.5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17-47C2-8421-2333F829A5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1618608507097697E-4"/>
                  <c:y val="-7.734583738830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17-47C2-8421-2333F829A570}"/>
                </c:ext>
              </c:extLst>
            </c:dLbl>
            <c:dLbl>
              <c:idx val="1"/>
              <c:layout>
                <c:manualLayout>
                  <c:x val="4.2545650310265495E-3"/>
                  <c:y val="-3.775776342563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17-47C2-8421-2333F829A570}"/>
                </c:ext>
              </c:extLst>
            </c:dLbl>
            <c:dLbl>
              <c:idx val="2"/>
              <c:layout>
                <c:manualLayout>
                  <c:x val="-2.5606116389489012E-2"/>
                  <c:y val="-4.9568079270990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17-47C2-8421-2333F829A5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8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708467.5</c:v>
                </c:pt>
                <c:pt idx="1">
                  <c:v>40049</c:v>
                </c:pt>
                <c:pt idx="2">
                  <c:v>2351516.2000000002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17-47C2-8421-2333F829A5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791296611635375E-2"/>
                  <c:y val="-9.4070600725471108E-3"/>
                </c:manualLayout>
              </c:layout>
              <c:spPr/>
              <c:txPr>
                <a:bodyPr/>
                <a:lstStyle/>
                <a:p>
                  <a:pPr>
                    <a:defRPr sz="118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17-47C2-8421-2333F829A570}"/>
                </c:ext>
              </c:extLst>
            </c:dLbl>
            <c:dLbl>
              <c:idx val="1"/>
              <c:layout>
                <c:manualLayout>
                  <c:x val="1.3991618799998363E-2"/>
                  <c:y val="-1.3566984582777835E-2"/>
                </c:manualLayout>
              </c:layout>
              <c:spPr/>
              <c:txPr>
                <a:bodyPr/>
                <a:lstStyle/>
                <a:p>
                  <a:pPr>
                    <a:defRPr sz="118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117-47C2-8421-2333F829A570}"/>
                </c:ext>
              </c:extLst>
            </c:dLbl>
            <c:dLbl>
              <c:idx val="2"/>
              <c:layout>
                <c:manualLayout>
                  <c:x val="4.4082207129869317E-3"/>
                  <c:y val="-4.5379102893037251E-3"/>
                </c:manualLayout>
              </c:layout>
              <c:spPr/>
              <c:txPr>
                <a:bodyPr/>
                <a:lstStyle/>
                <a:p>
                  <a:pPr>
                    <a:defRPr sz="118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17-47C2-8421-2333F829A5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89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1063899.8999999999</c:v>
                </c:pt>
                <c:pt idx="1">
                  <c:v>61453.4</c:v>
                </c:pt>
                <c:pt idx="2">
                  <c:v>2807518.9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117-47C2-8421-2333F829A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465920"/>
        <c:axId val="128496384"/>
        <c:axId val="0"/>
      </c:bar3DChart>
      <c:catAx>
        <c:axId val="12846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5" b="1">
                <a:solidFill>
                  <a:schemeClr val="bg1"/>
                </a:solidFill>
              </a:defRPr>
            </a:pPr>
            <a:endParaRPr lang="ru-RU"/>
          </a:p>
        </c:txPr>
        <c:crossAx val="128496384"/>
        <c:crosses val="autoZero"/>
        <c:auto val="1"/>
        <c:lblAlgn val="ctr"/>
        <c:lblOffset val="100"/>
        <c:noMultiLvlLbl val="0"/>
      </c:catAx>
      <c:valAx>
        <c:axId val="128496384"/>
        <c:scaling>
          <c:orientation val="minMax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995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8465920"/>
        <c:crosses val="autoZero"/>
        <c:crossBetween val="between"/>
      </c:valAx>
      <c:spPr>
        <a:noFill/>
        <a:ln w="25392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782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813709644950328E-2"/>
          <c:y val="1.4138353813039807E-2"/>
          <c:w val="0.91134257081644021"/>
          <c:h val="0.91203225894341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687363038714395E-2"/>
                  <c:y val="-5.0749125391138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51-4A68-8C0E-A26372A1B5A9}"/>
                </c:ext>
              </c:extLst>
            </c:dLbl>
            <c:dLbl>
              <c:idx val="1"/>
              <c:layout>
                <c:manualLayout>
                  <c:x val="-2.3374726077428808E-2"/>
                  <c:y val="-2.76816608996539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51-4A68-8C0E-A26372A1B5A9}"/>
                </c:ext>
              </c:extLst>
            </c:dLbl>
            <c:dLbl>
              <c:idx val="3"/>
              <c:layout>
                <c:manualLayout>
                  <c:x val="-1.168736303871439E-2"/>
                  <c:y val="7.75088684848648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51-4A68-8C0E-A26372A1B5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НАЛОГИ, СБОРЫ И РЕГУЛЯРНЫЕ ПЛАТЕЖИ ЗА ПОЛЬЗОВАНИЕ ПРИРОДНЫМИ РЕСУРСАМИ</c:v>
                </c:pt>
                <c:pt idx="3">
                  <c:v>ГОСУДАРСТВЕННАЯ ПОШЛИНА</c:v>
                </c:pt>
                <c:pt idx="4">
                  <c:v>АКЦИЗЫ</c:v>
                </c:pt>
                <c:pt idx="5">
                  <c:v>НАЛОГИ НА ИМУЩЕСТВО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567986.69999999995</c:v>
                </c:pt>
                <c:pt idx="1">
                  <c:v>24961.1</c:v>
                </c:pt>
                <c:pt idx="2">
                  <c:v>86210.8</c:v>
                </c:pt>
                <c:pt idx="3">
                  <c:v>-22.1</c:v>
                </c:pt>
                <c:pt idx="4">
                  <c:v>17677.8</c:v>
                </c:pt>
                <c:pt idx="5">
                  <c:v>11653.2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51-4A68-8C0E-A26372A1B5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242299971816892E-2"/>
                  <c:y val="8.41899572242051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51-4A68-8C0E-A26372A1B5A9}"/>
                </c:ext>
              </c:extLst>
            </c:dLbl>
            <c:dLbl>
              <c:idx val="1"/>
              <c:layout>
                <c:manualLayout>
                  <c:x val="1.7289705112646166E-2"/>
                  <c:y val="3.75162793232161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51-4A68-8C0E-A26372A1B5A9}"/>
                </c:ext>
              </c:extLst>
            </c:dLbl>
            <c:dLbl>
              <c:idx val="2"/>
              <c:layout>
                <c:manualLayout>
                  <c:x val="2.2355877903866839E-2"/>
                  <c:y val="5.43885785903059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51-4A68-8C0E-A26372A1B5A9}"/>
                </c:ext>
              </c:extLst>
            </c:dLbl>
            <c:dLbl>
              <c:idx val="3"/>
              <c:layout>
                <c:manualLayout>
                  <c:x val="2.0600472786044183E-2"/>
                  <c:y val="-1.23737024221453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51-4A68-8C0E-A26372A1B5A9}"/>
                </c:ext>
              </c:extLst>
            </c:dLbl>
            <c:dLbl>
              <c:idx val="4"/>
              <c:layout>
                <c:manualLayout>
                  <c:x val="2.5907754956488727E-2"/>
                  <c:y val="2.28558973380922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51-4A68-8C0E-A26372A1B5A9}"/>
                </c:ext>
              </c:extLst>
            </c:dLbl>
            <c:dLbl>
              <c:idx val="5"/>
              <c:layout>
                <c:manualLayout>
                  <c:x val="2.6111018445557719E-2"/>
                  <c:y val="-5.53633217993079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51-4A68-8C0E-A26372A1B5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НАЛОГИ, СБОРЫ И РЕГУЛЯРНЫЕ ПЛАТЕЖИ ЗА ПОЛЬЗОВАНИЕ ПРИРОДНЫМИ РЕСУРСАМИ</c:v>
                </c:pt>
                <c:pt idx="3">
                  <c:v>ГОСУДАРСТВЕННАЯ ПОШЛИНА</c:v>
                </c:pt>
                <c:pt idx="4">
                  <c:v>АКЦИЗЫ</c:v>
                </c:pt>
                <c:pt idx="5">
                  <c:v>НАЛОГИ НА ИМУЩЕСТВО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804790</c:v>
                </c:pt>
                <c:pt idx="1">
                  <c:v>25576.9</c:v>
                </c:pt>
                <c:pt idx="2">
                  <c:v>202950.7</c:v>
                </c:pt>
                <c:pt idx="3">
                  <c:v>138</c:v>
                </c:pt>
                <c:pt idx="4">
                  <c:v>18380</c:v>
                </c:pt>
                <c:pt idx="5">
                  <c:v>12064.3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B51-4A68-8C0E-A26372A1B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593920"/>
        <c:axId val="128595456"/>
      </c:barChart>
      <c:catAx>
        <c:axId val="12859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595456"/>
        <c:crosses val="autoZero"/>
        <c:auto val="1"/>
        <c:lblAlgn val="ctr"/>
        <c:lblOffset val="100"/>
        <c:noMultiLvlLbl val="0"/>
      </c:catAx>
      <c:valAx>
        <c:axId val="128595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5939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414462430969413"/>
          <c:y val="4.3637947746158284E-2"/>
          <c:w val="8.762092033128932E-2"/>
          <c:h val="0.11988063732697313"/>
        </c:manualLayout>
      </c:layout>
      <c:overlay val="0"/>
      <c:txPr>
        <a:bodyPr/>
        <a:lstStyle/>
        <a:p>
          <a:pPr>
            <a:defRPr sz="1393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99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827665006389954E-2"/>
          <c:y val="3.2882410428973115E-2"/>
          <c:w val="0.83672896828977972"/>
          <c:h val="0.52164637074223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8780108780108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B8-447B-9ED7-2B5F7F1798D0}"/>
                </c:ext>
              </c:extLst>
            </c:dLbl>
            <c:dLbl>
              <c:idx val="1"/>
              <c:layout>
                <c:manualLayout>
                  <c:x val="-1.245904996029179E-2"/>
                  <c:y val="-1.2218259713051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B8-447B-9ED7-2B5F7F1798D0}"/>
                </c:ext>
              </c:extLst>
            </c:dLbl>
            <c:dLbl>
              <c:idx val="2"/>
              <c:layout>
                <c:manualLayout>
                  <c:x val="-9.3242540486635026E-3"/>
                  <c:y val="-6.69701772442839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B8-447B-9ED7-2B5F7F1798D0}"/>
                </c:ext>
              </c:extLst>
            </c:dLbl>
            <c:dLbl>
              <c:idx val="3"/>
              <c:layout>
                <c:manualLayout>
                  <c:x val="-1.243208849297636E-2"/>
                  <c:y val="1.000747210714995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B8-447B-9ED7-2B5F7F1798D0}"/>
                </c:ext>
              </c:extLst>
            </c:dLbl>
            <c:dLbl>
              <c:idx val="4"/>
              <c:layout>
                <c:manualLayout>
                  <c:x val="-1.2236232708673653E-7"/>
                  <c:y val="4.781238752533702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B8-447B-9ED7-2B5F7F1798D0}"/>
                </c:ext>
              </c:extLst>
            </c:dLbl>
            <c:dLbl>
              <c:idx val="5"/>
              <c:layout>
                <c:manualLayout>
                  <c:x val="7.5948396672589034E-3"/>
                  <c:y val="-1.7937219730941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B8-447B-9ED7-2B5F7F1798D0}"/>
                </c:ext>
              </c:extLst>
            </c:dLbl>
            <c:dLbl>
              <c:idx val="7"/>
              <c:layout>
                <c:manualLayout>
                  <c:x val="-4.662004662004662E-3"/>
                  <c:y val="7.642443673513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B8-447B-9ED7-2B5F7F1798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 formatCode="General">
                  <c:v>16831</c:v>
                </c:pt>
                <c:pt idx="1">
                  <c:v>207.8</c:v>
                </c:pt>
                <c:pt idx="2">
                  <c:v>158.30000000000001</c:v>
                </c:pt>
                <c:pt idx="3" formatCode="General">
                  <c:v>21874.799999999999</c:v>
                </c:pt>
                <c:pt idx="4" formatCode="General">
                  <c:v>858.8</c:v>
                </c:pt>
                <c:pt idx="5" formatCode="General">
                  <c:v>118.3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FB8-447B-9ED7-2B5F7F1798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971089729881035E-2"/>
                  <c:y val="1.3068982969057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FB8-447B-9ED7-2B5F7F1798D0}"/>
                </c:ext>
              </c:extLst>
            </c:dLbl>
            <c:dLbl>
              <c:idx val="1"/>
              <c:layout>
                <c:manualLayout>
                  <c:x val="1.2432012432012404E-2"/>
                  <c:y val="-1.3647220845560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B8-447B-9ED7-2B5F7F1798D0}"/>
                </c:ext>
              </c:extLst>
            </c:dLbl>
            <c:dLbl>
              <c:idx val="2"/>
              <c:layout>
                <c:manualLayout>
                  <c:x val="1.8648018648018776E-2"/>
                  <c:y val="-1.283079390537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FB8-447B-9ED7-2B5F7F1798D0}"/>
                </c:ext>
              </c:extLst>
            </c:dLbl>
            <c:dLbl>
              <c:idx val="3"/>
              <c:layout>
                <c:manualLayout>
                  <c:x val="6.6391133211796807E-2"/>
                  <c:y val="5.978837847062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FB8-447B-9ED7-2B5F7F1798D0}"/>
                </c:ext>
              </c:extLst>
            </c:dLbl>
            <c:dLbl>
              <c:idx val="4"/>
              <c:layout>
                <c:manualLayout>
                  <c:x val="1.7094017094017103E-2"/>
                  <c:y val="3.966180249922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FB8-447B-9ED7-2B5F7F1798D0}"/>
                </c:ext>
              </c:extLst>
            </c:dLbl>
            <c:dLbl>
              <c:idx val="5"/>
              <c:layout>
                <c:manualLayout>
                  <c:x val="3.1039605467663493E-2"/>
                  <c:y val="8.614055530054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FB8-447B-9ED7-2B5F7F1798D0}"/>
                </c:ext>
              </c:extLst>
            </c:dLbl>
            <c:dLbl>
              <c:idx val="6"/>
              <c:layout>
                <c:manualLayout>
                  <c:x val="3.5742035742035744E-2"/>
                  <c:y val="5.773882514886141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43,8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FB8-447B-9ED7-2B5F7F1798D0}"/>
                </c:ext>
              </c:extLst>
            </c:dLbl>
            <c:dLbl>
              <c:idx val="7"/>
              <c:layout>
                <c:manualLayout>
                  <c:x val="1.8648018648018974E-2"/>
                  <c:y val="-1.5899496015594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FB8-447B-9ED7-2B5F7F1798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 formatCode="General">
                  <c:v>23111.599999999999</c:v>
                </c:pt>
                <c:pt idx="1">
                  <c:v>523.79999999999995</c:v>
                </c:pt>
                <c:pt idx="2">
                  <c:v>12470.4</c:v>
                </c:pt>
                <c:pt idx="3" formatCode="General">
                  <c:v>24178.799999999999</c:v>
                </c:pt>
                <c:pt idx="4" formatCode="General">
                  <c:v>1310.0999999999999</c:v>
                </c:pt>
                <c:pt idx="5" formatCode="General">
                  <c:v>-141.30000000000001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FB8-447B-9ED7-2B5F7F179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803968"/>
        <c:axId val="128805504"/>
        <c:axId val="0"/>
      </c:bar3DChart>
      <c:catAx>
        <c:axId val="12880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97"/>
            </a:pPr>
            <a:endParaRPr lang="ru-RU"/>
          </a:p>
        </c:txPr>
        <c:crossAx val="128805504"/>
        <c:crosses val="autoZero"/>
        <c:auto val="1"/>
        <c:lblAlgn val="ctr"/>
        <c:lblOffset val="100"/>
        <c:noMultiLvlLbl val="0"/>
      </c:catAx>
      <c:valAx>
        <c:axId val="128805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7"/>
            </a:pPr>
            <a:endParaRPr lang="ru-RU"/>
          </a:p>
        </c:txPr>
        <c:crossAx val="128803968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77465290341801141"/>
          <c:y val="2.3682308769699754E-2"/>
          <c:w val="9.8571038897274144E-2"/>
          <c:h val="0.143265984369403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15185524459547"/>
          <c:y val="4.7950180676723304E-2"/>
          <c:w val="0.8646179198720827"/>
          <c:h val="0.534782109820215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Сельское хозяйство и рыболовство</c:v>
                </c:pt>
                <c:pt idx="1">
                  <c:v>Транспорт</c:v>
                </c:pt>
                <c:pt idx="2">
                  <c:v>Дорожное хозяйство</c:v>
                </c:pt>
                <c:pt idx="3">
                  <c:v>Связь и информатика</c:v>
                </c:pt>
                <c:pt idx="4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5394.5</c:v>
                </c:pt>
                <c:pt idx="1">
                  <c:v>82740.5</c:v>
                </c:pt>
                <c:pt idx="2">
                  <c:v>935263.6</c:v>
                </c:pt>
                <c:pt idx="3">
                  <c:v>1055.4000000000001</c:v>
                </c:pt>
                <c:pt idx="4">
                  <c:v>19171.3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46-4315-9DA5-31C0EA9A7A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Сельское хозяйство и рыболовство</c:v>
                </c:pt>
                <c:pt idx="1">
                  <c:v>Транспорт</c:v>
                </c:pt>
                <c:pt idx="2">
                  <c:v>Дорожное хозяйство</c:v>
                </c:pt>
                <c:pt idx="3">
                  <c:v>Связь и информатика</c:v>
                </c:pt>
                <c:pt idx="4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5202.6000000000004</c:v>
                </c:pt>
                <c:pt idx="1">
                  <c:v>82716.7</c:v>
                </c:pt>
                <c:pt idx="2">
                  <c:v>934722.6</c:v>
                </c:pt>
                <c:pt idx="3">
                  <c:v>1055.3</c:v>
                </c:pt>
                <c:pt idx="4">
                  <c:v>18432.5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46-4315-9DA5-31C0EA9A7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724032"/>
        <c:axId val="133725568"/>
        <c:axId val="0"/>
      </c:bar3DChart>
      <c:catAx>
        <c:axId val="13372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accent2">
              <a:lumMod val="20000"/>
              <a:lumOff val="80000"/>
            </a:schemeClr>
          </a:solidFill>
        </c:spPr>
        <c:txPr>
          <a:bodyPr/>
          <a:lstStyle/>
          <a:p>
            <a:pPr>
              <a:defRPr sz="1200" b="0">
                <a:solidFill>
                  <a:srgbClr val="002060"/>
                </a:solidFill>
              </a:defRPr>
            </a:pPr>
            <a:endParaRPr lang="ru-RU"/>
          </a:p>
        </c:txPr>
        <c:crossAx val="133725568"/>
        <c:crosses val="autoZero"/>
        <c:auto val="1"/>
        <c:lblAlgn val="ctr"/>
        <c:lblOffset val="100"/>
        <c:noMultiLvlLbl val="0"/>
      </c:catAx>
      <c:valAx>
        <c:axId val="1337255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3724032"/>
        <c:crosses val="autoZero"/>
        <c:crossBetween val="between"/>
      </c:valAx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0.83822547181602303"/>
          <c:y val="7.0901286592907231E-2"/>
          <c:w val="0.16177452818397697"/>
          <c:h val="0.14327194175354946"/>
        </c:manualLayout>
      </c:layout>
      <c:overlay val="0"/>
      <c:spPr>
        <a:solidFill>
          <a:schemeClr val="accent2">
            <a:lumMod val="20000"/>
            <a:lumOff val="80000"/>
          </a:schemeClr>
        </a:solidFill>
      </c:spPr>
    </c:legend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675990643775932E-2"/>
          <c:y val="7.2623278029400842E-2"/>
          <c:w val="0.50970718611906729"/>
          <c:h val="0.783889757192332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F95-47FE-8C00-208B5440DC6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F95-47FE-8C00-208B5440DC6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F95-47FE-8C00-208B5440DC6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F95-47FE-8C00-208B5440DC6A}"/>
              </c:ext>
            </c:extLst>
          </c:dPt>
          <c:dLbls>
            <c:dLbl>
              <c:idx val="0"/>
              <c:layout>
                <c:manualLayout>
                  <c:x val="-0.11238581174678311"/>
                  <c:y val="-0.1261067365916588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95-47FE-8C00-208B5440DC6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95-47FE-8C00-208B5440DC6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95-47FE-8C00-208B5440DC6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95-47FE-8C00-208B5440DC6A}"/>
                </c:ext>
              </c:extLst>
            </c:dLbl>
            <c:dLbl>
              <c:idx val="4"/>
              <c:layout>
                <c:manualLayout>
                  <c:x val="3.9875204278710441E-2"/>
                  <c:y val="-5.555304242433421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95-47FE-8C00-208B5440DC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Расходы на обеспечение деятельности (оказание услуг) муниципального казенного учреждения "Центр развития сельского хозяйства" </c:v>
                </c:pt>
                <c:pt idx="1">
                  <c:v>Проведение районных мероприятий (день работника сельского хозяйства)</c:v>
                </c:pt>
                <c:pt idx="2">
                  <c:v>Подготовка проектов межевания и проведения кадастровых работ земель сельхоз назначения </c:v>
                </c:pt>
                <c:pt idx="3">
                  <c:v>Предоставление статистической информации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4263</c:v>
                </c:pt>
                <c:pt idx="1">
                  <c:v>136.1</c:v>
                </c:pt>
                <c:pt idx="2">
                  <c:v>790</c:v>
                </c:pt>
                <c:pt idx="3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95-47FE-8C00-208B5440D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62493244923331948"/>
          <c:y val="0.28741860777839201"/>
          <c:w val="0.37506755076668052"/>
          <c:h val="0.60242127229352493"/>
        </c:manualLayout>
      </c:layout>
      <c:overlay val="0"/>
      <c:txPr>
        <a:bodyPr/>
        <a:lstStyle/>
        <a:p>
          <a:pPr>
            <a:defRPr sz="911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8.7046813977094809E-2"/>
          <c:w val="1"/>
          <c:h val="0.611788190153360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2344.9</c:v>
                </c:pt>
                <c:pt idx="1">
                  <c:v>549774.4</c:v>
                </c:pt>
                <c:pt idx="2">
                  <c:v>74887.3</c:v>
                </c:pt>
                <c:pt idx="3">
                  <c:v>53639.7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B-4502-8900-ED8151B2005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921.6</c:v>
                </c:pt>
                <c:pt idx="1">
                  <c:v>544384.4</c:v>
                </c:pt>
                <c:pt idx="2">
                  <c:v>74887.3</c:v>
                </c:pt>
                <c:pt idx="3">
                  <c:v>53639.6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9B-4502-8900-ED8151B20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621312"/>
        <c:axId val="116622848"/>
        <c:axId val="0"/>
      </c:bar3DChart>
      <c:catAx>
        <c:axId val="11662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rgbClr val="FFFF99">
              <a:alpha val="66000"/>
            </a:srgbClr>
          </a:solidFill>
          <a:ln cap="rnd" cmpd="sng"/>
        </c:spPr>
        <c:txPr>
          <a:bodyPr anchor="ctr" anchorCtr="1"/>
          <a:lstStyle/>
          <a:p>
            <a:pPr>
              <a:defRPr sz="1100" b="1" baseline="0"/>
            </a:pPr>
            <a:endParaRPr lang="ru-RU"/>
          </a:p>
        </c:txPr>
        <c:crossAx val="116622848"/>
        <c:crosses val="autoZero"/>
        <c:auto val="1"/>
        <c:lblAlgn val="r"/>
        <c:lblOffset val="100"/>
        <c:noMultiLvlLbl val="0"/>
      </c:catAx>
      <c:valAx>
        <c:axId val="1166228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6621312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83452619083407531"/>
          <c:y val="0.11962373830787928"/>
          <c:w val="0.13607887119836892"/>
          <c:h val="0.156911929632956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80671592045328"/>
          <c:y val="3.8659019080661251E-2"/>
          <c:w val="0.86089809465615275"/>
          <c:h val="0.887262295744561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48000"/>
                    <a:satMod val="138000"/>
                  </a:schemeClr>
                </a:gs>
                <a:gs pos="25000">
                  <a:schemeClr val="accent6">
                    <a:tint val="85000"/>
                  </a:schemeClr>
                </a:gs>
                <a:gs pos="40000">
                  <a:schemeClr val="accent6">
                    <a:tint val="92000"/>
                  </a:schemeClr>
                </a:gs>
                <a:gs pos="50000">
                  <a:schemeClr val="accent6">
                    <a:tint val="93000"/>
                  </a:schemeClr>
                </a:gs>
                <a:gs pos="60000">
                  <a:schemeClr val="accent6">
                    <a:tint val="92000"/>
                  </a:schemeClr>
                </a:gs>
                <a:gs pos="75000">
                  <a:schemeClr val="accent6">
                    <a:tint val="83000"/>
                    <a:satMod val="108000"/>
                  </a:schemeClr>
                </a:gs>
                <a:gs pos="100000">
                  <a:schemeClr val="accent6">
                    <a:tint val="48000"/>
                    <a:satMod val="150000"/>
                  </a:schemeClr>
                </a:gs>
              </a:gsLst>
              <a:lin ang="5400000" scaled="0"/>
            </a:gradFill>
            <a:ln>
              <a:noFill/>
            </a:ln>
            <a:effectLst>
              <a:glow rad="101500">
                <a:schemeClr val="accent6">
                  <a:alpha val="42000"/>
                  <a:satMod val="120000"/>
                </a:schemeClr>
              </a:glow>
            </a:effectLst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6"/>
              </a:contourClr>
            </a:sp3d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F9-4A78-A78F-45634B26387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F9-4A78-A78F-45634B26387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F9-4A78-A78F-45634B2638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план</c:v>
                </c:pt>
                <c:pt idx="1">
                  <c:v>Уточненный план</c:v>
                </c:pt>
                <c:pt idx="2">
                  <c:v>Фактическое исполнение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3709490.9</c:v>
                </c:pt>
                <c:pt idx="1">
                  <c:v>4006680.1</c:v>
                </c:pt>
                <c:pt idx="2">
                  <c:v>4224862.3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F9-4A78-A78F-45634B263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778304"/>
        <c:axId val="203780096"/>
      </c:barChart>
      <c:catAx>
        <c:axId val="20377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03780096"/>
        <c:crosses val="autoZero"/>
        <c:auto val="1"/>
        <c:lblAlgn val="ctr"/>
        <c:lblOffset val="100"/>
        <c:noMultiLvlLbl val="0"/>
      </c:catAx>
      <c:valAx>
        <c:axId val="203780096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03778304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609842016446752E-2"/>
          <c:y val="2.5581395348837209E-2"/>
          <c:w val="0.89564282095756353"/>
          <c:h val="0.804403039736309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8000"/>
                    <a:satMod val="138000"/>
                  </a:schemeClr>
                </a:gs>
                <a:gs pos="25000">
                  <a:schemeClr val="accent2">
                    <a:tint val="85000"/>
                  </a:schemeClr>
                </a:gs>
                <a:gs pos="40000">
                  <a:schemeClr val="accent2">
                    <a:tint val="92000"/>
                  </a:schemeClr>
                </a:gs>
                <a:gs pos="50000">
                  <a:schemeClr val="accent2">
                    <a:tint val="93000"/>
                  </a:schemeClr>
                </a:gs>
                <a:gs pos="60000">
                  <a:schemeClr val="accent2">
                    <a:tint val="92000"/>
                  </a:schemeClr>
                </a:gs>
                <a:gs pos="75000">
                  <a:schemeClr val="accent2">
                    <a:tint val="83000"/>
                    <a:satMod val="108000"/>
                  </a:schemeClr>
                </a:gs>
                <a:gs pos="100000">
                  <a:schemeClr val="accent2">
                    <a:tint val="48000"/>
                    <a:satMod val="150000"/>
                  </a:schemeClr>
                </a:gs>
              </a:gsLst>
              <a:lin ang="5400000" scaled="0"/>
            </a:gradFill>
            <a:ln w="12000" cap="flat" cmpd="sng" algn="ctr">
              <a:solidFill>
                <a:schemeClr val="accent2"/>
              </a:solidFill>
              <a:prstDash val="solid"/>
            </a:ln>
            <a:effectLst>
              <a:glow rad="63500">
                <a:schemeClr val="accent2">
                  <a:alpha val="45000"/>
                  <a:satMod val="120000"/>
                </a:schemeClr>
              </a:glo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hemeClr val="accent2">
                  <a:tint val="7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4086067319982955E-3"/>
                  <c:y val="0.493023255813955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7C-4B8A-9546-C881336E4C00}"/>
                </c:ext>
              </c:extLst>
            </c:dLbl>
            <c:dLbl>
              <c:idx val="1"/>
              <c:layout>
                <c:manualLayout>
                  <c:x val="1.5338730293992285E-2"/>
                  <c:y val="0.65116279069767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7C-4B8A-9546-C881336E4C00}"/>
                </c:ext>
              </c:extLst>
            </c:dLbl>
            <c:dLbl>
              <c:idx val="2"/>
              <c:layout>
                <c:manualLayout>
                  <c:x val="2.8973157221985592E-2"/>
                  <c:y val="0.61395348837209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7C-4B8A-9546-C881336E4C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план</c:v>
                </c:pt>
                <c:pt idx="1">
                  <c:v>Уточненный план</c:v>
                </c:pt>
                <c:pt idx="2">
                  <c:v>Фактическое исполнение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755729.8</c:v>
                </c:pt>
                <c:pt idx="1">
                  <c:v>1071552.6000000001</c:v>
                </c:pt>
                <c:pt idx="2">
                  <c:v>1299341.7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7C-4B8A-9546-C881336E4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3866112"/>
        <c:axId val="203867648"/>
        <c:axId val="0"/>
      </c:bar3DChart>
      <c:catAx>
        <c:axId val="20386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03867648"/>
        <c:crosses val="autoZero"/>
        <c:auto val="1"/>
        <c:lblAlgn val="ctr"/>
        <c:lblOffset val="100"/>
        <c:noMultiLvlLbl val="0"/>
      </c:catAx>
      <c:valAx>
        <c:axId val="203867648"/>
        <c:scaling>
          <c:orientation val="minMax"/>
          <c:max val="160000"/>
          <c:min val="1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03866112"/>
        <c:crosses val="autoZero"/>
        <c:crossBetween val="between"/>
        <c:majorUnit val="10000"/>
        <c:minorUnit val="10000"/>
      </c:valAx>
      <c:spPr>
        <a:noFill/>
        <a:ln w="25399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4F4A6A-8F91-49D5-80D4-5BE5B230CEF2}" type="doc">
      <dgm:prSet loTypeId="urn:microsoft.com/office/officeart/2005/8/layout/target3" loCatId="relationship" qsTypeId="urn:microsoft.com/office/officeart/2005/8/quickstyle/3d7" qsCatId="3D" csTypeId="urn:microsoft.com/office/officeart/2005/8/colors/colorful3" csCatId="colorful" phldr="1"/>
      <dgm:spPr/>
    </dgm:pt>
    <dgm:pt modelId="{F1C1C184-8D3D-4F1B-8E38-85B42FBA8D43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Доступность и понятность информации для широкого круга пользователей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12CD2EF-6B9A-4D7D-A880-0B4DF4173C53}" type="parTrans" cxnId="{ACD2B5F9-E008-4F07-937F-C77E4EDAF7CC}">
      <dgm:prSet/>
      <dgm:spPr/>
      <dgm:t>
        <a:bodyPr/>
        <a:lstStyle/>
        <a:p>
          <a:endParaRPr lang="ru-RU"/>
        </a:p>
      </dgm:t>
    </dgm:pt>
    <dgm:pt modelId="{80087F8B-E0BC-4837-8B3E-4BB8809820B8}" type="sibTrans" cxnId="{ACD2B5F9-E008-4F07-937F-C77E4EDAF7CC}">
      <dgm:prSet/>
      <dgm:spPr/>
      <dgm:t>
        <a:bodyPr/>
        <a:lstStyle/>
        <a:p>
          <a:endParaRPr lang="ru-RU"/>
        </a:p>
      </dgm:t>
    </dgm:pt>
    <dgm:pt modelId="{5280AA41-45C6-48F9-B900-6C1039959069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rPr>
            <a:t>Представление сведений о бюджете в наглядном виде, ориентация на визуализацию данных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0DF8A2-88E0-4175-9ED8-92053F476F6A}" type="parTrans" cxnId="{81F9011A-8082-4884-9A5C-154D78C6E9B7}">
      <dgm:prSet/>
      <dgm:spPr/>
      <dgm:t>
        <a:bodyPr/>
        <a:lstStyle/>
        <a:p>
          <a:endParaRPr lang="ru-RU"/>
        </a:p>
      </dgm:t>
    </dgm:pt>
    <dgm:pt modelId="{8C3F7F62-6826-48CF-97BB-43149955AE3F}" type="sibTrans" cxnId="{81F9011A-8082-4884-9A5C-154D78C6E9B7}">
      <dgm:prSet/>
      <dgm:spPr/>
      <dgm:t>
        <a:bodyPr/>
        <a:lstStyle/>
        <a:p>
          <a:endParaRPr lang="ru-RU"/>
        </a:p>
      </dgm:t>
    </dgm:pt>
    <dgm:pt modelId="{864D7EAE-C501-46A0-88E2-473B7F273D85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Консолидация в единой точке всех основных сведений о бюджете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D7CFFD6-4639-4079-B88B-E461ADDA1556}" type="parTrans" cxnId="{89045D20-5A3C-40F0-908E-9D05CCA57DA1}">
      <dgm:prSet/>
      <dgm:spPr/>
      <dgm:t>
        <a:bodyPr/>
        <a:lstStyle/>
        <a:p>
          <a:endParaRPr lang="ru-RU"/>
        </a:p>
      </dgm:t>
    </dgm:pt>
    <dgm:pt modelId="{F79D517A-2B3A-4BA1-ABF9-EB3D71D18F4A}" type="sibTrans" cxnId="{89045D20-5A3C-40F0-908E-9D05CCA57DA1}">
      <dgm:prSet/>
      <dgm:spPr/>
      <dgm:t>
        <a:bodyPr/>
        <a:lstStyle/>
        <a:p>
          <a:endParaRPr lang="ru-RU"/>
        </a:p>
      </dgm:t>
    </dgm:pt>
    <dgm:pt modelId="{0260D0B3-77CB-4DE1-A048-EF6C2C195490}" type="pres">
      <dgm:prSet presAssocID="{414F4A6A-8F91-49D5-80D4-5BE5B230CEF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E1242AB-9FD9-4955-BDE8-5956AAE21963}" type="pres">
      <dgm:prSet presAssocID="{F1C1C184-8D3D-4F1B-8E38-85B42FBA8D43}" presName="circle1" presStyleLbl="node1" presStyleIdx="0" presStyleCnt="3"/>
      <dgm:spPr/>
    </dgm:pt>
    <dgm:pt modelId="{7F65A466-27A8-421A-9715-2263A5DD5560}" type="pres">
      <dgm:prSet presAssocID="{F1C1C184-8D3D-4F1B-8E38-85B42FBA8D43}" presName="space" presStyleCnt="0"/>
      <dgm:spPr/>
    </dgm:pt>
    <dgm:pt modelId="{6A3F70CB-2EA7-4C56-A582-AB10537D0B4E}" type="pres">
      <dgm:prSet presAssocID="{F1C1C184-8D3D-4F1B-8E38-85B42FBA8D43}" presName="rect1" presStyleLbl="alignAcc1" presStyleIdx="0" presStyleCnt="3"/>
      <dgm:spPr/>
      <dgm:t>
        <a:bodyPr/>
        <a:lstStyle/>
        <a:p>
          <a:endParaRPr lang="ru-RU"/>
        </a:p>
      </dgm:t>
    </dgm:pt>
    <dgm:pt modelId="{D57324C2-D4B6-4083-A3B3-9591364FDD0F}" type="pres">
      <dgm:prSet presAssocID="{5280AA41-45C6-48F9-B900-6C1039959069}" presName="vertSpace2" presStyleLbl="node1" presStyleIdx="0" presStyleCnt="3"/>
      <dgm:spPr/>
    </dgm:pt>
    <dgm:pt modelId="{4804E8E3-1220-4156-9043-15A4F7D5EF2D}" type="pres">
      <dgm:prSet presAssocID="{5280AA41-45C6-48F9-B900-6C1039959069}" presName="circle2" presStyleLbl="node1" presStyleIdx="1" presStyleCnt="3"/>
      <dgm:spPr/>
    </dgm:pt>
    <dgm:pt modelId="{B961E6D3-A0A0-47A8-B1EF-E96B55907958}" type="pres">
      <dgm:prSet presAssocID="{5280AA41-45C6-48F9-B900-6C1039959069}" presName="rect2" presStyleLbl="alignAcc1" presStyleIdx="1" presStyleCnt="3"/>
      <dgm:spPr/>
      <dgm:t>
        <a:bodyPr/>
        <a:lstStyle/>
        <a:p>
          <a:endParaRPr lang="ru-RU"/>
        </a:p>
      </dgm:t>
    </dgm:pt>
    <dgm:pt modelId="{E1349220-9847-462A-96E6-8944B2A4C884}" type="pres">
      <dgm:prSet presAssocID="{864D7EAE-C501-46A0-88E2-473B7F273D85}" presName="vertSpace3" presStyleLbl="node1" presStyleIdx="1" presStyleCnt="3"/>
      <dgm:spPr/>
    </dgm:pt>
    <dgm:pt modelId="{F1F6301F-5744-48EE-A7CF-A15575797A12}" type="pres">
      <dgm:prSet presAssocID="{864D7EAE-C501-46A0-88E2-473B7F273D85}" presName="circle3" presStyleLbl="node1" presStyleIdx="2" presStyleCnt="3"/>
      <dgm:spPr/>
    </dgm:pt>
    <dgm:pt modelId="{3D6F7A2C-2220-4BDC-8628-883C69D1B270}" type="pres">
      <dgm:prSet presAssocID="{864D7EAE-C501-46A0-88E2-473B7F273D85}" presName="rect3" presStyleLbl="alignAcc1" presStyleIdx="2" presStyleCnt="3" custLinFactNeighborX="836" custLinFactNeighborY="7996"/>
      <dgm:spPr/>
      <dgm:t>
        <a:bodyPr/>
        <a:lstStyle/>
        <a:p>
          <a:endParaRPr lang="ru-RU"/>
        </a:p>
      </dgm:t>
    </dgm:pt>
    <dgm:pt modelId="{D53ABCF1-4696-4B2B-81EA-3F7EB0573DCB}" type="pres">
      <dgm:prSet presAssocID="{F1C1C184-8D3D-4F1B-8E38-85B42FBA8D4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8DCC2-D909-476F-A639-0BFEA3C8E38E}" type="pres">
      <dgm:prSet presAssocID="{5280AA41-45C6-48F9-B900-6C1039959069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3B292-36EA-40DF-A7C5-AFC7AA786989}" type="pres">
      <dgm:prSet presAssocID="{864D7EAE-C501-46A0-88E2-473B7F273D8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D2B5F9-E008-4F07-937F-C77E4EDAF7CC}" srcId="{414F4A6A-8F91-49D5-80D4-5BE5B230CEF2}" destId="{F1C1C184-8D3D-4F1B-8E38-85B42FBA8D43}" srcOrd="0" destOrd="0" parTransId="{212CD2EF-6B9A-4D7D-A880-0B4DF4173C53}" sibTransId="{80087F8B-E0BC-4837-8B3E-4BB8809820B8}"/>
    <dgm:cxn modelId="{762C69CA-917C-439D-B976-97504682991D}" type="presOf" srcId="{5280AA41-45C6-48F9-B900-6C1039959069}" destId="{B961E6D3-A0A0-47A8-B1EF-E96B55907958}" srcOrd="0" destOrd="0" presId="urn:microsoft.com/office/officeart/2005/8/layout/target3"/>
    <dgm:cxn modelId="{40EE9854-8F24-48FF-8876-0D88169A9868}" type="presOf" srcId="{864D7EAE-C501-46A0-88E2-473B7F273D85}" destId="{FC33B292-36EA-40DF-A7C5-AFC7AA786989}" srcOrd="1" destOrd="0" presId="urn:microsoft.com/office/officeart/2005/8/layout/target3"/>
    <dgm:cxn modelId="{8924FA3F-53BE-4190-84D9-1C7671AE7A7A}" type="presOf" srcId="{F1C1C184-8D3D-4F1B-8E38-85B42FBA8D43}" destId="{6A3F70CB-2EA7-4C56-A582-AB10537D0B4E}" srcOrd="0" destOrd="0" presId="urn:microsoft.com/office/officeart/2005/8/layout/target3"/>
    <dgm:cxn modelId="{81F9011A-8082-4884-9A5C-154D78C6E9B7}" srcId="{414F4A6A-8F91-49D5-80D4-5BE5B230CEF2}" destId="{5280AA41-45C6-48F9-B900-6C1039959069}" srcOrd="1" destOrd="0" parTransId="{FF0DF8A2-88E0-4175-9ED8-92053F476F6A}" sibTransId="{8C3F7F62-6826-48CF-97BB-43149955AE3F}"/>
    <dgm:cxn modelId="{89045D20-5A3C-40F0-908E-9D05CCA57DA1}" srcId="{414F4A6A-8F91-49D5-80D4-5BE5B230CEF2}" destId="{864D7EAE-C501-46A0-88E2-473B7F273D85}" srcOrd="2" destOrd="0" parTransId="{3D7CFFD6-4639-4079-B88B-E461ADDA1556}" sibTransId="{F79D517A-2B3A-4BA1-ABF9-EB3D71D18F4A}"/>
    <dgm:cxn modelId="{B749A9CA-0535-4B10-89B2-78DF5790FBDD}" type="presOf" srcId="{864D7EAE-C501-46A0-88E2-473B7F273D85}" destId="{3D6F7A2C-2220-4BDC-8628-883C69D1B270}" srcOrd="0" destOrd="0" presId="urn:microsoft.com/office/officeart/2005/8/layout/target3"/>
    <dgm:cxn modelId="{C8B63FAD-FD4A-4E52-8CB7-52D894C51C48}" type="presOf" srcId="{F1C1C184-8D3D-4F1B-8E38-85B42FBA8D43}" destId="{D53ABCF1-4696-4B2B-81EA-3F7EB0573DCB}" srcOrd="1" destOrd="0" presId="urn:microsoft.com/office/officeart/2005/8/layout/target3"/>
    <dgm:cxn modelId="{CA7BEE8F-0416-4E9F-B8A9-F672FAA956D9}" type="presOf" srcId="{5280AA41-45C6-48F9-B900-6C1039959069}" destId="{D098DCC2-D909-476F-A639-0BFEA3C8E38E}" srcOrd="1" destOrd="0" presId="urn:microsoft.com/office/officeart/2005/8/layout/target3"/>
    <dgm:cxn modelId="{932E3FE3-D0E9-4FE3-86EE-C80984D7F002}" type="presOf" srcId="{414F4A6A-8F91-49D5-80D4-5BE5B230CEF2}" destId="{0260D0B3-77CB-4DE1-A048-EF6C2C195490}" srcOrd="0" destOrd="0" presId="urn:microsoft.com/office/officeart/2005/8/layout/target3"/>
    <dgm:cxn modelId="{9EED75AA-A7FE-4419-B096-D6D9BE6C0779}" type="presParOf" srcId="{0260D0B3-77CB-4DE1-A048-EF6C2C195490}" destId="{0E1242AB-9FD9-4955-BDE8-5956AAE21963}" srcOrd="0" destOrd="0" presId="urn:microsoft.com/office/officeart/2005/8/layout/target3"/>
    <dgm:cxn modelId="{BBB26B50-5DEF-4A0A-8281-6A0543ECC5FE}" type="presParOf" srcId="{0260D0B3-77CB-4DE1-A048-EF6C2C195490}" destId="{7F65A466-27A8-421A-9715-2263A5DD5560}" srcOrd="1" destOrd="0" presId="urn:microsoft.com/office/officeart/2005/8/layout/target3"/>
    <dgm:cxn modelId="{F6C80CC4-05D7-4C63-A856-9E85CBA0637F}" type="presParOf" srcId="{0260D0B3-77CB-4DE1-A048-EF6C2C195490}" destId="{6A3F70CB-2EA7-4C56-A582-AB10537D0B4E}" srcOrd="2" destOrd="0" presId="urn:microsoft.com/office/officeart/2005/8/layout/target3"/>
    <dgm:cxn modelId="{86E09F5B-42CE-4C8A-8C9C-BB04DDB78C3C}" type="presParOf" srcId="{0260D0B3-77CB-4DE1-A048-EF6C2C195490}" destId="{D57324C2-D4B6-4083-A3B3-9591364FDD0F}" srcOrd="3" destOrd="0" presId="urn:microsoft.com/office/officeart/2005/8/layout/target3"/>
    <dgm:cxn modelId="{7D038F70-24B9-4E44-B989-7023DA43C5B0}" type="presParOf" srcId="{0260D0B3-77CB-4DE1-A048-EF6C2C195490}" destId="{4804E8E3-1220-4156-9043-15A4F7D5EF2D}" srcOrd="4" destOrd="0" presId="urn:microsoft.com/office/officeart/2005/8/layout/target3"/>
    <dgm:cxn modelId="{CF917D28-0A40-4E8B-BAF1-93DA94B4D19B}" type="presParOf" srcId="{0260D0B3-77CB-4DE1-A048-EF6C2C195490}" destId="{B961E6D3-A0A0-47A8-B1EF-E96B55907958}" srcOrd="5" destOrd="0" presId="urn:microsoft.com/office/officeart/2005/8/layout/target3"/>
    <dgm:cxn modelId="{2B3E03DE-8465-42B8-A38C-6278E74939E1}" type="presParOf" srcId="{0260D0B3-77CB-4DE1-A048-EF6C2C195490}" destId="{E1349220-9847-462A-96E6-8944B2A4C884}" srcOrd="6" destOrd="0" presId="urn:microsoft.com/office/officeart/2005/8/layout/target3"/>
    <dgm:cxn modelId="{28B0910A-85C5-422C-A4B0-15F1D219B853}" type="presParOf" srcId="{0260D0B3-77CB-4DE1-A048-EF6C2C195490}" destId="{F1F6301F-5744-48EE-A7CF-A15575797A12}" srcOrd="7" destOrd="0" presId="urn:microsoft.com/office/officeart/2005/8/layout/target3"/>
    <dgm:cxn modelId="{1CFFD1CD-D578-44E4-A2A2-BD5E15B7799E}" type="presParOf" srcId="{0260D0B3-77CB-4DE1-A048-EF6C2C195490}" destId="{3D6F7A2C-2220-4BDC-8628-883C69D1B270}" srcOrd="8" destOrd="0" presId="urn:microsoft.com/office/officeart/2005/8/layout/target3"/>
    <dgm:cxn modelId="{7BD956AD-4970-4E7C-894B-DCA7A23C8EB9}" type="presParOf" srcId="{0260D0B3-77CB-4DE1-A048-EF6C2C195490}" destId="{D53ABCF1-4696-4B2B-81EA-3F7EB0573DCB}" srcOrd="9" destOrd="0" presId="urn:microsoft.com/office/officeart/2005/8/layout/target3"/>
    <dgm:cxn modelId="{3F772D6A-9D4E-40FE-8D77-73D9725566F0}" type="presParOf" srcId="{0260D0B3-77CB-4DE1-A048-EF6C2C195490}" destId="{D098DCC2-D909-476F-A639-0BFEA3C8E38E}" srcOrd="10" destOrd="0" presId="urn:microsoft.com/office/officeart/2005/8/layout/target3"/>
    <dgm:cxn modelId="{17CE80EB-7235-4523-8182-8C96974914EC}" type="presParOf" srcId="{0260D0B3-77CB-4DE1-A048-EF6C2C195490}" destId="{FC33B292-36EA-40DF-A7C5-AFC7AA78698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370C37-A02F-4C0A-8047-70357ADCB562}" type="doc">
      <dgm:prSet loTypeId="urn:microsoft.com/office/officeart/2005/8/layout/radial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A872CFB-F1C2-4ED1-822B-7A063740D7B6}">
      <dgm:prSet phldrT="[Текст]"/>
      <dgm:spPr>
        <a:solidFill>
          <a:schemeClr val="accent1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Субсидии 2238154,0 тыс.руб.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D76FEAF-1A51-4AFE-B3DB-2953E03349F8}" type="parTrans" cxnId="{834CE79C-365B-445D-8AC5-3E16F66B2C93}">
      <dgm:prSet/>
      <dgm:spPr/>
      <dgm:t>
        <a:bodyPr/>
        <a:lstStyle/>
        <a:p>
          <a:endParaRPr lang="ru-RU"/>
        </a:p>
      </dgm:t>
    </dgm:pt>
    <dgm:pt modelId="{A8DABBB9-1C5C-4CE5-9B48-C39AE2AAD625}" type="sibTrans" cxnId="{834CE79C-365B-445D-8AC5-3E16F66B2C93}">
      <dgm:prSet/>
      <dgm:spPr/>
      <dgm:t>
        <a:bodyPr/>
        <a:lstStyle/>
        <a:p>
          <a:endParaRPr lang="ru-RU"/>
        </a:p>
      </dgm:t>
    </dgm:pt>
    <dgm:pt modelId="{D5079B1A-F719-4C76-BD95-DE69EA8F2BC3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Субсидии по разделу «Культура»        49606,4 тыс.руб</a:t>
          </a:r>
          <a:r>
            <a:rPr lang="ru-RU" sz="800" dirty="0" smtClean="0">
              <a:solidFill>
                <a:schemeClr val="tx1"/>
              </a:solidFill>
            </a:rPr>
            <a:t>.</a:t>
          </a:r>
          <a:endParaRPr lang="ru-RU" sz="800" dirty="0">
            <a:solidFill>
              <a:schemeClr val="tx1"/>
            </a:solidFill>
          </a:endParaRPr>
        </a:p>
      </dgm:t>
    </dgm:pt>
    <dgm:pt modelId="{3541A10C-8C5D-4887-9BA6-8FD5DFD2A835}" type="parTrans" cxnId="{C64A6B54-E73F-4ABF-BBD6-50B8BC7819D9}">
      <dgm:prSet/>
      <dgm:spPr>
        <a:solidFill>
          <a:schemeClr val="accent1">
            <a:lumMod val="75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97384FD-8FA0-485B-9612-AC794695C275}" type="sibTrans" cxnId="{C64A6B54-E73F-4ABF-BBD6-50B8BC7819D9}">
      <dgm:prSet/>
      <dgm:spPr/>
      <dgm:t>
        <a:bodyPr/>
        <a:lstStyle/>
        <a:p>
          <a:endParaRPr lang="ru-RU"/>
        </a:p>
      </dgm:t>
    </dgm:pt>
    <dgm:pt modelId="{2761A800-9640-4FB0-AF50-40F1B87538A4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Субсидии по разделу «Образование»                602247,7 тыс.руб.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106CC5-9F3A-42D6-95BA-F925A68803B2}" type="parTrans" cxnId="{CE602C52-C145-4684-9BF6-3DE65C4FF01D}">
      <dgm:prSet/>
      <dgm:spPr>
        <a:solidFill>
          <a:schemeClr val="accent1">
            <a:lumMod val="75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ECC0BF17-AD4C-4664-8C99-6E911EC7A374}" type="sibTrans" cxnId="{CE602C52-C145-4684-9BF6-3DE65C4FF01D}">
      <dgm:prSet/>
      <dgm:spPr/>
      <dgm:t>
        <a:bodyPr/>
        <a:lstStyle/>
        <a:p>
          <a:endParaRPr lang="ru-RU"/>
        </a:p>
      </dgm:t>
    </dgm:pt>
    <dgm:pt modelId="{9BC603CB-7CC7-4C60-A340-D138F09BF019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Субсидии по разделу «Жилищно-коммунальное хозяйство»                           475761,5 тыс.руб.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7A8E9F-071D-42D8-B1A5-D663FF320499}" type="parTrans" cxnId="{29B7F7EE-4E5B-4B12-82F8-B8C924B2FC5E}">
      <dgm:prSet/>
      <dgm:spPr>
        <a:solidFill>
          <a:schemeClr val="accent1">
            <a:lumMod val="75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B407C31A-570E-41C2-AF23-F97653853CBE}" type="sibTrans" cxnId="{29B7F7EE-4E5B-4B12-82F8-B8C924B2FC5E}">
      <dgm:prSet/>
      <dgm:spPr/>
      <dgm:t>
        <a:bodyPr/>
        <a:lstStyle/>
        <a:p>
          <a:endParaRPr lang="ru-RU"/>
        </a:p>
      </dgm:t>
    </dgm:pt>
    <dgm:pt modelId="{66766636-0C7A-469D-BE39-B1B8EFD64164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Субсидии по разделу «Социальная политика»                            9620,5 тыс. руб</a:t>
          </a:r>
          <a:r>
            <a:rPr lang="ru-RU" sz="800" dirty="0" smtClean="0">
              <a:solidFill>
                <a:schemeClr val="tx1"/>
              </a:solidFill>
            </a:rPr>
            <a:t>.</a:t>
          </a:r>
          <a:endParaRPr lang="ru-RU" sz="800" dirty="0">
            <a:solidFill>
              <a:schemeClr val="tx1"/>
            </a:solidFill>
          </a:endParaRPr>
        </a:p>
      </dgm:t>
    </dgm:pt>
    <dgm:pt modelId="{49837A52-0097-4FAD-B518-47304270ABA4}" type="parTrans" cxnId="{A6D42E99-CAB7-403A-9E39-3ADF1121DDAA}">
      <dgm:prSet/>
      <dgm:spPr>
        <a:solidFill>
          <a:schemeClr val="accent1">
            <a:lumMod val="75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5F741FA3-6E7F-4E92-8ACC-33C6F3F9E0E5}" type="sibTrans" cxnId="{A6D42E99-CAB7-403A-9E39-3ADF1121DDAA}">
      <dgm:prSet/>
      <dgm:spPr/>
      <dgm:t>
        <a:bodyPr/>
        <a:lstStyle/>
        <a:p>
          <a:endParaRPr lang="ru-RU"/>
        </a:p>
      </dgm:t>
    </dgm:pt>
    <dgm:pt modelId="{5183A740-B104-49DC-B463-75A3B1FE3986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Субсидии по разделу «Национальная экономика»                          906700,9 тыс.руб</a:t>
          </a:r>
          <a:r>
            <a: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ru-RU" sz="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F4167BF-D0C8-4DAF-AC01-53ACE1C735C1}" type="parTrans" cxnId="{B7338FF9-ABD3-4E8D-9A77-A5718A1967D6}">
      <dgm:prSet/>
      <dgm:spPr>
        <a:solidFill>
          <a:schemeClr val="accent1">
            <a:lumMod val="75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9A0921D4-047C-4C61-891B-84B0044C829F}" type="sibTrans" cxnId="{B7338FF9-ABD3-4E8D-9A77-A5718A1967D6}">
      <dgm:prSet/>
      <dgm:spPr/>
      <dgm:t>
        <a:bodyPr/>
        <a:lstStyle/>
        <a:p>
          <a:endParaRPr lang="ru-RU"/>
        </a:p>
      </dgm:t>
    </dgm:pt>
    <dgm:pt modelId="{1F9C2012-546E-4A83-98A8-38F4101CE700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DF28A3CE-176A-4904-A539-21FF0C050ADB}" type="parTrans" cxnId="{EFACEBB7-E221-454F-872E-93F0CE4AA41E}">
      <dgm:prSet/>
      <dgm:spPr/>
      <dgm:t>
        <a:bodyPr/>
        <a:lstStyle/>
        <a:p>
          <a:endParaRPr lang="ru-RU"/>
        </a:p>
      </dgm:t>
    </dgm:pt>
    <dgm:pt modelId="{E3F70E97-50CF-4B55-AB39-40D72AB8F447}" type="sibTrans" cxnId="{EFACEBB7-E221-454F-872E-93F0CE4AA41E}">
      <dgm:prSet/>
      <dgm:spPr/>
      <dgm:t>
        <a:bodyPr/>
        <a:lstStyle/>
        <a:p>
          <a:endParaRPr lang="ru-RU"/>
        </a:p>
      </dgm:t>
    </dgm:pt>
    <dgm:pt modelId="{A8BDC00E-0103-4614-B27B-1661AAEF1EB8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Субсидии по разделу «Физическая культура и спорт» 187423,1 тыс. руб.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0539A98-C78D-4758-A0FA-51BF219F0427}" type="parTrans" cxnId="{691FE51E-31B6-4C29-A1B2-F8B2EDD8E826}">
      <dgm:prSet/>
      <dgm:spPr>
        <a:solidFill>
          <a:schemeClr val="accent1">
            <a:lumMod val="75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4A6B404D-2DC0-4C7E-942E-D77E564168F8}" type="sibTrans" cxnId="{691FE51E-31B6-4C29-A1B2-F8B2EDD8E826}">
      <dgm:prSet/>
      <dgm:spPr/>
      <dgm:t>
        <a:bodyPr/>
        <a:lstStyle/>
        <a:p>
          <a:endParaRPr lang="ru-RU"/>
        </a:p>
      </dgm:t>
    </dgm:pt>
    <dgm:pt modelId="{7B6F9264-ADA6-4CB0-BEF6-8B85D4A520C8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Субсидии по разделу «Общегосударственные вопросы» 6793,9 тыс. руб.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C89E671-9731-4671-95AE-92587934157E}" type="parTrans" cxnId="{1A195648-9F71-4631-B02E-D58ABA35E3FE}">
      <dgm:prSet/>
      <dgm:spPr>
        <a:solidFill>
          <a:schemeClr val="accent1">
            <a:lumMod val="75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58DD92E1-FDCA-4D28-A3D9-127CEF32B876}" type="sibTrans" cxnId="{1A195648-9F71-4631-B02E-D58ABA35E3FE}">
      <dgm:prSet/>
      <dgm:spPr/>
      <dgm:t>
        <a:bodyPr/>
        <a:lstStyle/>
        <a:p>
          <a:endParaRPr lang="ru-RU"/>
        </a:p>
      </dgm:t>
    </dgm:pt>
    <dgm:pt modelId="{FDFBA2F4-57C3-4383-88CF-155E57E4FA4C}" type="pres">
      <dgm:prSet presAssocID="{C8370C37-A02F-4C0A-8047-70357ADCB56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AB57F3-E76E-4B3B-97E5-F4E7AD05C539}" type="pres">
      <dgm:prSet presAssocID="{8A872CFB-F1C2-4ED1-822B-7A063740D7B6}" presName="centerShape" presStyleLbl="node0" presStyleIdx="0" presStyleCnt="1" custLinFactNeighborX="-1818" custLinFactNeighborY="-15222"/>
      <dgm:spPr/>
      <dgm:t>
        <a:bodyPr/>
        <a:lstStyle/>
        <a:p>
          <a:endParaRPr lang="ru-RU"/>
        </a:p>
      </dgm:t>
    </dgm:pt>
    <dgm:pt modelId="{09E6354E-7371-4FF2-86A2-6B8DF6F7EF36}" type="pres">
      <dgm:prSet presAssocID="{3541A10C-8C5D-4887-9BA6-8FD5DFD2A835}" presName="parTrans" presStyleLbl="bgSibTrans2D1" presStyleIdx="0" presStyleCnt="7" custScaleX="60576" custLinFactNeighborX="51897" custLinFactNeighborY="29877"/>
      <dgm:spPr/>
      <dgm:t>
        <a:bodyPr/>
        <a:lstStyle/>
        <a:p>
          <a:endParaRPr lang="ru-RU"/>
        </a:p>
      </dgm:t>
    </dgm:pt>
    <dgm:pt modelId="{C445721D-ED29-4E4D-88BE-0421A3DAE14E}" type="pres">
      <dgm:prSet presAssocID="{D5079B1A-F719-4C76-BD95-DE69EA8F2BC3}" presName="node" presStyleLbl="node1" presStyleIdx="0" presStyleCnt="7" custScaleX="191901" custScaleY="100001" custRadScaleRad="78082" custRadScaleInc="-44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C5893-87EA-42C3-A424-A72D1CC38360}" type="pres">
      <dgm:prSet presAssocID="{60106CC5-9F3A-42D6-95BA-F925A68803B2}" presName="parTrans" presStyleLbl="bgSibTrans2D1" presStyleIdx="1" presStyleCnt="7" custScaleX="36098" custLinFactNeighborX="42204" custLinFactNeighborY="26086"/>
      <dgm:spPr/>
      <dgm:t>
        <a:bodyPr/>
        <a:lstStyle/>
        <a:p>
          <a:endParaRPr lang="ru-RU"/>
        </a:p>
      </dgm:t>
    </dgm:pt>
    <dgm:pt modelId="{0F0B76DD-5218-4F3C-BD36-189BCB615594}" type="pres">
      <dgm:prSet presAssocID="{2761A800-9640-4FB0-AF50-40F1B87538A4}" presName="node" presStyleLbl="node1" presStyleIdx="1" presStyleCnt="7" custScaleX="191953" custScaleY="96105" custRadScaleRad="88139" custRadScaleInc="-51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DD908-03BF-4C90-9389-B301AB61D72F}" type="pres">
      <dgm:prSet presAssocID="{B57A8E9F-071D-42D8-B1A5-D663FF320499}" presName="parTrans" presStyleLbl="bgSibTrans2D1" presStyleIdx="2" presStyleCnt="7" custScaleX="77851" custScaleY="110040" custLinFactNeighborX="24225" custLinFactNeighborY="-14547"/>
      <dgm:spPr/>
      <dgm:t>
        <a:bodyPr/>
        <a:lstStyle/>
        <a:p>
          <a:endParaRPr lang="ru-RU"/>
        </a:p>
      </dgm:t>
    </dgm:pt>
    <dgm:pt modelId="{E207C299-D963-40D7-B554-F8AC6C9B1484}" type="pres">
      <dgm:prSet presAssocID="{9BC603CB-7CC7-4C60-A340-D138F09BF019}" presName="node" presStyleLbl="node1" presStyleIdx="2" presStyleCnt="7" custScaleX="186791" custRadScaleRad="108100" custRadScaleInc="-80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45179-7032-4F87-9BAE-CE7692787929}" type="pres">
      <dgm:prSet presAssocID="{49837A52-0097-4FAD-B518-47304270ABA4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BB583285-5840-48A0-854C-140CA5DCF913}" type="pres">
      <dgm:prSet presAssocID="{66766636-0C7A-469D-BE39-B1B8EFD64164}" presName="node" presStyleLbl="node1" presStyleIdx="3" presStyleCnt="7" custScaleX="192355" custRadScaleRad="106666" custRadScaleInc="-4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A5C3D-8DBB-4520-8061-5998C6FAEC91}" type="pres">
      <dgm:prSet presAssocID="{7F4167BF-D0C8-4DAF-AC01-53ACE1C735C1}" presName="parTrans" presStyleLbl="bgSibTrans2D1" presStyleIdx="4" presStyleCnt="7" custLinFactNeighborX="-8186" custLinFactNeighborY="-16852"/>
      <dgm:spPr/>
      <dgm:t>
        <a:bodyPr/>
        <a:lstStyle/>
        <a:p>
          <a:endParaRPr lang="ru-RU"/>
        </a:p>
      </dgm:t>
    </dgm:pt>
    <dgm:pt modelId="{DD10C222-BD06-47FC-A250-65A8180D63AC}" type="pres">
      <dgm:prSet presAssocID="{5183A740-B104-49DC-B463-75A3B1FE3986}" presName="node" presStyleLbl="node1" presStyleIdx="4" presStyleCnt="7" custScaleX="184583" custRadScaleRad="105476" custRadScaleInc="75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143F7-E0AC-4949-BCE4-82F0E00FB035}" type="pres">
      <dgm:prSet presAssocID="{40539A98-C78D-4758-A0FA-51BF219F0427}" presName="parTrans" presStyleLbl="bgSibTrans2D1" presStyleIdx="5" presStyleCnt="7" custAng="21360993" custLinFactNeighborX="-6553" custLinFactNeighborY="30943"/>
      <dgm:spPr/>
      <dgm:t>
        <a:bodyPr/>
        <a:lstStyle/>
        <a:p>
          <a:endParaRPr lang="ru-RU"/>
        </a:p>
      </dgm:t>
    </dgm:pt>
    <dgm:pt modelId="{F9E11DCF-191F-4EBD-9024-7E44C1BDF6F4}" type="pres">
      <dgm:prSet presAssocID="{A8BDC00E-0103-4614-B27B-1661AAEF1EB8}" presName="node" presStyleLbl="node1" presStyleIdx="5" presStyleCnt="7" custScaleX="185968" custScaleY="100001" custRadScaleRad="84072" custRadScaleInc="50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F81A4-7D8E-46ED-92E6-26197117834A}" type="pres">
      <dgm:prSet presAssocID="{0C89E671-9731-4671-95AE-92587934157E}" presName="parTrans" presStyleLbl="bgSibTrans2D1" presStyleIdx="6" presStyleCnt="7" custScaleX="63141" custLinFactNeighborX="-41351" custLinFactNeighborY="27392"/>
      <dgm:spPr/>
      <dgm:t>
        <a:bodyPr/>
        <a:lstStyle/>
        <a:p>
          <a:endParaRPr lang="ru-RU"/>
        </a:p>
      </dgm:t>
    </dgm:pt>
    <dgm:pt modelId="{FD6D900B-7EB4-476D-9E5C-E9B9C58A3F0A}" type="pres">
      <dgm:prSet presAssocID="{7B6F9264-ADA6-4CB0-BEF6-8B85D4A520C8}" presName="node" presStyleLbl="node1" presStyleIdx="6" presStyleCnt="7" custScaleX="175774" custScaleY="99896" custRadScaleRad="79520" custRadScaleInc="43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3F014B-7E67-47AA-857D-18B87EC7BECD}" type="presOf" srcId="{A8BDC00E-0103-4614-B27B-1661AAEF1EB8}" destId="{F9E11DCF-191F-4EBD-9024-7E44C1BDF6F4}" srcOrd="0" destOrd="0" presId="urn:microsoft.com/office/officeart/2005/8/layout/radial4"/>
    <dgm:cxn modelId="{0D97F170-98C5-41C5-B3BC-8D31E74AD21E}" type="presOf" srcId="{49837A52-0097-4FAD-B518-47304270ABA4}" destId="{A4345179-7032-4F87-9BAE-CE7692787929}" srcOrd="0" destOrd="0" presId="urn:microsoft.com/office/officeart/2005/8/layout/radial4"/>
    <dgm:cxn modelId="{C64A6B54-E73F-4ABF-BBD6-50B8BC7819D9}" srcId="{8A872CFB-F1C2-4ED1-822B-7A063740D7B6}" destId="{D5079B1A-F719-4C76-BD95-DE69EA8F2BC3}" srcOrd="0" destOrd="0" parTransId="{3541A10C-8C5D-4887-9BA6-8FD5DFD2A835}" sibTransId="{A97384FD-8FA0-485B-9612-AC794695C275}"/>
    <dgm:cxn modelId="{8CCBFD02-A048-4444-B88B-AF83FE10DC40}" type="presOf" srcId="{D5079B1A-F719-4C76-BD95-DE69EA8F2BC3}" destId="{C445721D-ED29-4E4D-88BE-0421A3DAE14E}" srcOrd="0" destOrd="0" presId="urn:microsoft.com/office/officeart/2005/8/layout/radial4"/>
    <dgm:cxn modelId="{E314E506-E151-455C-87E5-22BD9DD63BC3}" type="presOf" srcId="{B57A8E9F-071D-42D8-B1A5-D663FF320499}" destId="{766DD908-03BF-4C90-9389-B301AB61D72F}" srcOrd="0" destOrd="0" presId="urn:microsoft.com/office/officeart/2005/8/layout/radial4"/>
    <dgm:cxn modelId="{1A195648-9F71-4631-B02E-D58ABA35E3FE}" srcId="{8A872CFB-F1C2-4ED1-822B-7A063740D7B6}" destId="{7B6F9264-ADA6-4CB0-BEF6-8B85D4A520C8}" srcOrd="6" destOrd="0" parTransId="{0C89E671-9731-4671-95AE-92587934157E}" sibTransId="{58DD92E1-FDCA-4D28-A3D9-127CEF32B876}"/>
    <dgm:cxn modelId="{71A3878F-7FAF-41B3-AEC0-792473D2B55B}" type="presOf" srcId="{2761A800-9640-4FB0-AF50-40F1B87538A4}" destId="{0F0B76DD-5218-4F3C-BD36-189BCB615594}" srcOrd="0" destOrd="0" presId="urn:microsoft.com/office/officeart/2005/8/layout/radial4"/>
    <dgm:cxn modelId="{ED7A1702-12BA-4385-A18C-01EF9034988E}" type="presOf" srcId="{C8370C37-A02F-4C0A-8047-70357ADCB562}" destId="{FDFBA2F4-57C3-4383-88CF-155E57E4FA4C}" srcOrd="0" destOrd="0" presId="urn:microsoft.com/office/officeart/2005/8/layout/radial4"/>
    <dgm:cxn modelId="{A6D42E99-CAB7-403A-9E39-3ADF1121DDAA}" srcId="{8A872CFB-F1C2-4ED1-822B-7A063740D7B6}" destId="{66766636-0C7A-469D-BE39-B1B8EFD64164}" srcOrd="3" destOrd="0" parTransId="{49837A52-0097-4FAD-B518-47304270ABA4}" sibTransId="{5F741FA3-6E7F-4E92-8ACC-33C6F3F9E0E5}"/>
    <dgm:cxn modelId="{1E90421B-CA9B-4B77-A85B-B447D8495576}" type="presOf" srcId="{7F4167BF-D0C8-4DAF-AC01-53ACE1C735C1}" destId="{339A5C3D-8DBB-4520-8061-5998C6FAEC91}" srcOrd="0" destOrd="0" presId="urn:microsoft.com/office/officeart/2005/8/layout/radial4"/>
    <dgm:cxn modelId="{691FE51E-31B6-4C29-A1B2-F8B2EDD8E826}" srcId="{8A872CFB-F1C2-4ED1-822B-7A063740D7B6}" destId="{A8BDC00E-0103-4614-B27B-1661AAEF1EB8}" srcOrd="5" destOrd="0" parTransId="{40539A98-C78D-4758-A0FA-51BF219F0427}" sibTransId="{4A6B404D-2DC0-4C7E-942E-D77E564168F8}"/>
    <dgm:cxn modelId="{29B7F7EE-4E5B-4B12-82F8-B8C924B2FC5E}" srcId="{8A872CFB-F1C2-4ED1-822B-7A063740D7B6}" destId="{9BC603CB-7CC7-4C60-A340-D138F09BF019}" srcOrd="2" destOrd="0" parTransId="{B57A8E9F-071D-42D8-B1A5-D663FF320499}" sibTransId="{B407C31A-570E-41C2-AF23-F97653853CBE}"/>
    <dgm:cxn modelId="{CE602C52-C145-4684-9BF6-3DE65C4FF01D}" srcId="{8A872CFB-F1C2-4ED1-822B-7A063740D7B6}" destId="{2761A800-9640-4FB0-AF50-40F1B87538A4}" srcOrd="1" destOrd="0" parTransId="{60106CC5-9F3A-42D6-95BA-F925A68803B2}" sibTransId="{ECC0BF17-AD4C-4664-8C99-6E911EC7A374}"/>
    <dgm:cxn modelId="{58914498-69AE-4B34-BFE3-EE75D9C8BA95}" type="presOf" srcId="{60106CC5-9F3A-42D6-95BA-F925A68803B2}" destId="{DDEC5893-87EA-42C3-A424-A72D1CC38360}" srcOrd="0" destOrd="0" presId="urn:microsoft.com/office/officeart/2005/8/layout/radial4"/>
    <dgm:cxn modelId="{30BD2110-5BBF-4AF2-9B0B-57D776335215}" type="presOf" srcId="{8A872CFB-F1C2-4ED1-822B-7A063740D7B6}" destId="{3DAB57F3-E76E-4B3B-97E5-F4E7AD05C539}" srcOrd="0" destOrd="0" presId="urn:microsoft.com/office/officeart/2005/8/layout/radial4"/>
    <dgm:cxn modelId="{CE7F25F6-E3E9-4B67-BA44-481A3EE2B9AA}" type="presOf" srcId="{7B6F9264-ADA6-4CB0-BEF6-8B85D4A520C8}" destId="{FD6D900B-7EB4-476D-9E5C-E9B9C58A3F0A}" srcOrd="0" destOrd="0" presId="urn:microsoft.com/office/officeart/2005/8/layout/radial4"/>
    <dgm:cxn modelId="{834CE79C-365B-445D-8AC5-3E16F66B2C93}" srcId="{C8370C37-A02F-4C0A-8047-70357ADCB562}" destId="{8A872CFB-F1C2-4ED1-822B-7A063740D7B6}" srcOrd="0" destOrd="0" parTransId="{1D76FEAF-1A51-4AFE-B3DB-2953E03349F8}" sibTransId="{A8DABBB9-1C5C-4CE5-9B48-C39AE2AAD625}"/>
    <dgm:cxn modelId="{7E380354-5172-45BD-8FD2-AEC91B0B4D56}" type="presOf" srcId="{5183A740-B104-49DC-B463-75A3B1FE3986}" destId="{DD10C222-BD06-47FC-A250-65A8180D63AC}" srcOrd="0" destOrd="0" presId="urn:microsoft.com/office/officeart/2005/8/layout/radial4"/>
    <dgm:cxn modelId="{90B0B368-49FC-49D8-9F91-D5C7DCFB8E5A}" type="presOf" srcId="{40539A98-C78D-4758-A0FA-51BF219F0427}" destId="{D5E143F7-E0AC-4949-BCE4-82F0E00FB035}" srcOrd="0" destOrd="0" presId="urn:microsoft.com/office/officeart/2005/8/layout/radial4"/>
    <dgm:cxn modelId="{5CE5AFA2-3A7C-4653-BDEA-FAA0087EFB59}" type="presOf" srcId="{0C89E671-9731-4671-95AE-92587934157E}" destId="{AABF81A4-7D8E-46ED-92E6-26197117834A}" srcOrd="0" destOrd="0" presId="urn:microsoft.com/office/officeart/2005/8/layout/radial4"/>
    <dgm:cxn modelId="{B85E456C-6A90-4CCF-80FD-900828883873}" type="presOf" srcId="{66766636-0C7A-469D-BE39-B1B8EFD64164}" destId="{BB583285-5840-48A0-854C-140CA5DCF913}" srcOrd="0" destOrd="0" presId="urn:microsoft.com/office/officeart/2005/8/layout/radial4"/>
    <dgm:cxn modelId="{3DA6CDE2-11E7-4B9B-A06C-111DFA1D872E}" type="presOf" srcId="{9BC603CB-7CC7-4C60-A340-D138F09BF019}" destId="{E207C299-D963-40D7-B554-F8AC6C9B1484}" srcOrd="0" destOrd="0" presId="urn:microsoft.com/office/officeart/2005/8/layout/radial4"/>
    <dgm:cxn modelId="{B7338FF9-ABD3-4E8D-9A77-A5718A1967D6}" srcId="{8A872CFB-F1C2-4ED1-822B-7A063740D7B6}" destId="{5183A740-B104-49DC-B463-75A3B1FE3986}" srcOrd="4" destOrd="0" parTransId="{7F4167BF-D0C8-4DAF-AC01-53ACE1C735C1}" sibTransId="{9A0921D4-047C-4C61-891B-84B0044C829F}"/>
    <dgm:cxn modelId="{EFACEBB7-E221-454F-872E-93F0CE4AA41E}" srcId="{C8370C37-A02F-4C0A-8047-70357ADCB562}" destId="{1F9C2012-546E-4A83-98A8-38F4101CE700}" srcOrd="1" destOrd="0" parTransId="{DF28A3CE-176A-4904-A539-21FF0C050ADB}" sibTransId="{E3F70E97-50CF-4B55-AB39-40D72AB8F447}"/>
    <dgm:cxn modelId="{0AA3C622-9B06-4BA1-88D3-8E339D0E30BC}" type="presOf" srcId="{3541A10C-8C5D-4887-9BA6-8FD5DFD2A835}" destId="{09E6354E-7371-4FF2-86A2-6B8DF6F7EF36}" srcOrd="0" destOrd="0" presId="urn:microsoft.com/office/officeart/2005/8/layout/radial4"/>
    <dgm:cxn modelId="{435284F4-5F7A-4FDE-8F13-8E88D0EF1088}" type="presParOf" srcId="{FDFBA2F4-57C3-4383-88CF-155E57E4FA4C}" destId="{3DAB57F3-E76E-4B3B-97E5-F4E7AD05C539}" srcOrd="0" destOrd="0" presId="urn:microsoft.com/office/officeart/2005/8/layout/radial4"/>
    <dgm:cxn modelId="{97A280BC-59A5-4930-A188-EE00055CB26D}" type="presParOf" srcId="{FDFBA2F4-57C3-4383-88CF-155E57E4FA4C}" destId="{09E6354E-7371-4FF2-86A2-6B8DF6F7EF36}" srcOrd="1" destOrd="0" presId="urn:microsoft.com/office/officeart/2005/8/layout/radial4"/>
    <dgm:cxn modelId="{AD2E09B6-44B4-4802-A26F-DB6015983E25}" type="presParOf" srcId="{FDFBA2F4-57C3-4383-88CF-155E57E4FA4C}" destId="{C445721D-ED29-4E4D-88BE-0421A3DAE14E}" srcOrd="2" destOrd="0" presId="urn:microsoft.com/office/officeart/2005/8/layout/radial4"/>
    <dgm:cxn modelId="{478B4ABA-0A3A-4396-94BB-83856C0CE2C6}" type="presParOf" srcId="{FDFBA2F4-57C3-4383-88CF-155E57E4FA4C}" destId="{DDEC5893-87EA-42C3-A424-A72D1CC38360}" srcOrd="3" destOrd="0" presId="urn:microsoft.com/office/officeart/2005/8/layout/radial4"/>
    <dgm:cxn modelId="{BC2F3121-A51A-4B53-A09D-4DCDE36B0820}" type="presParOf" srcId="{FDFBA2F4-57C3-4383-88CF-155E57E4FA4C}" destId="{0F0B76DD-5218-4F3C-BD36-189BCB615594}" srcOrd="4" destOrd="0" presId="urn:microsoft.com/office/officeart/2005/8/layout/radial4"/>
    <dgm:cxn modelId="{95868C3F-6F7A-4172-86C1-70D320B7E759}" type="presParOf" srcId="{FDFBA2F4-57C3-4383-88CF-155E57E4FA4C}" destId="{766DD908-03BF-4C90-9389-B301AB61D72F}" srcOrd="5" destOrd="0" presId="urn:microsoft.com/office/officeart/2005/8/layout/radial4"/>
    <dgm:cxn modelId="{BDDC7400-15E2-4A65-8F56-14BBD78A91CA}" type="presParOf" srcId="{FDFBA2F4-57C3-4383-88CF-155E57E4FA4C}" destId="{E207C299-D963-40D7-B554-F8AC6C9B1484}" srcOrd="6" destOrd="0" presId="urn:microsoft.com/office/officeart/2005/8/layout/radial4"/>
    <dgm:cxn modelId="{7B28D2D3-BD29-4863-98B3-832D505AF58E}" type="presParOf" srcId="{FDFBA2F4-57C3-4383-88CF-155E57E4FA4C}" destId="{A4345179-7032-4F87-9BAE-CE7692787929}" srcOrd="7" destOrd="0" presId="urn:microsoft.com/office/officeart/2005/8/layout/radial4"/>
    <dgm:cxn modelId="{C20BA0E5-514E-4942-B5BA-320A6FEEE889}" type="presParOf" srcId="{FDFBA2F4-57C3-4383-88CF-155E57E4FA4C}" destId="{BB583285-5840-48A0-854C-140CA5DCF913}" srcOrd="8" destOrd="0" presId="urn:microsoft.com/office/officeart/2005/8/layout/radial4"/>
    <dgm:cxn modelId="{50900107-C393-4CF7-93CE-F097BBED3813}" type="presParOf" srcId="{FDFBA2F4-57C3-4383-88CF-155E57E4FA4C}" destId="{339A5C3D-8DBB-4520-8061-5998C6FAEC91}" srcOrd="9" destOrd="0" presId="urn:microsoft.com/office/officeart/2005/8/layout/radial4"/>
    <dgm:cxn modelId="{0C1DA064-3590-45E8-9917-2406B227B037}" type="presParOf" srcId="{FDFBA2F4-57C3-4383-88CF-155E57E4FA4C}" destId="{DD10C222-BD06-47FC-A250-65A8180D63AC}" srcOrd="10" destOrd="0" presId="urn:microsoft.com/office/officeart/2005/8/layout/radial4"/>
    <dgm:cxn modelId="{4AB05328-1DAC-4A9D-BB64-3E27CE12B258}" type="presParOf" srcId="{FDFBA2F4-57C3-4383-88CF-155E57E4FA4C}" destId="{D5E143F7-E0AC-4949-BCE4-82F0E00FB035}" srcOrd="11" destOrd="0" presId="urn:microsoft.com/office/officeart/2005/8/layout/radial4"/>
    <dgm:cxn modelId="{07975061-8B51-461B-9242-9CB5F68DDC82}" type="presParOf" srcId="{FDFBA2F4-57C3-4383-88CF-155E57E4FA4C}" destId="{F9E11DCF-191F-4EBD-9024-7E44C1BDF6F4}" srcOrd="12" destOrd="0" presId="urn:microsoft.com/office/officeart/2005/8/layout/radial4"/>
    <dgm:cxn modelId="{B8EBBB71-8839-47D8-95E4-FF62C8486AAE}" type="presParOf" srcId="{FDFBA2F4-57C3-4383-88CF-155E57E4FA4C}" destId="{AABF81A4-7D8E-46ED-92E6-26197117834A}" srcOrd="13" destOrd="0" presId="urn:microsoft.com/office/officeart/2005/8/layout/radial4"/>
    <dgm:cxn modelId="{34F60A47-1EBD-43F3-AD6D-806320B5893A}" type="presParOf" srcId="{FDFBA2F4-57C3-4383-88CF-155E57E4FA4C}" destId="{FD6D900B-7EB4-476D-9E5C-E9B9C58A3F0A}" srcOrd="14" destOrd="0" presId="urn:microsoft.com/office/officeart/2005/8/layout/radial4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0210D67-AE49-4EA0-9C00-CC47CC750BF6}" type="doc">
      <dgm:prSet loTypeId="urn:microsoft.com/office/officeart/2005/8/layout/hierarchy2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B33B5EB-38DE-41F3-AB9B-78785A70C2AB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Субвенции 398067,0 тыс.руб.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12E1405-2796-41CA-8D36-1F12F47182AE}" type="parTrans" cxnId="{854E28A0-8880-4A88-97DF-DDF32EBBB5DB}">
      <dgm:prSet/>
      <dgm:spPr/>
      <dgm:t>
        <a:bodyPr/>
        <a:lstStyle/>
        <a:p>
          <a:endParaRPr lang="ru-RU"/>
        </a:p>
      </dgm:t>
    </dgm:pt>
    <dgm:pt modelId="{3276E307-33E7-4F0E-9B78-86A21580BEE2}" type="sibTrans" cxnId="{854E28A0-8880-4A88-97DF-DDF32EBBB5DB}">
      <dgm:prSet/>
      <dgm:spPr/>
      <dgm:t>
        <a:bodyPr/>
        <a:lstStyle/>
        <a:p>
          <a:endParaRPr lang="ru-RU"/>
        </a:p>
      </dgm:t>
    </dgm:pt>
    <dgm:pt modelId="{771FA6B2-BDC5-4E95-8D4B-67D4E75523A1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 Narrow" pitchFamily="34" charset="0"/>
            </a:rPr>
            <a:t>На обеспечение деятельности комиссий по делам несовершеннолетних – 681,1 </a:t>
          </a:r>
          <a:r>
            <a:rPr lang="ru-RU" sz="1200" dirty="0" err="1" smtClean="0">
              <a:solidFill>
                <a:schemeClr val="tx1"/>
              </a:solidFill>
              <a:latin typeface="Arial Narrow" pitchFamily="34" charset="0"/>
            </a:rPr>
            <a:t>тыс.руб</a:t>
          </a:r>
          <a:r>
            <a:rPr lang="ru-RU" sz="1200" dirty="0" smtClean="0">
              <a:solidFill>
                <a:schemeClr val="tx1"/>
              </a:solidFill>
              <a:latin typeface="Arial Narrow" pitchFamily="34" charset="0"/>
            </a:rPr>
            <a:t>.</a:t>
          </a:r>
          <a:endParaRPr lang="ru-RU" sz="1200" dirty="0">
            <a:solidFill>
              <a:schemeClr val="tx1"/>
            </a:solidFill>
            <a:latin typeface="Arial Narrow" pitchFamily="34" charset="0"/>
          </a:endParaRPr>
        </a:p>
      </dgm:t>
    </dgm:pt>
    <dgm:pt modelId="{419F9D48-971B-4B65-84FA-59432E7D1FC2}" type="sibTrans" cxnId="{B8EA7074-6F86-416B-80BA-FD6D11248D75}">
      <dgm:prSet/>
      <dgm:spPr/>
      <dgm:t>
        <a:bodyPr/>
        <a:lstStyle/>
        <a:p>
          <a:endParaRPr lang="ru-RU"/>
        </a:p>
      </dgm:t>
    </dgm:pt>
    <dgm:pt modelId="{262CE2AF-C9B6-4817-A815-EF18F9355350}" type="parTrans" cxnId="{B8EA7074-6F86-416B-80BA-FD6D11248D75}">
      <dgm:prSet/>
      <dgm:spPr/>
      <dgm:t>
        <a:bodyPr/>
        <a:lstStyle/>
        <a:p>
          <a:endParaRPr lang="ru-RU"/>
        </a:p>
      </dgm:t>
    </dgm:pt>
    <dgm:pt modelId="{88052F15-3C57-45A0-807D-92C98D0C75AA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 Narrow" pitchFamily="34" charset="0"/>
            </a:rPr>
            <a:t>На реализацию отдельных полномочий по вопросам административного законодательства                                      – 499,5 </a:t>
          </a:r>
          <a:r>
            <a:rPr lang="ru-RU" sz="1200" dirty="0" err="1" smtClean="0">
              <a:solidFill>
                <a:schemeClr val="tx1"/>
              </a:solidFill>
              <a:latin typeface="Arial Narrow" pitchFamily="34" charset="0"/>
            </a:rPr>
            <a:t>тыс.руб</a:t>
          </a:r>
          <a:r>
            <a:rPr lang="ru-RU" sz="1200" dirty="0" smtClean="0">
              <a:solidFill>
                <a:schemeClr val="tx1"/>
              </a:solidFill>
              <a:latin typeface="Arial Narrow" pitchFamily="34" charset="0"/>
            </a:rPr>
            <a:t>.</a:t>
          </a:r>
          <a:endParaRPr lang="ru-RU" sz="1200" dirty="0">
            <a:solidFill>
              <a:schemeClr val="tx1"/>
            </a:solidFill>
            <a:latin typeface="Arial Narrow" pitchFamily="34" charset="0"/>
          </a:endParaRPr>
        </a:p>
      </dgm:t>
    </dgm:pt>
    <dgm:pt modelId="{C73A553B-5FDD-41A4-9F89-54CC2D00E5B6}" type="parTrans" cxnId="{604F818E-FF7F-42D4-9B3B-1E56FDD4725C}">
      <dgm:prSet/>
      <dgm:spPr/>
      <dgm:t>
        <a:bodyPr/>
        <a:lstStyle/>
        <a:p>
          <a:endParaRPr lang="ru-RU"/>
        </a:p>
      </dgm:t>
    </dgm:pt>
    <dgm:pt modelId="{E056CF9E-2766-46F5-9C1F-694874C8DE72}" type="sibTrans" cxnId="{604F818E-FF7F-42D4-9B3B-1E56FDD4725C}">
      <dgm:prSet/>
      <dgm:spPr/>
      <dgm:t>
        <a:bodyPr/>
        <a:lstStyle/>
        <a:p>
          <a:endParaRPr lang="ru-RU"/>
        </a:p>
      </dgm:t>
    </dgm:pt>
    <dgm:pt modelId="{A8DA49F9-668D-4253-A61A-72BFF1C20D61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 Narrow" pitchFamily="34" charset="0"/>
            </a:rPr>
            <a:t>На компенсацию части родительской платы, взимаемой за присмотр и уход за детьми, посещающими образовательные организации, реализующие общеобразовательные программы дошкольного образования – 8947,8 тыс.руб.</a:t>
          </a:r>
          <a:endParaRPr lang="ru-RU" sz="1200" dirty="0">
            <a:solidFill>
              <a:schemeClr val="tx1"/>
            </a:solidFill>
            <a:latin typeface="Arial Narrow" pitchFamily="34" charset="0"/>
          </a:endParaRPr>
        </a:p>
      </dgm:t>
    </dgm:pt>
    <dgm:pt modelId="{D88831AF-9B93-4ECD-98D6-0579799E11C0}" type="parTrans" cxnId="{312DD298-D049-46E3-AFD0-9C52815CE034}">
      <dgm:prSet/>
      <dgm:spPr/>
      <dgm:t>
        <a:bodyPr/>
        <a:lstStyle/>
        <a:p>
          <a:endParaRPr lang="ru-RU"/>
        </a:p>
      </dgm:t>
    </dgm:pt>
    <dgm:pt modelId="{9E0756BE-A7C3-4DE1-8B59-44D8A203C097}" type="sibTrans" cxnId="{312DD298-D049-46E3-AFD0-9C52815CE034}">
      <dgm:prSet/>
      <dgm:spPr/>
      <dgm:t>
        <a:bodyPr/>
        <a:lstStyle/>
        <a:p>
          <a:endParaRPr lang="ru-RU"/>
        </a:p>
      </dgm:t>
    </dgm:pt>
    <dgm:pt modelId="{694AB1EF-6CCD-4823-9A50-1DA09838A16D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 Narrow" pitchFamily="34" charset="0"/>
            </a:rPr>
            <a:t>На социальную поддержку детей-инвалидов дошкольного возраста – 147,2тыс.руб.</a:t>
          </a:r>
          <a:endParaRPr lang="ru-RU" sz="1200" dirty="0">
            <a:solidFill>
              <a:schemeClr val="tx1"/>
            </a:solidFill>
            <a:latin typeface="Arial Narrow" pitchFamily="34" charset="0"/>
          </a:endParaRPr>
        </a:p>
      </dgm:t>
    </dgm:pt>
    <dgm:pt modelId="{F3E43A1E-6B62-48A6-A354-1C0EB631A6D7}" type="parTrans" cxnId="{A38FC596-CC5C-453E-B731-CD8A2043AB70}">
      <dgm:prSet/>
      <dgm:spPr/>
      <dgm:t>
        <a:bodyPr/>
        <a:lstStyle/>
        <a:p>
          <a:endParaRPr lang="ru-RU"/>
        </a:p>
      </dgm:t>
    </dgm:pt>
    <dgm:pt modelId="{615C69E8-19D1-43B5-B15B-E79F18F202D2}" type="sibTrans" cxnId="{A38FC596-CC5C-453E-B731-CD8A2043AB70}">
      <dgm:prSet/>
      <dgm:spPr/>
      <dgm:t>
        <a:bodyPr/>
        <a:lstStyle/>
        <a:p>
          <a:endParaRPr lang="ru-RU"/>
        </a:p>
      </dgm:t>
    </dgm:pt>
    <dgm:pt modelId="{F10BC7F5-D388-474F-987A-80B5F4EB9A03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 Narrow" pitchFamily="34" charset="0"/>
            </a:rPr>
            <a:t>На обеспечение полномочий по организации и осуществлению деятельности по опеке и попечительству в отношении несовершеннолетних граждан – 1991,9тыс.руб.</a:t>
          </a:r>
          <a:endParaRPr lang="ru-RU" sz="1200" dirty="0">
            <a:solidFill>
              <a:schemeClr val="tx1"/>
            </a:solidFill>
            <a:latin typeface="Arial Narrow" pitchFamily="34" charset="0"/>
          </a:endParaRPr>
        </a:p>
      </dgm:t>
    </dgm:pt>
    <dgm:pt modelId="{D29607B9-C69D-4D1C-9C14-5DBA936E2D57}" type="parTrans" cxnId="{2115554F-BFA1-4121-BFD3-FE5A75AF6EEA}">
      <dgm:prSet/>
      <dgm:spPr/>
      <dgm:t>
        <a:bodyPr/>
        <a:lstStyle/>
        <a:p>
          <a:endParaRPr lang="ru-RU"/>
        </a:p>
      </dgm:t>
    </dgm:pt>
    <dgm:pt modelId="{71368D83-2E55-4A5A-80D7-9FCE2B64D009}" type="sibTrans" cxnId="{2115554F-BFA1-4121-BFD3-FE5A75AF6EEA}">
      <dgm:prSet/>
      <dgm:spPr/>
      <dgm:t>
        <a:bodyPr/>
        <a:lstStyle/>
        <a:p>
          <a:endParaRPr lang="ru-RU"/>
        </a:p>
      </dgm:t>
    </dgm:pt>
    <dgm:pt modelId="{5A809A32-979A-4BB7-A7DE-A220BB7F9946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 Narrow" pitchFamily="34" charset="0"/>
            </a:rPr>
            <a:t>На содержание ребенка в семье опекуна и приемной семье, а также вознаграждение, причитающееся приемному родителю – 13208,0тыс.руб.</a:t>
          </a:r>
          <a:endParaRPr lang="ru-RU" sz="1200" dirty="0">
            <a:solidFill>
              <a:schemeClr val="tx1"/>
            </a:solidFill>
            <a:latin typeface="Arial Narrow" pitchFamily="34" charset="0"/>
          </a:endParaRPr>
        </a:p>
      </dgm:t>
    </dgm:pt>
    <dgm:pt modelId="{876794A9-7028-4038-874A-5642325EF2A3}" type="parTrans" cxnId="{F9FC9ED3-B3C2-4D2B-BA40-F050DF620D12}">
      <dgm:prSet/>
      <dgm:spPr/>
      <dgm:t>
        <a:bodyPr/>
        <a:lstStyle/>
        <a:p>
          <a:endParaRPr lang="ru-RU"/>
        </a:p>
      </dgm:t>
    </dgm:pt>
    <dgm:pt modelId="{67C5E2C0-EF7A-4E17-BE82-26C161D94EFD}" type="sibTrans" cxnId="{F9FC9ED3-B3C2-4D2B-BA40-F050DF620D12}">
      <dgm:prSet/>
      <dgm:spPr/>
      <dgm:t>
        <a:bodyPr/>
        <a:lstStyle/>
        <a:p>
          <a:endParaRPr lang="ru-RU"/>
        </a:p>
      </dgm:t>
    </dgm:pt>
    <dgm:pt modelId="{B99E1102-4FD1-493C-B422-698639780252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 Narrow" pitchFamily="34" charset="0"/>
            </a:rPr>
            <a:t>На получение общедоступного и бесплатного  дошкольного, начального общего, основного общего, среднего общего образования  – 290825,8тыс.руб.</a:t>
          </a:r>
          <a:endParaRPr lang="ru-RU" sz="1200" dirty="0">
            <a:solidFill>
              <a:schemeClr val="tx1"/>
            </a:solidFill>
            <a:latin typeface="Arial Narrow" pitchFamily="34" charset="0"/>
          </a:endParaRPr>
        </a:p>
      </dgm:t>
    </dgm:pt>
    <dgm:pt modelId="{BD063BDB-C8BA-4FE1-B352-F236B83C81C1}" type="parTrans" cxnId="{B79E1DFB-11F0-4AC6-AD4C-9FC2BD2AFF50}">
      <dgm:prSet/>
      <dgm:spPr/>
      <dgm:t>
        <a:bodyPr/>
        <a:lstStyle/>
        <a:p>
          <a:endParaRPr lang="ru-RU"/>
        </a:p>
      </dgm:t>
    </dgm:pt>
    <dgm:pt modelId="{57EF2C18-1C08-4977-8038-77F79CA1CACE}" type="sibTrans" cxnId="{B79E1DFB-11F0-4AC6-AD4C-9FC2BD2AFF50}">
      <dgm:prSet/>
      <dgm:spPr/>
      <dgm:t>
        <a:bodyPr/>
        <a:lstStyle/>
        <a:p>
          <a:endParaRPr lang="ru-RU"/>
        </a:p>
      </dgm:t>
    </dgm:pt>
    <dgm:pt modelId="{0DDB9F8B-3412-4A7E-8FA2-F4994F994B57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 Narrow" pitchFamily="34" charset="0"/>
            </a:rPr>
            <a:t>На предоставление мер социальной поддержки по оплате коммунальных услуг работникам образования и культуры – 24676,3тыс.руб.</a:t>
          </a:r>
          <a:endParaRPr lang="ru-RU" sz="1200" dirty="0">
            <a:solidFill>
              <a:schemeClr val="tx1"/>
            </a:solidFill>
            <a:latin typeface="Arial Narrow" pitchFamily="34" charset="0"/>
          </a:endParaRPr>
        </a:p>
      </dgm:t>
    </dgm:pt>
    <dgm:pt modelId="{FC3A9E01-5E9A-46F8-9302-D03C74AE3A22}" type="parTrans" cxnId="{2FBB9969-1145-440A-A445-AADEABCF8204}">
      <dgm:prSet/>
      <dgm:spPr/>
      <dgm:t>
        <a:bodyPr/>
        <a:lstStyle/>
        <a:p>
          <a:endParaRPr lang="ru-RU"/>
        </a:p>
      </dgm:t>
    </dgm:pt>
    <dgm:pt modelId="{7AFB4550-98EE-4295-A70D-B962BE7E0551}" type="sibTrans" cxnId="{2FBB9969-1145-440A-A445-AADEABCF8204}">
      <dgm:prSet/>
      <dgm:spPr/>
      <dgm:t>
        <a:bodyPr/>
        <a:lstStyle/>
        <a:p>
          <a:endParaRPr lang="ru-RU"/>
        </a:p>
      </dgm:t>
    </dgm:pt>
    <dgm:pt modelId="{7EE504B8-8ABE-4212-8397-3954385BF50D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 Narrow" pitchFamily="34" charset="0"/>
            </a:rPr>
            <a:t>На осуществление полномочий по составлению (изменению) списков кандидатов в присяжные заседатели федеральных судов общей юрисдикции в РФ – 0,5тыс.руб. </a:t>
          </a:r>
          <a:endParaRPr lang="ru-RU" sz="1200" dirty="0">
            <a:solidFill>
              <a:schemeClr val="tx1"/>
            </a:solidFill>
            <a:latin typeface="Arial Narrow" pitchFamily="34" charset="0"/>
          </a:endParaRPr>
        </a:p>
      </dgm:t>
    </dgm:pt>
    <dgm:pt modelId="{11DDB26A-6806-471A-80F1-D4C6F4A12239}" type="parTrans" cxnId="{04CD196D-BD96-45C4-B26B-791ECFC85A79}">
      <dgm:prSet/>
      <dgm:spPr/>
      <dgm:t>
        <a:bodyPr/>
        <a:lstStyle/>
        <a:p>
          <a:endParaRPr lang="ru-RU"/>
        </a:p>
      </dgm:t>
    </dgm:pt>
    <dgm:pt modelId="{018EC4AA-CE00-408D-B47B-FB966B68B0DC}" type="sibTrans" cxnId="{04CD196D-BD96-45C4-B26B-791ECFC85A79}">
      <dgm:prSet/>
      <dgm:spPr/>
      <dgm:t>
        <a:bodyPr/>
        <a:lstStyle/>
        <a:p>
          <a:endParaRPr lang="ru-RU"/>
        </a:p>
      </dgm:t>
    </dgm:pt>
    <dgm:pt modelId="{924FAA25-4339-41D4-BEEF-733859FE9E1E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 Narrow" pitchFamily="34" charset="0"/>
            </a:rPr>
            <a:t>На осуществление полномочий Российской Федерации по государственной регистрации актов гражданского состояния – 1634,9тыс.руб.</a:t>
          </a:r>
          <a:endParaRPr lang="ru-RU" sz="1200" dirty="0">
            <a:solidFill>
              <a:schemeClr val="tx1"/>
            </a:solidFill>
            <a:latin typeface="Arial Narrow" pitchFamily="34" charset="0"/>
          </a:endParaRPr>
        </a:p>
      </dgm:t>
    </dgm:pt>
    <dgm:pt modelId="{78C3273F-5118-40C8-B05B-F18FC56669B2}" type="parTrans" cxnId="{1CBAC65B-22B1-4A34-89FA-C4B47233BC55}">
      <dgm:prSet/>
      <dgm:spPr/>
      <dgm:t>
        <a:bodyPr/>
        <a:lstStyle/>
        <a:p>
          <a:endParaRPr lang="ru-RU"/>
        </a:p>
      </dgm:t>
    </dgm:pt>
    <dgm:pt modelId="{CDCC29F4-9968-44D3-9DD7-68799801ABF1}" type="sibTrans" cxnId="{1CBAC65B-22B1-4A34-89FA-C4B47233BC55}">
      <dgm:prSet/>
      <dgm:spPr/>
      <dgm:t>
        <a:bodyPr/>
        <a:lstStyle/>
        <a:p>
          <a:endParaRPr lang="ru-RU"/>
        </a:p>
      </dgm:t>
    </dgm:pt>
    <dgm:pt modelId="{57D26389-1586-4D6A-89C5-9C12CA3594BF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 Narrow" pitchFamily="34" charset="0"/>
            </a:rPr>
            <a:t>На осуществление полномочий органов государственной власти Владимирской области по расчету и предоставлению дотаций поселениям – 35021,0тыс.руб.</a:t>
          </a:r>
          <a:endParaRPr lang="ru-RU" sz="1200" dirty="0">
            <a:solidFill>
              <a:schemeClr val="tx1"/>
            </a:solidFill>
            <a:latin typeface="Arial Narrow" pitchFamily="34" charset="0"/>
          </a:endParaRPr>
        </a:p>
      </dgm:t>
    </dgm:pt>
    <dgm:pt modelId="{B54FC149-B268-4793-ADEB-9A5FB276268D}" type="parTrans" cxnId="{6947332A-BB7A-4323-B0CF-6BB530CA2F27}">
      <dgm:prSet/>
      <dgm:spPr/>
      <dgm:t>
        <a:bodyPr/>
        <a:lstStyle/>
        <a:p>
          <a:endParaRPr lang="ru-RU"/>
        </a:p>
      </dgm:t>
    </dgm:pt>
    <dgm:pt modelId="{A3B598E4-6631-4006-92D7-7B83C334E58F}" type="sibTrans" cxnId="{6947332A-BB7A-4323-B0CF-6BB530CA2F27}">
      <dgm:prSet/>
      <dgm:spPr/>
      <dgm:t>
        <a:bodyPr/>
        <a:lstStyle/>
        <a:p>
          <a:endParaRPr lang="ru-RU"/>
        </a:p>
      </dgm:t>
    </dgm:pt>
    <dgm:pt modelId="{94EF5EFA-A85D-4AC1-97E9-8933C6A754CF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 Narrow" pitchFamily="34" charset="0"/>
            </a:rPr>
            <a:t>На осуществление отдельных государственных полномочий по региональному государственному жилищному надзору и лицензионному контролю – 272,7 тыс.руб.</a:t>
          </a:r>
          <a:endParaRPr lang="ru-RU" sz="1200" dirty="0">
            <a:solidFill>
              <a:schemeClr val="tx1"/>
            </a:solidFill>
            <a:latin typeface="Arial Narrow" pitchFamily="34" charset="0"/>
          </a:endParaRPr>
        </a:p>
      </dgm:t>
    </dgm:pt>
    <dgm:pt modelId="{BBC0BE91-1508-40E2-803A-D74438AE70F2}" type="parTrans" cxnId="{7EF5DFEA-67C7-45D1-8A43-04CD5DF82B74}">
      <dgm:prSet/>
      <dgm:spPr/>
      <dgm:t>
        <a:bodyPr/>
        <a:lstStyle/>
        <a:p>
          <a:endParaRPr lang="ru-RU"/>
        </a:p>
      </dgm:t>
    </dgm:pt>
    <dgm:pt modelId="{9E60FE50-0A4E-4AB7-898F-E5B1B36B5AEC}" type="sibTrans" cxnId="{7EF5DFEA-67C7-45D1-8A43-04CD5DF82B74}">
      <dgm:prSet/>
      <dgm:spPr/>
      <dgm:t>
        <a:bodyPr/>
        <a:lstStyle/>
        <a:p>
          <a:endParaRPr lang="ru-RU"/>
        </a:p>
      </dgm:t>
    </dgm:pt>
    <dgm:pt modelId="{7366A58B-846A-4A39-9B83-B7E31C856B87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 Narrow" pitchFamily="34" charset="0"/>
            </a:rPr>
            <a:t>На обеспечение предоставления жилых помещений детям-сиротам и детям, оставшимся без попечения родителей, и лицам из их числа – 20160,3 тыс.руб.</a:t>
          </a:r>
          <a:endParaRPr lang="ru-RU" sz="1200" dirty="0">
            <a:solidFill>
              <a:schemeClr val="tx1"/>
            </a:solidFill>
            <a:latin typeface="Arial Narrow" pitchFamily="34" charset="0"/>
          </a:endParaRPr>
        </a:p>
      </dgm:t>
    </dgm:pt>
    <dgm:pt modelId="{0F11C5B0-8630-4285-93C1-0165401A33B1}" type="sibTrans" cxnId="{A08525EF-3EB2-4F0E-8A17-24F5CC51A7D4}">
      <dgm:prSet/>
      <dgm:spPr/>
      <dgm:t>
        <a:bodyPr/>
        <a:lstStyle/>
        <a:p>
          <a:endParaRPr lang="ru-RU"/>
        </a:p>
      </dgm:t>
    </dgm:pt>
    <dgm:pt modelId="{0C11A46B-8F5F-4E9C-ADD9-F0D25239ABBE}" type="parTrans" cxnId="{A08525EF-3EB2-4F0E-8A17-24F5CC51A7D4}">
      <dgm:prSet/>
      <dgm:spPr/>
      <dgm:t>
        <a:bodyPr/>
        <a:lstStyle/>
        <a:p>
          <a:endParaRPr lang="ru-RU"/>
        </a:p>
      </dgm:t>
    </dgm:pt>
    <dgm:pt modelId="{94C3105F-DAB5-49CF-87DB-5D60C64BBF1F}" type="pres">
      <dgm:prSet presAssocID="{D0210D67-AE49-4EA0-9C00-CC47CC750BF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F4717E-9B72-4D43-BFF3-A5E3CCC7F75A}" type="pres">
      <dgm:prSet presAssocID="{6B33B5EB-38DE-41F3-AB9B-78785A70C2AB}" presName="root1" presStyleCnt="0"/>
      <dgm:spPr/>
    </dgm:pt>
    <dgm:pt modelId="{3E5CA52D-04D0-432E-BD8D-F7DBD3A9FBF8}" type="pres">
      <dgm:prSet presAssocID="{6B33B5EB-38DE-41F3-AB9B-78785A70C2AB}" presName="LevelOneTextNode" presStyleLbl="node0" presStyleIdx="0" presStyleCnt="1" custScaleX="296090" custScaleY="595812" custLinFactX="-200000" custLinFactNeighborX="-293599" custLinFactNeighborY="53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4AD599-14CC-4585-A71E-EC21AA54A58F}" type="pres">
      <dgm:prSet presAssocID="{6B33B5EB-38DE-41F3-AB9B-78785A70C2AB}" presName="level2hierChild" presStyleCnt="0"/>
      <dgm:spPr/>
    </dgm:pt>
    <dgm:pt modelId="{2994EEE1-2FA3-4E42-AE54-A05D284EB89D}" type="pres">
      <dgm:prSet presAssocID="{262CE2AF-C9B6-4817-A815-EF18F9355350}" presName="conn2-1" presStyleLbl="parChTrans1D2" presStyleIdx="0" presStyleCnt="13"/>
      <dgm:spPr/>
      <dgm:t>
        <a:bodyPr/>
        <a:lstStyle/>
        <a:p>
          <a:endParaRPr lang="ru-RU"/>
        </a:p>
      </dgm:t>
    </dgm:pt>
    <dgm:pt modelId="{F328F2BC-9F25-4385-9621-2B0522FF4816}" type="pres">
      <dgm:prSet presAssocID="{262CE2AF-C9B6-4817-A815-EF18F9355350}" presName="connTx" presStyleLbl="parChTrans1D2" presStyleIdx="0" presStyleCnt="13"/>
      <dgm:spPr/>
      <dgm:t>
        <a:bodyPr/>
        <a:lstStyle/>
        <a:p>
          <a:endParaRPr lang="ru-RU"/>
        </a:p>
      </dgm:t>
    </dgm:pt>
    <dgm:pt modelId="{974F02EA-8746-4463-97F0-DD812D19196D}" type="pres">
      <dgm:prSet presAssocID="{771FA6B2-BDC5-4E95-8D4B-67D4E75523A1}" presName="root2" presStyleCnt="0"/>
      <dgm:spPr/>
    </dgm:pt>
    <dgm:pt modelId="{88252A70-C9AF-4B14-B9A3-94009EBAD088}" type="pres">
      <dgm:prSet presAssocID="{771FA6B2-BDC5-4E95-8D4B-67D4E75523A1}" presName="LevelTwoTextNode" presStyleLbl="node2" presStyleIdx="0" presStyleCnt="13" custScaleX="842924" custScaleY="91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6B9E92-DE8D-47F2-A335-71010306104B}" type="pres">
      <dgm:prSet presAssocID="{771FA6B2-BDC5-4E95-8D4B-67D4E75523A1}" presName="level3hierChild" presStyleCnt="0"/>
      <dgm:spPr/>
    </dgm:pt>
    <dgm:pt modelId="{71F81EA3-6695-4F5A-BDC0-1BEF649B35E4}" type="pres">
      <dgm:prSet presAssocID="{C73A553B-5FDD-41A4-9F89-54CC2D00E5B6}" presName="conn2-1" presStyleLbl="parChTrans1D2" presStyleIdx="1" presStyleCnt="13"/>
      <dgm:spPr/>
      <dgm:t>
        <a:bodyPr/>
        <a:lstStyle/>
        <a:p>
          <a:endParaRPr lang="ru-RU"/>
        </a:p>
      </dgm:t>
    </dgm:pt>
    <dgm:pt modelId="{A12BB881-60FD-4832-9B2D-568A680E43CE}" type="pres">
      <dgm:prSet presAssocID="{C73A553B-5FDD-41A4-9F89-54CC2D00E5B6}" presName="connTx" presStyleLbl="parChTrans1D2" presStyleIdx="1" presStyleCnt="13"/>
      <dgm:spPr/>
      <dgm:t>
        <a:bodyPr/>
        <a:lstStyle/>
        <a:p>
          <a:endParaRPr lang="ru-RU"/>
        </a:p>
      </dgm:t>
    </dgm:pt>
    <dgm:pt modelId="{EA7ECF31-A6C5-40A5-AB6D-E4D9A2F7812E}" type="pres">
      <dgm:prSet presAssocID="{88052F15-3C57-45A0-807D-92C98D0C75AA}" presName="root2" presStyleCnt="0"/>
      <dgm:spPr/>
    </dgm:pt>
    <dgm:pt modelId="{72D95141-0548-41CB-BBE9-9A0B36038B22}" type="pres">
      <dgm:prSet presAssocID="{88052F15-3C57-45A0-807D-92C98D0C75AA}" presName="LevelTwoTextNode" presStyleLbl="node2" presStyleIdx="1" presStyleCnt="13" custScaleX="842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95402C-175B-4BA3-A32B-266FABED28AA}" type="pres">
      <dgm:prSet presAssocID="{88052F15-3C57-45A0-807D-92C98D0C75AA}" presName="level3hierChild" presStyleCnt="0"/>
      <dgm:spPr/>
    </dgm:pt>
    <dgm:pt modelId="{44B15E40-64D3-4CE2-B52A-19B267A9C8CD}" type="pres">
      <dgm:prSet presAssocID="{D88831AF-9B93-4ECD-98D6-0579799E11C0}" presName="conn2-1" presStyleLbl="parChTrans1D2" presStyleIdx="2" presStyleCnt="13"/>
      <dgm:spPr/>
      <dgm:t>
        <a:bodyPr/>
        <a:lstStyle/>
        <a:p>
          <a:endParaRPr lang="ru-RU"/>
        </a:p>
      </dgm:t>
    </dgm:pt>
    <dgm:pt modelId="{095CFCC7-9E9E-474D-85FA-EB7485886418}" type="pres">
      <dgm:prSet presAssocID="{D88831AF-9B93-4ECD-98D6-0579799E11C0}" presName="connTx" presStyleLbl="parChTrans1D2" presStyleIdx="2" presStyleCnt="13"/>
      <dgm:spPr/>
      <dgm:t>
        <a:bodyPr/>
        <a:lstStyle/>
        <a:p>
          <a:endParaRPr lang="ru-RU"/>
        </a:p>
      </dgm:t>
    </dgm:pt>
    <dgm:pt modelId="{EFDC0B63-62CD-4D6D-8505-4749724ECF07}" type="pres">
      <dgm:prSet presAssocID="{A8DA49F9-668D-4253-A61A-72BFF1C20D61}" presName="root2" presStyleCnt="0"/>
      <dgm:spPr/>
    </dgm:pt>
    <dgm:pt modelId="{B933A5B9-B58E-4D0B-8400-62E022AD7FA0}" type="pres">
      <dgm:prSet presAssocID="{A8DA49F9-668D-4253-A61A-72BFF1C20D61}" presName="LevelTwoTextNode" presStyleLbl="node2" presStyleIdx="2" presStyleCnt="13" custScaleX="842924" custScaleY="1480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C480C8-0460-4EAE-A27D-35D43A9D4E9F}" type="pres">
      <dgm:prSet presAssocID="{A8DA49F9-668D-4253-A61A-72BFF1C20D61}" presName="level3hierChild" presStyleCnt="0"/>
      <dgm:spPr/>
    </dgm:pt>
    <dgm:pt modelId="{E1D1FB49-E143-446D-A729-1F43C2945BC2}" type="pres">
      <dgm:prSet presAssocID="{F3E43A1E-6B62-48A6-A354-1C0EB631A6D7}" presName="conn2-1" presStyleLbl="parChTrans1D2" presStyleIdx="3" presStyleCnt="13"/>
      <dgm:spPr/>
      <dgm:t>
        <a:bodyPr/>
        <a:lstStyle/>
        <a:p>
          <a:endParaRPr lang="ru-RU"/>
        </a:p>
      </dgm:t>
    </dgm:pt>
    <dgm:pt modelId="{E10779A3-68F5-4686-88AF-D0C3E5927FD2}" type="pres">
      <dgm:prSet presAssocID="{F3E43A1E-6B62-48A6-A354-1C0EB631A6D7}" presName="connTx" presStyleLbl="parChTrans1D2" presStyleIdx="3" presStyleCnt="13"/>
      <dgm:spPr/>
      <dgm:t>
        <a:bodyPr/>
        <a:lstStyle/>
        <a:p>
          <a:endParaRPr lang="ru-RU"/>
        </a:p>
      </dgm:t>
    </dgm:pt>
    <dgm:pt modelId="{F621516F-5345-424B-B55D-0F96EAD1A035}" type="pres">
      <dgm:prSet presAssocID="{694AB1EF-6CCD-4823-9A50-1DA09838A16D}" presName="root2" presStyleCnt="0"/>
      <dgm:spPr/>
    </dgm:pt>
    <dgm:pt modelId="{01E78833-6309-4279-ACE5-E0A8B305150C}" type="pres">
      <dgm:prSet presAssocID="{694AB1EF-6CCD-4823-9A50-1DA09838A16D}" presName="LevelTwoTextNode" presStyleLbl="node2" presStyleIdx="3" presStyleCnt="13" custScaleX="842924" custScaleY="99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7F798C-3990-4F52-AF88-2DBE7E806A72}" type="pres">
      <dgm:prSet presAssocID="{694AB1EF-6CCD-4823-9A50-1DA09838A16D}" presName="level3hierChild" presStyleCnt="0"/>
      <dgm:spPr/>
    </dgm:pt>
    <dgm:pt modelId="{BF453DA4-BD10-45C6-8AD9-DE3CC07222AA}" type="pres">
      <dgm:prSet presAssocID="{D29607B9-C69D-4D1C-9C14-5DBA936E2D57}" presName="conn2-1" presStyleLbl="parChTrans1D2" presStyleIdx="4" presStyleCnt="13"/>
      <dgm:spPr/>
      <dgm:t>
        <a:bodyPr/>
        <a:lstStyle/>
        <a:p>
          <a:endParaRPr lang="ru-RU"/>
        </a:p>
      </dgm:t>
    </dgm:pt>
    <dgm:pt modelId="{3C24D26C-9B3A-43AC-BC2C-04F96E3776E2}" type="pres">
      <dgm:prSet presAssocID="{D29607B9-C69D-4D1C-9C14-5DBA936E2D57}" presName="connTx" presStyleLbl="parChTrans1D2" presStyleIdx="4" presStyleCnt="13"/>
      <dgm:spPr/>
      <dgm:t>
        <a:bodyPr/>
        <a:lstStyle/>
        <a:p>
          <a:endParaRPr lang="ru-RU"/>
        </a:p>
      </dgm:t>
    </dgm:pt>
    <dgm:pt modelId="{040BFE5B-BF4C-4A6D-A633-A32465AC1AFE}" type="pres">
      <dgm:prSet presAssocID="{F10BC7F5-D388-474F-987A-80B5F4EB9A03}" presName="root2" presStyleCnt="0"/>
      <dgm:spPr/>
    </dgm:pt>
    <dgm:pt modelId="{4735E0E6-3299-4455-8769-951DEDA027C4}" type="pres">
      <dgm:prSet presAssocID="{F10BC7F5-D388-474F-987A-80B5F4EB9A03}" presName="LevelTwoTextNode" presStyleLbl="node2" presStyleIdx="4" presStyleCnt="13" custScaleX="842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FBFC97-A565-4250-83AA-E7F90DC4CE20}" type="pres">
      <dgm:prSet presAssocID="{F10BC7F5-D388-474F-987A-80B5F4EB9A03}" presName="level3hierChild" presStyleCnt="0"/>
      <dgm:spPr/>
    </dgm:pt>
    <dgm:pt modelId="{17773DA3-CCD2-4C17-9130-6F42E69210C0}" type="pres">
      <dgm:prSet presAssocID="{876794A9-7028-4038-874A-5642325EF2A3}" presName="conn2-1" presStyleLbl="parChTrans1D2" presStyleIdx="5" presStyleCnt="13"/>
      <dgm:spPr/>
      <dgm:t>
        <a:bodyPr/>
        <a:lstStyle/>
        <a:p>
          <a:endParaRPr lang="ru-RU"/>
        </a:p>
      </dgm:t>
    </dgm:pt>
    <dgm:pt modelId="{4C1E7E71-7BA8-4599-AA2C-9CEBBD56101B}" type="pres">
      <dgm:prSet presAssocID="{876794A9-7028-4038-874A-5642325EF2A3}" presName="connTx" presStyleLbl="parChTrans1D2" presStyleIdx="5" presStyleCnt="13"/>
      <dgm:spPr/>
      <dgm:t>
        <a:bodyPr/>
        <a:lstStyle/>
        <a:p>
          <a:endParaRPr lang="ru-RU"/>
        </a:p>
      </dgm:t>
    </dgm:pt>
    <dgm:pt modelId="{D1ABEA4C-C303-4C62-9EDB-002F46B5F2B9}" type="pres">
      <dgm:prSet presAssocID="{5A809A32-979A-4BB7-A7DE-A220BB7F9946}" presName="root2" presStyleCnt="0"/>
      <dgm:spPr/>
    </dgm:pt>
    <dgm:pt modelId="{B0B2501F-0F66-434D-8B94-0717E7D061CF}" type="pres">
      <dgm:prSet presAssocID="{5A809A32-979A-4BB7-A7DE-A220BB7F9946}" presName="LevelTwoTextNode" presStyleLbl="node2" presStyleIdx="5" presStyleCnt="13" custScaleX="842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529F88-0DA1-40B1-A0B5-694ED1CC0F92}" type="pres">
      <dgm:prSet presAssocID="{5A809A32-979A-4BB7-A7DE-A220BB7F9946}" presName="level3hierChild" presStyleCnt="0"/>
      <dgm:spPr/>
    </dgm:pt>
    <dgm:pt modelId="{75B41ABD-C956-4238-A3D1-0633C3AE7BCE}" type="pres">
      <dgm:prSet presAssocID="{0C11A46B-8F5F-4E9C-ADD9-F0D25239ABBE}" presName="conn2-1" presStyleLbl="parChTrans1D2" presStyleIdx="6" presStyleCnt="13"/>
      <dgm:spPr/>
      <dgm:t>
        <a:bodyPr/>
        <a:lstStyle/>
        <a:p>
          <a:endParaRPr lang="ru-RU"/>
        </a:p>
      </dgm:t>
    </dgm:pt>
    <dgm:pt modelId="{ADD9FCB8-8AA6-4075-BCC2-2D29A369FA4F}" type="pres">
      <dgm:prSet presAssocID="{0C11A46B-8F5F-4E9C-ADD9-F0D25239ABBE}" presName="connTx" presStyleLbl="parChTrans1D2" presStyleIdx="6" presStyleCnt="13"/>
      <dgm:spPr/>
      <dgm:t>
        <a:bodyPr/>
        <a:lstStyle/>
        <a:p>
          <a:endParaRPr lang="ru-RU"/>
        </a:p>
      </dgm:t>
    </dgm:pt>
    <dgm:pt modelId="{97244A45-9F93-4B92-BE5B-2FC01479AD1F}" type="pres">
      <dgm:prSet presAssocID="{7366A58B-846A-4A39-9B83-B7E31C856B87}" presName="root2" presStyleCnt="0"/>
      <dgm:spPr/>
    </dgm:pt>
    <dgm:pt modelId="{23D2E374-F1DF-44C1-8979-F8D9605F3C60}" type="pres">
      <dgm:prSet presAssocID="{7366A58B-846A-4A39-9B83-B7E31C856B87}" presName="LevelTwoTextNode" presStyleLbl="node2" presStyleIdx="6" presStyleCnt="13" custScaleX="842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D6E5EE-9922-4000-AC3B-47FB575E6A83}" type="pres">
      <dgm:prSet presAssocID="{7366A58B-846A-4A39-9B83-B7E31C856B87}" presName="level3hierChild" presStyleCnt="0"/>
      <dgm:spPr/>
    </dgm:pt>
    <dgm:pt modelId="{EE9DC820-4D00-45D4-9D30-35C5BE1A20B8}" type="pres">
      <dgm:prSet presAssocID="{BD063BDB-C8BA-4FE1-B352-F236B83C81C1}" presName="conn2-1" presStyleLbl="parChTrans1D2" presStyleIdx="7" presStyleCnt="13"/>
      <dgm:spPr/>
      <dgm:t>
        <a:bodyPr/>
        <a:lstStyle/>
        <a:p>
          <a:endParaRPr lang="ru-RU"/>
        </a:p>
      </dgm:t>
    </dgm:pt>
    <dgm:pt modelId="{DAC040DE-95B0-4335-ADF3-D8449821F03C}" type="pres">
      <dgm:prSet presAssocID="{BD063BDB-C8BA-4FE1-B352-F236B83C81C1}" presName="connTx" presStyleLbl="parChTrans1D2" presStyleIdx="7" presStyleCnt="13"/>
      <dgm:spPr/>
      <dgm:t>
        <a:bodyPr/>
        <a:lstStyle/>
        <a:p>
          <a:endParaRPr lang="ru-RU"/>
        </a:p>
      </dgm:t>
    </dgm:pt>
    <dgm:pt modelId="{FE0DE6AA-E044-4A2A-B172-2385779B018C}" type="pres">
      <dgm:prSet presAssocID="{B99E1102-4FD1-493C-B422-698639780252}" presName="root2" presStyleCnt="0"/>
      <dgm:spPr/>
    </dgm:pt>
    <dgm:pt modelId="{83620399-FB40-4F70-865C-E57A174939AC}" type="pres">
      <dgm:prSet presAssocID="{B99E1102-4FD1-493C-B422-698639780252}" presName="LevelTwoTextNode" presStyleLbl="node2" presStyleIdx="7" presStyleCnt="13" custScaleX="842924" custLinFactNeighborX="-947" custLinFactNeighborY="-136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B39258-0327-46BC-8C36-CFBB4C57A554}" type="pres">
      <dgm:prSet presAssocID="{B99E1102-4FD1-493C-B422-698639780252}" presName="level3hierChild" presStyleCnt="0"/>
      <dgm:spPr/>
    </dgm:pt>
    <dgm:pt modelId="{AF634544-57D4-4C61-BE76-F52998D84D91}" type="pres">
      <dgm:prSet presAssocID="{FC3A9E01-5E9A-46F8-9302-D03C74AE3A22}" presName="conn2-1" presStyleLbl="parChTrans1D2" presStyleIdx="8" presStyleCnt="13"/>
      <dgm:spPr/>
      <dgm:t>
        <a:bodyPr/>
        <a:lstStyle/>
        <a:p>
          <a:endParaRPr lang="ru-RU"/>
        </a:p>
      </dgm:t>
    </dgm:pt>
    <dgm:pt modelId="{13D89FAD-CB80-436B-9873-848363DCAAE2}" type="pres">
      <dgm:prSet presAssocID="{FC3A9E01-5E9A-46F8-9302-D03C74AE3A22}" presName="connTx" presStyleLbl="parChTrans1D2" presStyleIdx="8" presStyleCnt="13"/>
      <dgm:spPr/>
      <dgm:t>
        <a:bodyPr/>
        <a:lstStyle/>
        <a:p>
          <a:endParaRPr lang="ru-RU"/>
        </a:p>
      </dgm:t>
    </dgm:pt>
    <dgm:pt modelId="{3BC1DDD1-9654-44F1-9901-2F9B74AC96D5}" type="pres">
      <dgm:prSet presAssocID="{0DDB9F8B-3412-4A7E-8FA2-F4994F994B57}" presName="root2" presStyleCnt="0"/>
      <dgm:spPr/>
    </dgm:pt>
    <dgm:pt modelId="{37C46859-21A9-447C-8709-D49E1D32D436}" type="pres">
      <dgm:prSet presAssocID="{0DDB9F8B-3412-4A7E-8FA2-F4994F994B57}" presName="LevelTwoTextNode" presStyleLbl="node2" presStyleIdx="8" presStyleCnt="13" custScaleX="842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253AF5-6104-40B0-B143-0A0C0FF615E3}" type="pres">
      <dgm:prSet presAssocID="{0DDB9F8B-3412-4A7E-8FA2-F4994F994B57}" presName="level3hierChild" presStyleCnt="0"/>
      <dgm:spPr/>
    </dgm:pt>
    <dgm:pt modelId="{1B9D02B9-84D1-4060-BE99-0EBD9D900B54}" type="pres">
      <dgm:prSet presAssocID="{11DDB26A-6806-471A-80F1-D4C6F4A12239}" presName="conn2-1" presStyleLbl="parChTrans1D2" presStyleIdx="9" presStyleCnt="13"/>
      <dgm:spPr/>
      <dgm:t>
        <a:bodyPr/>
        <a:lstStyle/>
        <a:p>
          <a:endParaRPr lang="ru-RU"/>
        </a:p>
      </dgm:t>
    </dgm:pt>
    <dgm:pt modelId="{14327466-6712-4C43-B7F3-EB14E4ADF569}" type="pres">
      <dgm:prSet presAssocID="{11DDB26A-6806-471A-80F1-D4C6F4A12239}" presName="connTx" presStyleLbl="parChTrans1D2" presStyleIdx="9" presStyleCnt="13"/>
      <dgm:spPr/>
      <dgm:t>
        <a:bodyPr/>
        <a:lstStyle/>
        <a:p>
          <a:endParaRPr lang="ru-RU"/>
        </a:p>
      </dgm:t>
    </dgm:pt>
    <dgm:pt modelId="{0424536D-AE72-4F70-8427-3BCB11745FA4}" type="pres">
      <dgm:prSet presAssocID="{7EE504B8-8ABE-4212-8397-3954385BF50D}" presName="root2" presStyleCnt="0"/>
      <dgm:spPr/>
    </dgm:pt>
    <dgm:pt modelId="{C6A41882-8A4F-455F-A330-1CF50EE7488F}" type="pres">
      <dgm:prSet presAssocID="{7EE504B8-8ABE-4212-8397-3954385BF50D}" presName="LevelTwoTextNode" presStyleLbl="node2" presStyleIdx="9" presStyleCnt="13" custScaleX="842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E248F6-3A04-4ECE-8607-287A8EEF4D56}" type="pres">
      <dgm:prSet presAssocID="{7EE504B8-8ABE-4212-8397-3954385BF50D}" presName="level3hierChild" presStyleCnt="0"/>
      <dgm:spPr/>
    </dgm:pt>
    <dgm:pt modelId="{250171D4-D1F9-4E53-B122-A89278A04BB9}" type="pres">
      <dgm:prSet presAssocID="{78C3273F-5118-40C8-B05B-F18FC56669B2}" presName="conn2-1" presStyleLbl="parChTrans1D2" presStyleIdx="10" presStyleCnt="13"/>
      <dgm:spPr/>
      <dgm:t>
        <a:bodyPr/>
        <a:lstStyle/>
        <a:p>
          <a:endParaRPr lang="ru-RU"/>
        </a:p>
      </dgm:t>
    </dgm:pt>
    <dgm:pt modelId="{805689B8-14A5-474A-A58E-06A5F145B43E}" type="pres">
      <dgm:prSet presAssocID="{78C3273F-5118-40C8-B05B-F18FC56669B2}" presName="connTx" presStyleLbl="parChTrans1D2" presStyleIdx="10" presStyleCnt="13"/>
      <dgm:spPr/>
      <dgm:t>
        <a:bodyPr/>
        <a:lstStyle/>
        <a:p>
          <a:endParaRPr lang="ru-RU"/>
        </a:p>
      </dgm:t>
    </dgm:pt>
    <dgm:pt modelId="{6C09205C-AD5C-4B91-B0A6-4E9249B79421}" type="pres">
      <dgm:prSet presAssocID="{924FAA25-4339-41D4-BEEF-733859FE9E1E}" presName="root2" presStyleCnt="0"/>
      <dgm:spPr/>
    </dgm:pt>
    <dgm:pt modelId="{E1FDFF58-E31D-479B-8F20-1EA33EC976AA}" type="pres">
      <dgm:prSet presAssocID="{924FAA25-4339-41D4-BEEF-733859FE9E1E}" presName="LevelTwoTextNode" presStyleLbl="node2" presStyleIdx="10" presStyleCnt="13" custScaleX="842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641B37-2F14-44B9-B831-F6E62DFC019A}" type="pres">
      <dgm:prSet presAssocID="{924FAA25-4339-41D4-BEEF-733859FE9E1E}" presName="level3hierChild" presStyleCnt="0"/>
      <dgm:spPr/>
    </dgm:pt>
    <dgm:pt modelId="{3DD823B3-6B2A-432D-97A5-EBF445366885}" type="pres">
      <dgm:prSet presAssocID="{B54FC149-B268-4793-ADEB-9A5FB276268D}" presName="conn2-1" presStyleLbl="parChTrans1D2" presStyleIdx="11" presStyleCnt="13"/>
      <dgm:spPr/>
      <dgm:t>
        <a:bodyPr/>
        <a:lstStyle/>
        <a:p>
          <a:endParaRPr lang="ru-RU"/>
        </a:p>
      </dgm:t>
    </dgm:pt>
    <dgm:pt modelId="{C77D96C7-8FCA-4D14-98E2-89F4E6675D61}" type="pres">
      <dgm:prSet presAssocID="{B54FC149-B268-4793-ADEB-9A5FB276268D}" presName="connTx" presStyleLbl="parChTrans1D2" presStyleIdx="11" presStyleCnt="13"/>
      <dgm:spPr/>
      <dgm:t>
        <a:bodyPr/>
        <a:lstStyle/>
        <a:p>
          <a:endParaRPr lang="ru-RU"/>
        </a:p>
      </dgm:t>
    </dgm:pt>
    <dgm:pt modelId="{0BAE812C-D28C-491F-870E-8327FE200187}" type="pres">
      <dgm:prSet presAssocID="{57D26389-1586-4D6A-89C5-9C12CA3594BF}" presName="root2" presStyleCnt="0"/>
      <dgm:spPr/>
    </dgm:pt>
    <dgm:pt modelId="{BF729D1D-9364-4914-A8E2-8D0590322261}" type="pres">
      <dgm:prSet presAssocID="{57D26389-1586-4D6A-89C5-9C12CA3594BF}" presName="LevelTwoTextNode" presStyleLbl="node2" presStyleIdx="11" presStyleCnt="13" custScaleX="842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7FD2D4-623A-4740-928A-0569EC656FB3}" type="pres">
      <dgm:prSet presAssocID="{57D26389-1586-4D6A-89C5-9C12CA3594BF}" presName="level3hierChild" presStyleCnt="0"/>
      <dgm:spPr/>
    </dgm:pt>
    <dgm:pt modelId="{8A50CAF5-3EC2-4A40-9783-E65978DE3E08}" type="pres">
      <dgm:prSet presAssocID="{BBC0BE91-1508-40E2-803A-D74438AE70F2}" presName="conn2-1" presStyleLbl="parChTrans1D2" presStyleIdx="12" presStyleCnt="13"/>
      <dgm:spPr/>
      <dgm:t>
        <a:bodyPr/>
        <a:lstStyle/>
        <a:p>
          <a:endParaRPr lang="ru-RU"/>
        </a:p>
      </dgm:t>
    </dgm:pt>
    <dgm:pt modelId="{265267AC-FE55-40AF-A1B9-9868DB5BBF5D}" type="pres">
      <dgm:prSet presAssocID="{BBC0BE91-1508-40E2-803A-D74438AE70F2}" presName="connTx" presStyleLbl="parChTrans1D2" presStyleIdx="12" presStyleCnt="13"/>
      <dgm:spPr/>
      <dgm:t>
        <a:bodyPr/>
        <a:lstStyle/>
        <a:p>
          <a:endParaRPr lang="ru-RU"/>
        </a:p>
      </dgm:t>
    </dgm:pt>
    <dgm:pt modelId="{47F69F68-641F-4EE1-8F32-614BF6F60DC1}" type="pres">
      <dgm:prSet presAssocID="{94EF5EFA-A85D-4AC1-97E9-8933C6A754CF}" presName="root2" presStyleCnt="0"/>
      <dgm:spPr/>
    </dgm:pt>
    <dgm:pt modelId="{BA1404FB-3BDC-4B96-B56D-66E480E344FB}" type="pres">
      <dgm:prSet presAssocID="{94EF5EFA-A85D-4AC1-97E9-8933C6A754CF}" presName="LevelTwoTextNode" presStyleLbl="node2" presStyleIdx="12" presStyleCnt="13" custScaleX="842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B6EC76-9851-4783-8178-7503813C34E6}" type="pres">
      <dgm:prSet presAssocID="{94EF5EFA-A85D-4AC1-97E9-8933C6A754CF}" presName="level3hierChild" presStyleCnt="0"/>
      <dgm:spPr/>
    </dgm:pt>
  </dgm:ptLst>
  <dgm:cxnLst>
    <dgm:cxn modelId="{671B957C-EF10-4492-94AF-157F5298F2D1}" type="presOf" srcId="{D0210D67-AE49-4EA0-9C00-CC47CC750BF6}" destId="{94C3105F-DAB5-49CF-87DB-5D60C64BBF1F}" srcOrd="0" destOrd="0" presId="urn:microsoft.com/office/officeart/2005/8/layout/hierarchy2"/>
    <dgm:cxn modelId="{428599A8-49AB-4B00-A79F-6A2DF01BE347}" type="presOf" srcId="{694AB1EF-6CCD-4823-9A50-1DA09838A16D}" destId="{01E78833-6309-4279-ACE5-E0A8B305150C}" srcOrd="0" destOrd="0" presId="urn:microsoft.com/office/officeart/2005/8/layout/hierarchy2"/>
    <dgm:cxn modelId="{7EF5DFEA-67C7-45D1-8A43-04CD5DF82B74}" srcId="{6B33B5EB-38DE-41F3-AB9B-78785A70C2AB}" destId="{94EF5EFA-A85D-4AC1-97E9-8933C6A754CF}" srcOrd="12" destOrd="0" parTransId="{BBC0BE91-1508-40E2-803A-D74438AE70F2}" sibTransId="{9E60FE50-0A4E-4AB7-898F-E5B1B36B5AEC}"/>
    <dgm:cxn modelId="{A76E44AF-A496-4248-AF72-418F63AA4988}" type="presOf" srcId="{11DDB26A-6806-471A-80F1-D4C6F4A12239}" destId="{1B9D02B9-84D1-4060-BE99-0EBD9D900B54}" srcOrd="0" destOrd="0" presId="urn:microsoft.com/office/officeart/2005/8/layout/hierarchy2"/>
    <dgm:cxn modelId="{649FBA62-CEC9-47EA-8648-EC60F75277E2}" type="presOf" srcId="{924FAA25-4339-41D4-BEEF-733859FE9E1E}" destId="{E1FDFF58-E31D-479B-8F20-1EA33EC976AA}" srcOrd="0" destOrd="0" presId="urn:microsoft.com/office/officeart/2005/8/layout/hierarchy2"/>
    <dgm:cxn modelId="{6A1A0DD1-D660-4E05-B6A8-8CC313E3D781}" type="presOf" srcId="{262CE2AF-C9B6-4817-A815-EF18F9355350}" destId="{F328F2BC-9F25-4385-9621-2B0522FF4816}" srcOrd="1" destOrd="0" presId="urn:microsoft.com/office/officeart/2005/8/layout/hierarchy2"/>
    <dgm:cxn modelId="{01DDBFA1-41C0-4817-B836-9F7C615D8A0D}" type="presOf" srcId="{D29607B9-C69D-4D1C-9C14-5DBA936E2D57}" destId="{BF453DA4-BD10-45C6-8AD9-DE3CC07222AA}" srcOrd="0" destOrd="0" presId="urn:microsoft.com/office/officeart/2005/8/layout/hierarchy2"/>
    <dgm:cxn modelId="{604F818E-FF7F-42D4-9B3B-1E56FDD4725C}" srcId="{6B33B5EB-38DE-41F3-AB9B-78785A70C2AB}" destId="{88052F15-3C57-45A0-807D-92C98D0C75AA}" srcOrd="1" destOrd="0" parTransId="{C73A553B-5FDD-41A4-9F89-54CC2D00E5B6}" sibTransId="{E056CF9E-2766-46F5-9C1F-694874C8DE72}"/>
    <dgm:cxn modelId="{66918334-65C6-45D5-9809-CD4267FF57C9}" type="presOf" srcId="{F3E43A1E-6B62-48A6-A354-1C0EB631A6D7}" destId="{E10779A3-68F5-4686-88AF-D0C3E5927FD2}" srcOrd="1" destOrd="0" presId="urn:microsoft.com/office/officeart/2005/8/layout/hierarchy2"/>
    <dgm:cxn modelId="{11DBC3A5-854C-4FFA-9F75-C8428B8540E6}" type="presOf" srcId="{57D26389-1586-4D6A-89C5-9C12CA3594BF}" destId="{BF729D1D-9364-4914-A8E2-8D0590322261}" srcOrd="0" destOrd="0" presId="urn:microsoft.com/office/officeart/2005/8/layout/hierarchy2"/>
    <dgm:cxn modelId="{AA3EF431-C036-4707-980F-7E6A8C3C66BA}" type="presOf" srcId="{BBC0BE91-1508-40E2-803A-D74438AE70F2}" destId="{8A50CAF5-3EC2-4A40-9783-E65978DE3E08}" srcOrd="0" destOrd="0" presId="urn:microsoft.com/office/officeart/2005/8/layout/hierarchy2"/>
    <dgm:cxn modelId="{E962A93B-4A02-4E82-98A3-FB90BCEAE19F}" type="presOf" srcId="{78C3273F-5118-40C8-B05B-F18FC56669B2}" destId="{805689B8-14A5-474A-A58E-06A5F145B43E}" srcOrd="1" destOrd="0" presId="urn:microsoft.com/office/officeart/2005/8/layout/hierarchy2"/>
    <dgm:cxn modelId="{919D7B98-3C79-48A6-B9B9-7E50418A9FC5}" type="presOf" srcId="{A8DA49F9-668D-4253-A61A-72BFF1C20D61}" destId="{B933A5B9-B58E-4D0B-8400-62E022AD7FA0}" srcOrd="0" destOrd="0" presId="urn:microsoft.com/office/officeart/2005/8/layout/hierarchy2"/>
    <dgm:cxn modelId="{E0EB24F3-50C1-40E4-B750-495113F9FEA2}" type="presOf" srcId="{D88831AF-9B93-4ECD-98D6-0579799E11C0}" destId="{44B15E40-64D3-4CE2-B52A-19B267A9C8CD}" srcOrd="0" destOrd="0" presId="urn:microsoft.com/office/officeart/2005/8/layout/hierarchy2"/>
    <dgm:cxn modelId="{0FEDB9FA-BB01-448F-871D-44B557A453BE}" type="presOf" srcId="{7366A58B-846A-4A39-9B83-B7E31C856B87}" destId="{23D2E374-F1DF-44C1-8979-F8D9605F3C60}" srcOrd="0" destOrd="0" presId="urn:microsoft.com/office/officeart/2005/8/layout/hierarchy2"/>
    <dgm:cxn modelId="{8C8D7B1E-A323-444C-AE99-D3CD69B5CEB2}" type="presOf" srcId="{5A809A32-979A-4BB7-A7DE-A220BB7F9946}" destId="{B0B2501F-0F66-434D-8B94-0717E7D061CF}" srcOrd="0" destOrd="0" presId="urn:microsoft.com/office/officeart/2005/8/layout/hierarchy2"/>
    <dgm:cxn modelId="{DA37C11D-49DC-4226-8024-8C1E7D7F0C21}" type="presOf" srcId="{0DDB9F8B-3412-4A7E-8FA2-F4994F994B57}" destId="{37C46859-21A9-447C-8709-D49E1D32D436}" srcOrd="0" destOrd="0" presId="urn:microsoft.com/office/officeart/2005/8/layout/hierarchy2"/>
    <dgm:cxn modelId="{F3177BE8-010E-448E-863B-9D3777AAF341}" type="presOf" srcId="{B99E1102-4FD1-493C-B422-698639780252}" destId="{83620399-FB40-4F70-865C-E57A174939AC}" srcOrd="0" destOrd="0" presId="urn:microsoft.com/office/officeart/2005/8/layout/hierarchy2"/>
    <dgm:cxn modelId="{98D47153-B9DE-496F-92E0-8E062184CEB4}" type="presOf" srcId="{94EF5EFA-A85D-4AC1-97E9-8933C6A754CF}" destId="{BA1404FB-3BDC-4B96-B56D-66E480E344FB}" srcOrd="0" destOrd="0" presId="urn:microsoft.com/office/officeart/2005/8/layout/hierarchy2"/>
    <dgm:cxn modelId="{8770A2DE-2F37-435A-875E-D335F7BA53F8}" type="presOf" srcId="{BBC0BE91-1508-40E2-803A-D74438AE70F2}" destId="{265267AC-FE55-40AF-A1B9-9868DB5BBF5D}" srcOrd="1" destOrd="0" presId="urn:microsoft.com/office/officeart/2005/8/layout/hierarchy2"/>
    <dgm:cxn modelId="{FA43BD37-8362-43FE-A88F-2EF960A80A54}" type="presOf" srcId="{FC3A9E01-5E9A-46F8-9302-D03C74AE3A22}" destId="{13D89FAD-CB80-436B-9873-848363DCAAE2}" srcOrd="1" destOrd="0" presId="urn:microsoft.com/office/officeart/2005/8/layout/hierarchy2"/>
    <dgm:cxn modelId="{04CD196D-BD96-45C4-B26B-791ECFC85A79}" srcId="{6B33B5EB-38DE-41F3-AB9B-78785A70C2AB}" destId="{7EE504B8-8ABE-4212-8397-3954385BF50D}" srcOrd="9" destOrd="0" parTransId="{11DDB26A-6806-471A-80F1-D4C6F4A12239}" sibTransId="{018EC4AA-CE00-408D-B47B-FB966B68B0DC}"/>
    <dgm:cxn modelId="{AE23ACCE-16DE-40A3-85BF-C4AD8A37312E}" type="presOf" srcId="{78C3273F-5118-40C8-B05B-F18FC56669B2}" destId="{250171D4-D1F9-4E53-B122-A89278A04BB9}" srcOrd="0" destOrd="0" presId="urn:microsoft.com/office/officeart/2005/8/layout/hierarchy2"/>
    <dgm:cxn modelId="{B79E1DFB-11F0-4AC6-AD4C-9FC2BD2AFF50}" srcId="{6B33B5EB-38DE-41F3-AB9B-78785A70C2AB}" destId="{B99E1102-4FD1-493C-B422-698639780252}" srcOrd="7" destOrd="0" parTransId="{BD063BDB-C8BA-4FE1-B352-F236B83C81C1}" sibTransId="{57EF2C18-1C08-4977-8038-77F79CA1CACE}"/>
    <dgm:cxn modelId="{F033DB6C-6E80-47AF-8913-CFB4E84441FA}" type="presOf" srcId="{88052F15-3C57-45A0-807D-92C98D0C75AA}" destId="{72D95141-0548-41CB-BBE9-9A0B36038B22}" srcOrd="0" destOrd="0" presId="urn:microsoft.com/office/officeart/2005/8/layout/hierarchy2"/>
    <dgm:cxn modelId="{DF0BCC34-6C3D-4D3C-916A-7634438FC687}" type="presOf" srcId="{D88831AF-9B93-4ECD-98D6-0579799E11C0}" destId="{095CFCC7-9E9E-474D-85FA-EB7485886418}" srcOrd="1" destOrd="0" presId="urn:microsoft.com/office/officeart/2005/8/layout/hierarchy2"/>
    <dgm:cxn modelId="{64CCAF02-4E72-46A3-88AD-6B5C40249667}" type="presOf" srcId="{B54FC149-B268-4793-ADEB-9A5FB276268D}" destId="{3DD823B3-6B2A-432D-97A5-EBF445366885}" srcOrd="0" destOrd="0" presId="urn:microsoft.com/office/officeart/2005/8/layout/hierarchy2"/>
    <dgm:cxn modelId="{A38FC596-CC5C-453E-B731-CD8A2043AB70}" srcId="{6B33B5EB-38DE-41F3-AB9B-78785A70C2AB}" destId="{694AB1EF-6CCD-4823-9A50-1DA09838A16D}" srcOrd="3" destOrd="0" parTransId="{F3E43A1E-6B62-48A6-A354-1C0EB631A6D7}" sibTransId="{615C69E8-19D1-43B5-B15B-E79F18F202D2}"/>
    <dgm:cxn modelId="{A08525EF-3EB2-4F0E-8A17-24F5CC51A7D4}" srcId="{6B33B5EB-38DE-41F3-AB9B-78785A70C2AB}" destId="{7366A58B-846A-4A39-9B83-B7E31C856B87}" srcOrd="6" destOrd="0" parTransId="{0C11A46B-8F5F-4E9C-ADD9-F0D25239ABBE}" sibTransId="{0F11C5B0-8630-4285-93C1-0165401A33B1}"/>
    <dgm:cxn modelId="{C0A677FB-B6CF-41C1-88BA-852E78432677}" type="presOf" srcId="{771FA6B2-BDC5-4E95-8D4B-67D4E75523A1}" destId="{88252A70-C9AF-4B14-B9A3-94009EBAD088}" srcOrd="0" destOrd="0" presId="urn:microsoft.com/office/officeart/2005/8/layout/hierarchy2"/>
    <dgm:cxn modelId="{B8EA7074-6F86-416B-80BA-FD6D11248D75}" srcId="{6B33B5EB-38DE-41F3-AB9B-78785A70C2AB}" destId="{771FA6B2-BDC5-4E95-8D4B-67D4E75523A1}" srcOrd="0" destOrd="0" parTransId="{262CE2AF-C9B6-4817-A815-EF18F9355350}" sibTransId="{419F9D48-971B-4B65-84FA-59432E7D1FC2}"/>
    <dgm:cxn modelId="{1E55DEDC-0C93-4C82-AB9C-4131002089C0}" type="presOf" srcId="{C73A553B-5FDD-41A4-9F89-54CC2D00E5B6}" destId="{A12BB881-60FD-4832-9B2D-568A680E43CE}" srcOrd="1" destOrd="0" presId="urn:microsoft.com/office/officeart/2005/8/layout/hierarchy2"/>
    <dgm:cxn modelId="{B39B5D03-D562-4EDF-827E-1126A3A3DF31}" type="presOf" srcId="{BD063BDB-C8BA-4FE1-B352-F236B83C81C1}" destId="{DAC040DE-95B0-4335-ADF3-D8449821F03C}" srcOrd="1" destOrd="0" presId="urn:microsoft.com/office/officeart/2005/8/layout/hierarchy2"/>
    <dgm:cxn modelId="{5B35C250-9CE3-4735-9BBD-9C374981B999}" type="presOf" srcId="{876794A9-7028-4038-874A-5642325EF2A3}" destId="{17773DA3-CCD2-4C17-9130-6F42E69210C0}" srcOrd="0" destOrd="0" presId="urn:microsoft.com/office/officeart/2005/8/layout/hierarchy2"/>
    <dgm:cxn modelId="{1CBAC65B-22B1-4A34-89FA-C4B47233BC55}" srcId="{6B33B5EB-38DE-41F3-AB9B-78785A70C2AB}" destId="{924FAA25-4339-41D4-BEEF-733859FE9E1E}" srcOrd="10" destOrd="0" parTransId="{78C3273F-5118-40C8-B05B-F18FC56669B2}" sibTransId="{CDCC29F4-9968-44D3-9DD7-68799801ABF1}"/>
    <dgm:cxn modelId="{6947332A-BB7A-4323-B0CF-6BB530CA2F27}" srcId="{6B33B5EB-38DE-41F3-AB9B-78785A70C2AB}" destId="{57D26389-1586-4D6A-89C5-9C12CA3594BF}" srcOrd="11" destOrd="0" parTransId="{B54FC149-B268-4793-ADEB-9A5FB276268D}" sibTransId="{A3B598E4-6631-4006-92D7-7B83C334E58F}"/>
    <dgm:cxn modelId="{B702CA6E-9789-4118-B522-0B32DD685533}" type="presOf" srcId="{BD063BDB-C8BA-4FE1-B352-F236B83C81C1}" destId="{EE9DC820-4D00-45D4-9D30-35C5BE1A20B8}" srcOrd="0" destOrd="0" presId="urn:microsoft.com/office/officeart/2005/8/layout/hierarchy2"/>
    <dgm:cxn modelId="{312DD298-D049-46E3-AFD0-9C52815CE034}" srcId="{6B33B5EB-38DE-41F3-AB9B-78785A70C2AB}" destId="{A8DA49F9-668D-4253-A61A-72BFF1C20D61}" srcOrd="2" destOrd="0" parTransId="{D88831AF-9B93-4ECD-98D6-0579799E11C0}" sibTransId="{9E0756BE-A7C3-4DE1-8B59-44D8A203C097}"/>
    <dgm:cxn modelId="{FA833B34-508E-4BFF-BCE7-60D184B83674}" type="presOf" srcId="{262CE2AF-C9B6-4817-A815-EF18F9355350}" destId="{2994EEE1-2FA3-4E42-AE54-A05D284EB89D}" srcOrd="0" destOrd="0" presId="urn:microsoft.com/office/officeart/2005/8/layout/hierarchy2"/>
    <dgm:cxn modelId="{B96448A9-5A37-4269-BDC0-ACC0C9230463}" type="presOf" srcId="{0C11A46B-8F5F-4E9C-ADD9-F0D25239ABBE}" destId="{ADD9FCB8-8AA6-4075-BCC2-2D29A369FA4F}" srcOrd="1" destOrd="0" presId="urn:microsoft.com/office/officeart/2005/8/layout/hierarchy2"/>
    <dgm:cxn modelId="{ED7D7DF5-9C4A-4A8C-A791-CC4CCE20C357}" type="presOf" srcId="{B54FC149-B268-4793-ADEB-9A5FB276268D}" destId="{C77D96C7-8FCA-4D14-98E2-89F4E6675D61}" srcOrd="1" destOrd="0" presId="urn:microsoft.com/office/officeart/2005/8/layout/hierarchy2"/>
    <dgm:cxn modelId="{2115554F-BFA1-4121-BFD3-FE5A75AF6EEA}" srcId="{6B33B5EB-38DE-41F3-AB9B-78785A70C2AB}" destId="{F10BC7F5-D388-474F-987A-80B5F4EB9A03}" srcOrd="4" destOrd="0" parTransId="{D29607B9-C69D-4D1C-9C14-5DBA936E2D57}" sibTransId="{71368D83-2E55-4A5A-80D7-9FCE2B64D009}"/>
    <dgm:cxn modelId="{C591037D-9D68-4495-978A-CA851AF1D54F}" type="presOf" srcId="{876794A9-7028-4038-874A-5642325EF2A3}" destId="{4C1E7E71-7BA8-4599-AA2C-9CEBBD56101B}" srcOrd="1" destOrd="0" presId="urn:microsoft.com/office/officeart/2005/8/layout/hierarchy2"/>
    <dgm:cxn modelId="{51A96276-6913-4703-A94D-99B831CFD46F}" type="presOf" srcId="{0C11A46B-8F5F-4E9C-ADD9-F0D25239ABBE}" destId="{75B41ABD-C956-4238-A3D1-0633C3AE7BCE}" srcOrd="0" destOrd="0" presId="urn:microsoft.com/office/officeart/2005/8/layout/hierarchy2"/>
    <dgm:cxn modelId="{96808C1D-5998-481A-961C-31D83A7271BE}" type="presOf" srcId="{6B33B5EB-38DE-41F3-AB9B-78785A70C2AB}" destId="{3E5CA52D-04D0-432E-BD8D-F7DBD3A9FBF8}" srcOrd="0" destOrd="0" presId="urn:microsoft.com/office/officeart/2005/8/layout/hierarchy2"/>
    <dgm:cxn modelId="{86B7657F-81A2-4C57-B66E-1ED5D9DF4C8F}" type="presOf" srcId="{F10BC7F5-D388-474F-987A-80B5F4EB9A03}" destId="{4735E0E6-3299-4455-8769-951DEDA027C4}" srcOrd="0" destOrd="0" presId="urn:microsoft.com/office/officeart/2005/8/layout/hierarchy2"/>
    <dgm:cxn modelId="{854E28A0-8880-4A88-97DF-DDF32EBBB5DB}" srcId="{D0210D67-AE49-4EA0-9C00-CC47CC750BF6}" destId="{6B33B5EB-38DE-41F3-AB9B-78785A70C2AB}" srcOrd="0" destOrd="0" parTransId="{512E1405-2796-41CA-8D36-1F12F47182AE}" sibTransId="{3276E307-33E7-4F0E-9B78-86A21580BEE2}"/>
    <dgm:cxn modelId="{FAC55BC7-DB0D-4784-8923-90A4A68AE7CF}" type="presOf" srcId="{FC3A9E01-5E9A-46F8-9302-D03C74AE3A22}" destId="{AF634544-57D4-4C61-BE76-F52998D84D91}" srcOrd="0" destOrd="0" presId="urn:microsoft.com/office/officeart/2005/8/layout/hierarchy2"/>
    <dgm:cxn modelId="{F9FC9ED3-B3C2-4D2B-BA40-F050DF620D12}" srcId="{6B33B5EB-38DE-41F3-AB9B-78785A70C2AB}" destId="{5A809A32-979A-4BB7-A7DE-A220BB7F9946}" srcOrd="5" destOrd="0" parTransId="{876794A9-7028-4038-874A-5642325EF2A3}" sibTransId="{67C5E2C0-EF7A-4E17-BE82-26C161D94EFD}"/>
    <dgm:cxn modelId="{D7251E55-B7FD-4142-961C-4F47899A8D3E}" type="presOf" srcId="{C73A553B-5FDD-41A4-9F89-54CC2D00E5B6}" destId="{71F81EA3-6695-4F5A-BDC0-1BEF649B35E4}" srcOrd="0" destOrd="0" presId="urn:microsoft.com/office/officeart/2005/8/layout/hierarchy2"/>
    <dgm:cxn modelId="{2FBB9969-1145-440A-A445-AADEABCF8204}" srcId="{6B33B5EB-38DE-41F3-AB9B-78785A70C2AB}" destId="{0DDB9F8B-3412-4A7E-8FA2-F4994F994B57}" srcOrd="8" destOrd="0" parTransId="{FC3A9E01-5E9A-46F8-9302-D03C74AE3A22}" sibTransId="{7AFB4550-98EE-4295-A70D-B962BE7E0551}"/>
    <dgm:cxn modelId="{4065F64F-2755-4D5D-A788-8A91B9D62B64}" type="presOf" srcId="{11DDB26A-6806-471A-80F1-D4C6F4A12239}" destId="{14327466-6712-4C43-B7F3-EB14E4ADF569}" srcOrd="1" destOrd="0" presId="urn:microsoft.com/office/officeart/2005/8/layout/hierarchy2"/>
    <dgm:cxn modelId="{697956E6-4864-4A1B-BDB7-C8C41F3301AB}" type="presOf" srcId="{F3E43A1E-6B62-48A6-A354-1C0EB631A6D7}" destId="{E1D1FB49-E143-446D-A729-1F43C2945BC2}" srcOrd="0" destOrd="0" presId="urn:microsoft.com/office/officeart/2005/8/layout/hierarchy2"/>
    <dgm:cxn modelId="{59149E07-E028-47E8-927C-4D6DB1020999}" type="presOf" srcId="{7EE504B8-8ABE-4212-8397-3954385BF50D}" destId="{C6A41882-8A4F-455F-A330-1CF50EE7488F}" srcOrd="0" destOrd="0" presId="urn:microsoft.com/office/officeart/2005/8/layout/hierarchy2"/>
    <dgm:cxn modelId="{917EC0AB-F5A6-4B73-8B2F-9E8730D88EB0}" type="presOf" srcId="{D29607B9-C69D-4D1C-9C14-5DBA936E2D57}" destId="{3C24D26C-9B3A-43AC-BC2C-04F96E3776E2}" srcOrd="1" destOrd="0" presId="urn:microsoft.com/office/officeart/2005/8/layout/hierarchy2"/>
    <dgm:cxn modelId="{80EDA454-CF4A-4CB8-810A-5E25D190CEAE}" type="presParOf" srcId="{94C3105F-DAB5-49CF-87DB-5D60C64BBF1F}" destId="{2DF4717E-9B72-4D43-BFF3-A5E3CCC7F75A}" srcOrd="0" destOrd="0" presId="urn:microsoft.com/office/officeart/2005/8/layout/hierarchy2"/>
    <dgm:cxn modelId="{88924EFF-7096-4731-9957-F2CC16AB5BB0}" type="presParOf" srcId="{2DF4717E-9B72-4D43-BFF3-A5E3CCC7F75A}" destId="{3E5CA52D-04D0-432E-BD8D-F7DBD3A9FBF8}" srcOrd="0" destOrd="0" presId="urn:microsoft.com/office/officeart/2005/8/layout/hierarchy2"/>
    <dgm:cxn modelId="{BBFB5AB3-1657-427F-A0D8-5C7F62EBF86B}" type="presParOf" srcId="{2DF4717E-9B72-4D43-BFF3-A5E3CCC7F75A}" destId="{914AD599-14CC-4585-A71E-EC21AA54A58F}" srcOrd="1" destOrd="0" presId="urn:microsoft.com/office/officeart/2005/8/layout/hierarchy2"/>
    <dgm:cxn modelId="{6D33D48B-645A-4608-B8B1-30B09AB331BA}" type="presParOf" srcId="{914AD599-14CC-4585-A71E-EC21AA54A58F}" destId="{2994EEE1-2FA3-4E42-AE54-A05D284EB89D}" srcOrd="0" destOrd="0" presId="urn:microsoft.com/office/officeart/2005/8/layout/hierarchy2"/>
    <dgm:cxn modelId="{A5CE2DD8-ABAB-4FAD-BDDE-7EA16E301537}" type="presParOf" srcId="{2994EEE1-2FA3-4E42-AE54-A05D284EB89D}" destId="{F328F2BC-9F25-4385-9621-2B0522FF4816}" srcOrd="0" destOrd="0" presId="urn:microsoft.com/office/officeart/2005/8/layout/hierarchy2"/>
    <dgm:cxn modelId="{A41E1998-C1D3-4C1C-8C66-0DBB3A37E03C}" type="presParOf" srcId="{914AD599-14CC-4585-A71E-EC21AA54A58F}" destId="{974F02EA-8746-4463-97F0-DD812D19196D}" srcOrd="1" destOrd="0" presId="urn:microsoft.com/office/officeart/2005/8/layout/hierarchy2"/>
    <dgm:cxn modelId="{2217F983-A0E6-4909-BEAF-DC4FCBBF771D}" type="presParOf" srcId="{974F02EA-8746-4463-97F0-DD812D19196D}" destId="{88252A70-C9AF-4B14-B9A3-94009EBAD088}" srcOrd="0" destOrd="0" presId="urn:microsoft.com/office/officeart/2005/8/layout/hierarchy2"/>
    <dgm:cxn modelId="{3BD4A1F8-C77E-4F57-9C9A-060C36E650F4}" type="presParOf" srcId="{974F02EA-8746-4463-97F0-DD812D19196D}" destId="{916B9E92-DE8D-47F2-A335-71010306104B}" srcOrd="1" destOrd="0" presId="urn:microsoft.com/office/officeart/2005/8/layout/hierarchy2"/>
    <dgm:cxn modelId="{E5CA6B8F-A18E-4652-88DA-B4DA23E56635}" type="presParOf" srcId="{914AD599-14CC-4585-A71E-EC21AA54A58F}" destId="{71F81EA3-6695-4F5A-BDC0-1BEF649B35E4}" srcOrd="2" destOrd="0" presId="urn:microsoft.com/office/officeart/2005/8/layout/hierarchy2"/>
    <dgm:cxn modelId="{E780A1F6-0E7F-4551-A94E-4E12D5D65687}" type="presParOf" srcId="{71F81EA3-6695-4F5A-BDC0-1BEF649B35E4}" destId="{A12BB881-60FD-4832-9B2D-568A680E43CE}" srcOrd="0" destOrd="0" presId="urn:microsoft.com/office/officeart/2005/8/layout/hierarchy2"/>
    <dgm:cxn modelId="{971B60D9-4BC2-4DDC-8945-E24875600D76}" type="presParOf" srcId="{914AD599-14CC-4585-A71E-EC21AA54A58F}" destId="{EA7ECF31-A6C5-40A5-AB6D-E4D9A2F7812E}" srcOrd="3" destOrd="0" presId="urn:microsoft.com/office/officeart/2005/8/layout/hierarchy2"/>
    <dgm:cxn modelId="{868EC2B0-0A79-4D29-AEB8-3559C16804A9}" type="presParOf" srcId="{EA7ECF31-A6C5-40A5-AB6D-E4D9A2F7812E}" destId="{72D95141-0548-41CB-BBE9-9A0B36038B22}" srcOrd="0" destOrd="0" presId="urn:microsoft.com/office/officeart/2005/8/layout/hierarchy2"/>
    <dgm:cxn modelId="{52F0601F-3602-49D3-B8A6-79972D5D542C}" type="presParOf" srcId="{EA7ECF31-A6C5-40A5-AB6D-E4D9A2F7812E}" destId="{D895402C-175B-4BA3-A32B-266FABED28AA}" srcOrd="1" destOrd="0" presId="urn:microsoft.com/office/officeart/2005/8/layout/hierarchy2"/>
    <dgm:cxn modelId="{80B80125-EBA8-4059-B1E8-2F15C0CB1F02}" type="presParOf" srcId="{914AD599-14CC-4585-A71E-EC21AA54A58F}" destId="{44B15E40-64D3-4CE2-B52A-19B267A9C8CD}" srcOrd="4" destOrd="0" presId="urn:microsoft.com/office/officeart/2005/8/layout/hierarchy2"/>
    <dgm:cxn modelId="{B9B72D67-023E-4EB3-BDD5-4AF78542B360}" type="presParOf" srcId="{44B15E40-64D3-4CE2-B52A-19B267A9C8CD}" destId="{095CFCC7-9E9E-474D-85FA-EB7485886418}" srcOrd="0" destOrd="0" presId="urn:microsoft.com/office/officeart/2005/8/layout/hierarchy2"/>
    <dgm:cxn modelId="{1CFB3BF1-9BEF-49A7-B62C-35679C31AE09}" type="presParOf" srcId="{914AD599-14CC-4585-A71E-EC21AA54A58F}" destId="{EFDC0B63-62CD-4D6D-8505-4749724ECF07}" srcOrd="5" destOrd="0" presId="urn:microsoft.com/office/officeart/2005/8/layout/hierarchy2"/>
    <dgm:cxn modelId="{EEA16609-AAE0-40F1-B4A3-67586DB7D74B}" type="presParOf" srcId="{EFDC0B63-62CD-4D6D-8505-4749724ECF07}" destId="{B933A5B9-B58E-4D0B-8400-62E022AD7FA0}" srcOrd="0" destOrd="0" presId="urn:microsoft.com/office/officeart/2005/8/layout/hierarchy2"/>
    <dgm:cxn modelId="{0AB887BD-6CB6-4C79-B434-43C8E2423202}" type="presParOf" srcId="{EFDC0B63-62CD-4D6D-8505-4749724ECF07}" destId="{0EC480C8-0460-4EAE-A27D-35D43A9D4E9F}" srcOrd="1" destOrd="0" presId="urn:microsoft.com/office/officeart/2005/8/layout/hierarchy2"/>
    <dgm:cxn modelId="{71EFA4D1-8985-4A38-891A-9C9154F681E6}" type="presParOf" srcId="{914AD599-14CC-4585-A71E-EC21AA54A58F}" destId="{E1D1FB49-E143-446D-A729-1F43C2945BC2}" srcOrd="6" destOrd="0" presId="urn:microsoft.com/office/officeart/2005/8/layout/hierarchy2"/>
    <dgm:cxn modelId="{309687E5-0F45-4CAB-9A43-CB5FF792BD9F}" type="presParOf" srcId="{E1D1FB49-E143-446D-A729-1F43C2945BC2}" destId="{E10779A3-68F5-4686-88AF-D0C3E5927FD2}" srcOrd="0" destOrd="0" presId="urn:microsoft.com/office/officeart/2005/8/layout/hierarchy2"/>
    <dgm:cxn modelId="{1F9FE34F-DFB0-4600-8D0D-BD43D542262E}" type="presParOf" srcId="{914AD599-14CC-4585-A71E-EC21AA54A58F}" destId="{F621516F-5345-424B-B55D-0F96EAD1A035}" srcOrd="7" destOrd="0" presId="urn:microsoft.com/office/officeart/2005/8/layout/hierarchy2"/>
    <dgm:cxn modelId="{6E94880E-8D63-4E91-8525-15CFDE7EEE1F}" type="presParOf" srcId="{F621516F-5345-424B-B55D-0F96EAD1A035}" destId="{01E78833-6309-4279-ACE5-E0A8B305150C}" srcOrd="0" destOrd="0" presId="urn:microsoft.com/office/officeart/2005/8/layout/hierarchy2"/>
    <dgm:cxn modelId="{3DAB640C-1B50-49F0-8FAA-A5D14D014CFC}" type="presParOf" srcId="{F621516F-5345-424B-B55D-0F96EAD1A035}" destId="{F27F798C-3990-4F52-AF88-2DBE7E806A72}" srcOrd="1" destOrd="0" presId="urn:microsoft.com/office/officeart/2005/8/layout/hierarchy2"/>
    <dgm:cxn modelId="{A2DEA192-01C7-4FD3-8563-E748C4705B7E}" type="presParOf" srcId="{914AD599-14CC-4585-A71E-EC21AA54A58F}" destId="{BF453DA4-BD10-45C6-8AD9-DE3CC07222AA}" srcOrd="8" destOrd="0" presId="urn:microsoft.com/office/officeart/2005/8/layout/hierarchy2"/>
    <dgm:cxn modelId="{2FB79839-DE2F-432A-9BD0-8D0EE7E32350}" type="presParOf" srcId="{BF453DA4-BD10-45C6-8AD9-DE3CC07222AA}" destId="{3C24D26C-9B3A-43AC-BC2C-04F96E3776E2}" srcOrd="0" destOrd="0" presId="urn:microsoft.com/office/officeart/2005/8/layout/hierarchy2"/>
    <dgm:cxn modelId="{D9017835-C39E-42DF-85BD-65312FFC973A}" type="presParOf" srcId="{914AD599-14CC-4585-A71E-EC21AA54A58F}" destId="{040BFE5B-BF4C-4A6D-A633-A32465AC1AFE}" srcOrd="9" destOrd="0" presId="urn:microsoft.com/office/officeart/2005/8/layout/hierarchy2"/>
    <dgm:cxn modelId="{A7FFD6D5-7E57-48CD-866B-60076688092F}" type="presParOf" srcId="{040BFE5B-BF4C-4A6D-A633-A32465AC1AFE}" destId="{4735E0E6-3299-4455-8769-951DEDA027C4}" srcOrd="0" destOrd="0" presId="urn:microsoft.com/office/officeart/2005/8/layout/hierarchy2"/>
    <dgm:cxn modelId="{DFBF9ADF-C13A-40AF-8788-C998F6A78B64}" type="presParOf" srcId="{040BFE5B-BF4C-4A6D-A633-A32465AC1AFE}" destId="{82FBFC97-A565-4250-83AA-E7F90DC4CE20}" srcOrd="1" destOrd="0" presId="urn:microsoft.com/office/officeart/2005/8/layout/hierarchy2"/>
    <dgm:cxn modelId="{5C902791-7AFE-4E23-A59F-8313E8FD8806}" type="presParOf" srcId="{914AD599-14CC-4585-A71E-EC21AA54A58F}" destId="{17773DA3-CCD2-4C17-9130-6F42E69210C0}" srcOrd="10" destOrd="0" presId="urn:microsoft.com/office/officeart/2005/8/layout/hierarchy2"/>
    <dgm:cxn modelId="{EA751084-5EBF-4A0E-B54C-CE7EF1F22349}" type="presParOf" srcId="{17773DA3-CCD2-4C17-9130-6F42E69210C0}" destId="{4C1E7E71-7BA8-4599-AA2C-9CEBBD56101B}" srcOrd="0" destOrd="0" presId="urn:microsoft.com/office/officeart/2005/8/layout/hierarchy2"/>
    <dgm:cxn modelId="{C28F2FB2-7C0F-414B-A7E5-532CC9A7AA6F}" type="presParOf" srcId="{914AD599-14CC-4585-A71E-EC21AA54A58F}" destId="{D1ABEA4C-C303-4C62-9EDB-002F46B5F2B9}" srcOrd="11" destOrd="0" presId="urn:microsoft.com/office/officeart/2005/8/layout/hierarchy2"/>
    <dgm:cxn modelId="{94D4FCC5-7E4D-4EC0-8F12-A1F3E055F5EE}" type="presParOf" srcId="{D1ABEA4C-C303-4C62-9EDB-002F46B5F2B9}" destId="{B0B2501F-0F66-434D-8B94-0717E7D061CF}" srcOrd="0" destOrd="0" presId="urn:microsoft.com/office/officeart/2005/8/layout/hierarchy2"/>
    <dgm:cxn modelId="{62F4ADF9-19A7-4FCC-AF1F-19743857C0BE}" type="presParOf" srcId="{D1ABEA4C-C303-4C62-9EDB-002F46B5F2B9}" destId="{A3529F88-0DA1-40B1-A0B5-694ED1CC0F92}" srcOrd="1" destOrd="0" presId="urn:microsoft.com/office/officeart/2005/8/layout/hierarchy2"/>
    <dgm:cxn modelId="{3535AD75-D6FA-463B-A62C-5F8BD5E6FA32}" type="presParOf" srcId="{914AD599-14CC-4585-A71E-EC21AA54A58F}" destId="{75B41ABD-C956-4238-A3D1-0633C3AE7BCE}" srcOrd="12" destOrd="0" presId="urn:microsoft.com/office/officeart/2005/8/layout/hierarchy2"/>
    <dgm:cxn modelId="{FC381BB2-AEC4-4FE5-B7C4-D50B05E3370F}" type="presParOf" srcId="{75B41ABD-C956-4238-A3D1-0633C3AE7BCE}" destId="{ADD9FCB8-8AA6-4075-BCC2-2D29A369FA4F}" srcOrd="0" destOrd="0" presId="urn:microsoft.com/office/officeart/2005/8/layout/hierarchy2"/>
    <dgm:cxn modelId="{B64D0B48-0087-451E-B148-FE9E5E8451EA}" type="presParOf" srcId="{914AD599-14CC-4585-A71E-EC21AA54A58F}" destId="{97244A45-9F93-4B92-BE5B-2FC01479AD1F}" srcOrd="13" destOrd="0" presId="urn:microsoft.com/office/officeart/2005/8/layout/hierarchy2"/>
    <dgm:cxn modelId="{2B6898F9-846B-47B0-97DE-BB27174A5A04}" type="presParOf" srcId="{97244A45-9F93-4B92-BE5B-2FC01479AD1F}" destId="{23D2E374-F1DF-44C1-8979-F8D9605F3C60}" srcOrd="0" destOrd="0" presId="urn:microsoft.com/office/officeart/2005/8/layout/hierarchy2"/>
    <dgm:cxn modelId="{8075FE74-337C-4DB2-9AD1-2513B2FBD522}" type="presParOf" srcId="{97244A45-9F93-4B92-BE5B-2FC01479AD1F}" destId="{8DD6E5EE-9922-4000-AC3B-47FB575E6A83}" srcOrd="1" destOrd="0" presId="urn:microsoft.com/office/officeart/2005/8/layout/hierarchy2"/>
    <dgm:cxn modelId="{9B03930B-8769-4F92-83E4-467D80B1C220}" type="presParOf" srcId="{914AD599-14CC-4585-A71E-EC21AA54A58F}" destId="{EE9DC820-4D00-45D4-9D30-35C5BE1A20B8}" srcOrd="14" destOrd="0" presId="urn:microsoft.com/office/officeart/2005/8/layout/hierarchy2"/>
    <dgm:cxn modelId="{87D42055-9B56-4BBA-B56C-C84B3560B085}" type="presParOf" srcId="{EE9DC820-4D00-45D4-9D30-35C5BE1A20B8}" destId="{DAC040DE-95B0-4335-ADF3-D8449821F03C}" srcOrd="0" destOrd="0" presId="urn:microsoft.com/office/officeart/2005/8/layout/hierarchy2"/>
    <dgm:cxn modelId="{4B52BB27-5D76-460D-9CD2-6A5274CACF4E}" type="presParOf" srcId="{914AD599-14CC-4585-A71E-EC21AA54A58F}" destId="{FE0DE6AA-E044-4A2A-B172-2385779B018C}" srcOrd="15" destOrd="0" presId="urn:microsoft.com/office/officeart/2005/8/layout/hierarchy2"/>
    <dgm:cxn modelId="{809A2F09-5F06-49C5-8AF1-AE2960B1FD9A}" type="presParOf" srcId="{FE0DE6AA-E044-4A2A-B172-2385779B018C}" destId="{83620399-FB40-4F70-865C-E57A174939AC}" srcOrd="0" destOrd="0" presId="urn:microsoft.com/office/officeart/2005/8/layout/hierarchy2"/>
    <dgm:cxn modelId="{411F71C6-2751-4162-882E-AEC570EC7CE3}" type="presParOf" srcId="{FE0DE6AA-E044-4A2A-B172-2385779B018C}" destId="{37B39258-0327-46BC-8C36-CFBB4C57A554}" srcOrd="1" destOrd="0" presId="urn:microsoft.com/office/officeart/2005/8/layout/hierarchy2"/>
    <dgm:cxn modelId="{4E24B088-2E2C-4D4F-A4E2-4C3288DC96D8}" type="presParOf" srcId="{914AD599-14CC-4585-A71E-EC21AA54A58F}" destId="{AF634544-57D4-4C61-BE76-F52998D84D91}" srcOrd="16" destOrd="0" presId="urn:microsoft.com/office/officeart/2005/8/layout/hierarchy2"/>
    <dgm:cxn modelId="{9CF922BC-A3C3-4A13-8FDD-D23715EA0C42}" type="presParOf" srcId="{AF634544-57D4-4C61-BE76-F52998D84D91}" destId="{13D89FAD-CB80-436B-9873-848363DCAAE2}" srcOrd="0" destOrd="0" presId="urn:microsoft.com/office/officeart/2005/8/layout/hierarchy2"/>
    <dgm:cxn modelId="{ED8739C6-4994-409D-8B76-0357BDC6D4AC}" type="presParOf" srcId="{914AD599-14CC-4585-A71E-EC21AA54A58F}" destId="{3BC1DDD1-9654-44F1-9901-2F9B74AC96D5}" srcOrd="17" destOrd="0" presId="urn:microsoft.com/office/officeart/2005/8/layout/hierarchy2"/>
    <dgm:cxn modelId="{8F3950E6-0CA6-4D27-B717-42412ACE4972}" type="presParOf" srcId="{3BC1DDD1-9654-44F1-9901-2F9B74AC96D5}" destId="{37C46859-21A9-447C-8709-D49E1D32D436}" srcOrd="0" destOrd="0" presId="urn:microsoft.com/office/officeart/2005/8/layout/hierarchy2"/>
    <dgm:cxn modelId="{658D88F2-CC91-4FD7-8ED2-EAF2E4C30C92}" type="presParOf" srcId="{3BC1DDD1-9654-44F1-9901-2F9B74AC96D5}" destId="{6F253AF5-6104-40B0-B143-0A0C0FF615E3}" srcOrd="1" destOrd="0" presId="urn:microsoft.com/office/officeart/2005/8/layout/hierarchy2"/>
    <dgm:cxn modelId="{542D3B1D-D4D7-42DF-9699-F899000F5A29}" type="presParOf" srcId="{914AD599-14CC-4585-A71E-EC21AA54A58F}" destId="{1B9D02B9-84D1-4060-BE99-0EBD9D900B54}" srcOrd="18" destOrd="0" presId="urn:microsoft.com/office/officeart/2005/8/layout/hierarchy2"/>
    <dgm:cxn modelId="{6C9307CD-D185-427E-99B6-681624798952}" type="presParOf" srcId="{1B9D02B9-84D1-4060-BE99-0EBD9D900B54}" destId="{14327466-6712-4C43-B7F3-EB14E4ADF569}" srcOrd="0" destOrd="0" presId="urn:microsoft.com/office/officeart/2005/8/layout/hierarchy2"/>
    <dgm:cxn modelId="{402D915C-72C2-424F-92BE-B1628498877D}" type="presParOf" srcId="{914AD599-14CC-4585-A71E-EC21AA54A58F}" destId="{0424536D-AE72-4F70-8427-3BCB11745FA4}" srcOrd="19" destOrd="0" presId="urn:microsoft.com/office/officeart/2005/8/layout/hierarchy2"/>
    <dgm:cxn modelId="{98BDFAE3-23B3-4A90-B72F-EBCC549CFA15}" type="presParOf" srcId="{0424536D-AE72-4F70-8427-3BCB11745FA4}" destId="{C6A41882-8A4F-455F-A330-1CF50EE7488F}" srcOrd="0" destOrd="0" presId="urn:microsoft.com/office/officeart/2005/8/layout/hierarchy2"/>
    <dgm:cxn modelId="{69F6E6EE-0593-4259-81D1-DDB4E6F58559}" type="presParOf" srcId="{0424536D-AE72-4F70-8427-3BCB11745FA4}" destId="{5DE248F6-3A04-4ECE-8607-287A8EEF4D56}" srcOrd="1" destOrd="0" presId="urn:microsoft.com/office/officeart/2005/8/layout/hierarchy2"/>
    <dgm:cxn modelId="{3AE882E5-45BC-4614-8F23-36CFF44BD1A7}" type="presParOf" srcId="{914AD599-14CC-4585-A71E-EC21AA54A58F}" destId="{250171D4-D1F9-4E53-B122-A89278A04BB9}" srcOrd="20" destOrd="0" presId="urn:microsoft.com/office/officeart/2005/8/layout/hierarchy2"/>
    <dgm:cxn modelId="{357D4A2F-D362-4B4A-8C81-48D44DA90FD1}" type="presParOf" srcId="{250171D4-D1F9-4E53-B122-A89278A04BB9}" destId="{805689B8-14A5-474A-A58E-06A5F145B43E}" srcOrd="0" destOrd="0" presId="urn:microsoft.com/office/officeart/2005/8/layout/hierarchy2"/>
    <dgm:cxn modelId="{63E64DBC-7CB8-441A-A995-367BA805FAB9}" type="presParOf" srcId="{914AD599-14CC-4585-A71E-EC21AA54A58F}" destId="{6C09205C-AD5C-4B91-B0A6-4E9249B79421}" srcOrd="21" destOrd="0" presId="urn:microsoft.com/office/officeart/2005/8/layout/hierarchy2"/>
    <dgm:cxn modelId="{09E49092-5E6F-4D5F-BDA2-08ACBE9D73C9}" type="presParOf" srcId="{6C09205C-AD5C-4B91-B0A6-4E9249B79421}" destId="{E1FDFF58-E31D-479B-8F20-1EA33EC976AA}" srcOrd="0" destOrd="0" presId="urn:microsoft.com/office/officeart/2005/8/layout/hierarchy2"/>
    <dgm:cxn modelId="{D71C146C-A2F3-473C-9ED7-0A4F3BB25F61}" type="presParOf" srcId="{6C09205C-AD5C-4B91-B0A6-4E9249B79421}" destId="{02641B37-2F14-44B9-B831-F6E62DFC019A}" srcOrd="1" destOrd="0" presId="urn:microsoft.com/office/officeart/2005/8/layout/hierarchy2"/>
    <dgm:cxn modelId="{72133405-DFFB-4097-A8EC-89566ACC504C}" type="presParOf" srcId="{914AD599-14CC-4585-A71E-EC21AA54A58F}" destId="{3DD823B3-6B2A-432D-97A5-EBF445366885}" srcOrd="22" destOrd="0" presId="urn:microsoft.com/office/officeart/2005/8/layout/hierarchy2"/>
    <dgm:cxn modelId="{25FE4F3D-633D-4FFA-80E0-E6BCF16E966A}" type="presParOf" srcId="{3DD823B3-6B2A-432D-97A5-EBF445366885}" destId="{C77D96C7-8FCA-4D14-98E2-89F4E6675D61}" srcOrd="0" destOrd="0" presId="urn:microsoft.com/office/officeart/2005/8/layout/hierarchy2"/>
    <dgm:cxn modelId="{7FB0F562-ACDF-4BBC-AE45-BC9E7079F49A}" type="presParOf" srcId="{914AD599-14CC-4585-A71E-EC21AA54A58F}" destId="{0BAE812C-D28C-491F-870E-8327FE200187}" srcOrd="23" destOrd="0" presId="urn:microsoft.com/office/officeart/2005/8/layout/hierarchy2"/>
    <dgm:cxn modelId="{5CD35DC9-888D-493A-915A-D883A2330C46}" type="presParOf" srcId="{0BAE812C-D28C-491F-870E-8327FE200187}" destId="{BF729D1D-9364-4914-A8E2-8D0590322261}" srcOrd="0" destOrd="0" presId="urn:microsoft.com/office/officeart/2005/8/layout/hierarchy2"/>
    <dgm:cxn modelId="{3699C04E-9DA5-40AC-AE9F-0EAAD71B5606}" type="presParOf" srcId="{0BAE812C-D28C-491F-870E-8327FE200187}" destId="{CE7FD2D4-623A-4740-928A-0569EC656FB3}" srcOrd="1" destOrd="0" presId="urn:microsoft.com/office/officeart/2005/8/layout/hierarchy2"/>
    <dgm:cxn modelId="{556A85AA-30DB-4D59-96E1-4B64C679EA12}" type="presParOf" srcId="{914AD599-14CC-4585-A71E-EC21AA54A58F}" destId="{8A50CAF5-3EC2-4A40-9783-E65978DE3E08}" srcOrd="24" destOrd="0" presId="urn:microsoft.com/office/officeart/2005/8/layout/hierarchy2"/>
    <dgm:cxn modelId="{D2F80148-7458-4FBD-B29F-A4678F488F5B}" type="presParOf" srcId="{8A50CAF5-3EC2-4A40-9783-E65978DE3E08}" destId="{265267AC-FE55-40AF-A1B9-9868DB5BBF5D}" srcOrd="0" destOrd="0" presId="urn:microsoft.com/office/officeart/2005/8/layout/hierarchy2"/>
    <dgm:cxn modelId="{FFAF3961-E3B7-4A5D-B4E0-EE29CDD7D0DD}" type="presParOf" srcId="{914AD599-14CC-4585-A71E-EC21AA54A58F}" destId="{47F69F68-641F-4EE1-8F32-614BF6F60DC1}" srcOrd="25" destOrd="0" presId="urn:microsoft.com/office/officeart/2005/8/layout/hierarchy2"/>
    <dgm:cxn modelId="{171F1E63-4394-49C5-ACE3-671DE9D42DCB}" type="presParOf" srcId="{47F69F68-641F-4EE1-8F32-614BF6F60DC1}" destId="{BA1404FB-3BDC-4B96-B56D-66E480E344FB}" srcOrd="0" destOrd="0" presId="urn:microsoft.com/office/officeart/2005/8/layout/hierarchy2"/>
    <dgm:cxn modelId="{412868BF-59CE-4DD1-90F4-B630AD4CF598}" type="presParOf" srcId="{47F69F68-641F-4EE1-8F32-614BF6F60DC1}" destId="{1EB6EC76-9851-4783-8178-7503813C34E6}" srcOrd="1" destOrd="0" presId="urn:microsoft.com/office/officeart/2005/8/layout/hierarchy2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CB2624D-AF6B-42E4-9E2F-574829D787F4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24BAFA-C7E9-42AC-A894-F3C850A2243D}">
      <dgm:prSet phldrT="[Текст]" custT="1"/>
      <dgm:spPr>
        <a:solidFill>
          <a:schemeClr val="accent3">
            <a:lumMod val="60000"/>
            <a:lumOff val="40000"/>
          </a:schemeClr>
        </a:solidFill>
        <a:ln w="38100">
          <a:solidFill>
            <a:schemeClr val="accent3">
              <a:lumMod val="60000"/>
              <a:lumOff val="40000"/>
            </a:schemeClr>
          </a:solidFill>
          <a:prstDash val="solid"/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мероприятия военно-патриотических клубов и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Юнармии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292,6 тыс. руб.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819C2F-5F38-44E0-80F9-83C71307858F}" type="parTrans" cxnId="{BBE5ED93-6029-48F7-9D80-C86CBB897AA9}">
      <dgm:prSet/>
      <dgm:spPr/>
      <dgm:t>
        <a:bodyPr/>
        <a:lstStyle/>
        <a:p>
          <a:endParaRPr lang="ru-RU"/>
        </a:p>
      </dgm:t>
    </dgm:pt>
    <dgm:pt modelId="{07A6E3DD-6149-489D-B4A8-584BF0EFC1FB}" type="sibTrans" cxnId="{BBE5ED93-6029-48F7-9D80-C86CBB897AA9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76200">
          <a:solidFill>
            <a:schemeClr val="accent2">
              <a:lumMod val="75000"/>
            </a:schemeClr>
          </a:solidFill>
          <a:prstDash val="solid"/>
        </a:ln>
      </dgm:spPr>
      <dgm:t>
        <a:bodyPr/>
        <a:lstStyle/>
        <a:p>
          <a:endParaRPr lang="ru-RU"/>
        </a:p>
      </dgm:t>
    </dgm:pt>
    <dgm:pt modelId="{91DF8BDD-2F5E-498A-B2AF-FF9DE7E3450D}">
      <dgm:prSet phldrT="[Текст]" custT="1"/>
      <dgm:spPr>
        <a:solidFill>
          <a:srgbClr val="5092C8"/>
        </a:solidFill>
        <a:ln w="38100">
          <a:solidFill>
            <a:srgbClr val="00B0F0"/>
          </a:solidFill>
          <a:prstDash val="solid"/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Трудоустройство несовершеннолетних граждан на временные рабочие места в период каникул  1732,2 тыс. руб.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7FEB4E-AC05-42C0-96A9-C5D148236D17}" type="parTrans" cxnId="{4B924087-6D48-4B5A-9FC1-065F6249FEB7}">
      <dgm:prSet/>
      <dgm:spPr/>
      <dgm:t>
        <a:bodyPr/>
        <a:lstStyle/>
        <a:p>
          <a:endParaRPr lang="ru-RU"/>
        </a:p>
      </dgm:t>
    </dgm:pt>
    <dgm:pt modelId="{ED768D32-43B2-4FE5-AF27-3D421F42AF21}" type="sibTrans" cxnId="{4B924087-6D48-4B5A-9FC1-065F6249FEB7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76200">
          <a:solidFill>
            <a:srgbClr val="00B0F0"/>
          </a:solidFill>
          <a:prstDash val="solid"/>
        </a:ln>
      </dgm:spPr>
      <dgm:t>
        <a:bodyPr/>
        <a:lstStyle/>
        <a:p>
          <a:endParaRPr lang="ru-RU"/>
        </a:p>
      </dgm:t>
    </dgm:pt>
    <dgm:pt modelId="{5E80A307-692E-42F8-B87C-28D62ACBFE96}">
      <dgm:prSet phldrT="[Текст]" custT="1"/>
      <dgm:spPr>
        <a:solidFill>
          <a:schemeClr val="accent2">
            <a:lumMod val="75000"/>
          </a:schemeClr>
        </a:solidFill>
        <a:ln w="38100">
          <a:solidFill>
            <a:schemeClr val="accent2">
              <a:lumMod val="75000"/>
            </a:schemeClr>
          </a:solidFill>
          <a:prstDash val="solid"/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проектов-победителей конкурсов в сфере молодежной политики  295,0 тыс. руб.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CBD90F-4606-47B5-8CE0-6318B0CF4332}" type="parTrans" cxnId="{92DF7DF9-9AE0-434E-BDD0-ECB984617EAD}">
      <dgm:prSet/>
      <dgm:spPr/>
      <dgm:t>
        <a:bodyPr/>
        <a:lstStyle/>
        <a:p>
          <a:endParaRPr lang="ru-RU"/>
        </a:p>
      </dgm:t>
    </dgm:pt>
    <dgm:pt modelId="{64D5D0D6-1372-4642-88CA-25E31023BD60}" type="sibTrans" cxnId="{92DF7DF9-9AE0-434E-BDD0-ECB984617EAD}">
      <dgm:prSet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76200">
          <a:solidFill>
            <a:srgbClr val="00B050"/>
          </a:solidFill>
          <a:prstDash val="solid"/>
        </a:ln>
      </dgm:spPr>
      <dgm:t>
        <a:bodyPr/>
        <a:lstStyle/>
        <a:p>
          <a:endParaRPr lang="ru-RU"/>
        </a:p>
      </dgm:t>
    </dgm:pt>
    <dgm:pt modelId="{B101FBB7-7972-42B3-A632-5145E63D9C00}">
      <dgm:prSet phldrT="[Текст]" custT="1"/>
      <dgm:spPr>
        <a:solidFill>
          <a:srgbClr val="3CBE7D"/>
        </a:solidFill>
        <a:ln w="38100">
          <a:solidFill>
            <a:srgbClr val="00B050"/>
          </a:solidFill>
          <a:prstDash val="solid"/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мероприятия для молодежи  26,0 тыс. руб.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16FFD-ADCA-4CCA-B9DE-CB74A2159E14}" type="parTrans" cxnId="{12B233ED-3005-445E-A17F-AF60BCB02877}">
      <dgm:prSet/>
      <dgm:spPr/>
      <dgm:t>
        <a:bodyPr/>
        <a:lstStyle/>
        <a:p>
          <a:endParaRPr lang="ru-RU"/>
        </a:p>
      </dgm:t>
    </dgm:pt>
    <dgm:pt modelId="{E6377C4E-C890-4344-859C-4BAF198C69E8}" type="sibTrans" cxnId="{12B233ED-3005-445E-A17F-AF60BCB02877}">
      <dgm:prSet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76200">
          <a:solidFill>
            <a:schemeClr val="accent3">
              <a:lumMod val="60000"/>
              <a:lumOff val="40000"/>
            </a:schemeClr>
          </a:solidFill>
          <a:prstDash val="solid"/>
        </a:ln>
      </dgm:spPr>
      <dgm:t>
        <a:bodyPr/>
        <a:lstStyle/>
        <a:p>
          <a:endParaRPr lang="ru-RU"/>
        </a:p>
      </dgm:t>
    </dgm:pt>
    <dgm:pt modelId="{11A63BF6-02AA-4DA3-B1E6-208C918F15D8}" type="pres">
      <dgm:prSet presAssocID="{6CB2624D-AF6B-42E4-9E2F-574829D787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740FFF0-5690-41B8-BEDB-749D18AC0547}" type="pres">
      <dgm:prSet presAssocID="{6CB2624D-AF6B-42E4-9E2F-574829D787F4}" presName="dot1" presStyleLbl="alignNode1" presStyleIdx="0" presStyleCnt="13"/>
      <dgm:spPr/>
    </dgm:pt>
    <dgm:pt modelId="{0556B87B-8C72-40A7-855F-AEE9D6739A01}" type="pres">
      <dgm:prSet presAssocID="{6CB2624D-AF6B-42E4-9E2F-574829D787F4}" presName="dot2" presStyleLbl="alignNode1" presStyleIdx="1" presStyleCnt="13"/>
      <dgm:spPr/>
    </dgm:pt>
    <dgm:pt modelId="{922F6EE1-3CED-4A38-B367-D9E7AB5C4BF8}" type="pres">
      <dgm:prSet presAssocID="{6CB2624D-AF6B-42E4-9E2F-574829D787F4}" presName="dot3" presStyleLbl="alignNode1" presStyleIdx="2" presStyleCnt="13"/>
      <dgm:spPr/>
    </dgm:pt>
    <dgm:pt modelId="{B65B9171-1A3F-435A-A8A4-582DC3FCAEEC}" type="pres">
      <dgm:prSet presAssocID="{6CB2624D-AF6B-42E4-9E2F-574829D787F4}" presName="dot4" presStyleLbl="alignNode1" presStyleIdx="3" presStyleCnt="13"/>
      <dgm:spPr/>
    </dgm:pt>
    <dgm:pt modelId="{D3D20A2E-7164-4008-BCDD-B3BE8AAEDB7E}" type="pres">
      <dgm:prSet presAssocID="{6CB2624D-AF6B-42E4-9E2F-574829D787F4}" presName="dot5" presStyleLbl="alignNode1" presStyleIdx="4" presStyleCnt="13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B21D086-B233-4260-A9B1-E0002E5E9542}" type="pres">
      <dgm:prSet presAssocID="{6CB2624D-AF6B-42E4-9E2F-574829D787F4}" presName="dot6" presStyleLbl="alignNode1" presStyleIdx="5" presStyleCnt="13"/>
      <dgm:spPr/>
    </dgm:pt>
    <dgm:pt modelId="{7F6CFEA0-E71B-488B-99C0-5380711E6FCD}" type="pres">
      <dgm:prSet presAssocID="{6CB2624D-AF6B-42E4-9E2F-574829D787F4}" presName="dotArrow1" presStyleLbl="alignNode1" presStyleIdx="6" presStyleCnt="13" custLinFactX="100000" custLinFactY="-567761" custLinFactNeighborX="157692" custLinFactNeighborY="-600000"/>
      <dgm:spPr/>
    </dgm:pt>
    <dgm:pt modelId="{68658958-FCD8-4E7F-8EE8-BE42BC835D57}" type="pres">
      <dgm:prSet presAssocID="{6CB2624D-AF6B-42E4-9E2F-574829D787F4}" presName="dotArrow2" presStyleLbl="alignNode1" presStyleIdx="7" presStyleCnt="13" custLinFactX="-100000" custLinFactY="-426775" custLinFactNeighborX="-156545" custLinFactNeighborY="-500000"/>
      <dgm:spPr/>
      <dgm:t>
        <a:bodyPr/>
        <a:lstStyle/>
        <a:p>
          <a:endParaRPr lang="ru-RU"/>
        </a:p>
      </dgm:t>
    </dgm:pt>
    <dgm:pt modelId="{EFA22D63-6787-4CB2-8E1C-A050B1129301}" type="pres">
      <dgm:prSet presAssocID="{6CB2624D-AF6B-42E4-9E2F-574829D787F4}" presName="dotArrow3" presStyleLbl="alignNode1" presStyleIdx="8" presStyleCnt="13" custFlipVert="0" custFlipHor="0" custScaleX="106556" custScaleY="79737" custLinFactY="-600000" custLinFactNeighborX="-19076" custLinFactNeighborY="-612558"/>
      <dgm:spPr/>
    </dgm:pt>
    <dgm:pt modelId="{48A2E298-95AE-459E-82D6-58B083585EC9}" type="pres">
      <dgm:prSet presAssocID="{6CB2624D-AF6B-42E4-9E2F-574829D787F4}" presName="dotArrow4" presStyleLbl="alignNode1" presStyleIdx="9" presStyleCnt="13" custLinFactY="-500000" custLinFactNeighborX="86343" custLinFactNeighborY="-552359"/>
      <dgm:spPr/>
    </dgm:pt>
    <dgm:pt modelId="{2A5F13C0-0FAC-44E4-82DC-0437837BC920}" type="pres">
      <dgm:prSet presAssocID="{6CB2624D-AF6B-42E4-9E2F-574829D787F4}" presName="dotArrow5" presStyleLbl="alignNode1" presStyleIdx="10" presStyleCnt="13" custLinFactY="-500000" custLinFactNeighborX="68812" custLinFactNeighborY="-527875"/>
      <dgm:spPr/>
    </dgm:pt>
    <dgm:pt modelId="{8613268C-847E-46AD-845B-CA8D4B00004F}" type="pres">
      <dgm:prSet presAssocID="{6CB2624D-AF6B-42E4-9E2F-574829D787F4}" presName="dotArrow6" presStyleLbl="alignNode1" presStyleIdx="11" presStyleCnt="13" custLinFactY="-500000" custLinFactNeighborX="-22353" custLinFactNeighborY="-539214"/>
      <dgm:spPr/>
    </dgm:pt>
    <dgm:pt modelId="{872B200B-E699-45BA-930B-14A8D6F56B45}" type="pres">
      <dgm:prSet presAssocID="{6CB2624D-AF6B-42E4-9E2F-574829D787F4}" presName="dotArrow7" presStyleLbl="alignNode1" presStyleIdx="12" presStyleCnt="13" custLinFactY="-500000" custLinFactNeighborX="-22353" custLinFactNeighborY="-501584"/>
      <dgm:spPr/>
    </dgm:pt>
    <dgm:pt modelId="{09A5149C-0996-4B86-9804-BA4821E5EEEC}" type="pres">
      <dgm:prSet presAssocID="{0E24BAFA-C7E9-42AC-A894-F3C850A2243D}" presName="parTx1" presStyleLbl="node1" presStyleIdx="0" presStyleCnt="4" custScaleX="429057" custScaleY="209712" custLinFactY="89636" custLinFactNeighborX="-35409" custLinFactNeighborY="100000"/>
      <dgm:spPr/>
      <dgm:t>
        <a:bodyPr/>
        <a:lstStyle/>
        <a:p>
          <a:endParaRPr lang="ru-RU"/>
        </a:p>
      </dgm:t>
    </dgm:pt>
    <dgm:pt modelId="{5C60114C-6DCD-4F8A-A5A7-E9055B89CA00}" type="pres">
      <dgm:prSet presAssocID="{07A6E3DD-6149-489D-B4A8-584BF0EFC1FB}" presName="picture1" presStyleCnt="0"/>
      <dgm:spPr/>
    </dgm:pt>
    <dgm:pt modelId="{8252DEBF-2760-4F6C-B3EE-7609B85C84CD}" type="pres">
      <dgm:prSet presAssocID="{07A6E3DD-6149-489D-B4A8-584BF0EFC1FB}" presName="imageRepeatNode" presStyleLbl="fgImgPlace1" presStyleIdx="0" presStyleCnt="4" custScaleX="428400" custScaleY="252255" custLinFactX="400000" custLinFactY="-4040" custLinFactNeighborX="421588" custLinFactNeighborY="-100000"/>
      <dgm:spPr/>
      <dgm:t>
        <a:bodyPr/>
        <a:lstStyle/>
        <a:p>
          <a:endParaRPr lang="ru-RU"/>
        </a:p>
      </dgm:t>
    </dgm:pt>
    <dgm:pt modelId="{70935817-95D5-442A-B834-9963A1FA4A38}" type="pres">
      <dgm:prSet presAssocID="{5E80A307-692E-42F8-B87C-28D62ACBFE96}" presName="parTx2" presStyleLbl="node1" presStyleIdx="1" presStyleCnt="4" custScaleX="400406" custScaleY="220161" custLinFactNeighborX="-13972" custLinFactNeighborY="37386"/>
      <dgm:spPr/>
      <dgm:t>
        <a:bodyPr/>
        <a:lstStyle/>
        <a:p>
          <a:endParaRPr lang="ru-RU"/>
        </a:p>
      </dgm:t>
    </dgm:pt>
    <dgm:pt modelId="{03B2A094-7761-4FAD-9981-5CE6C4F1E09F}" type="pres">
      <dgm:prSet presAssocID="{64D5D0D6-1372-4642-88CA-25E31023BD60}" presName="picture2" presStyleCnt="0"/>
      <dgm:spPr/>
    </dgm:pt>
    <dgm:pt modelId="{3F731AAB-8D97-4863-818A-6B1AC3FED0DB}" type="pres">
      <dgm:prSet presAssocID="{64D5D0D6-1372-4642-88CA-25E31023BD60}" presName="imageRepeatNode" presStyleLbl="fgImgPlace1" presStyleIdx="1" presStyleCnt="4" custScaleX="452253" custScaleY="243162" custLinFactX="-191705" custLinFactY="-37996" custLinFactNeighborX="-200000" custLinFactNeighborY="-100000"/>
      <dgm:spPr/>
      <dgm:t>
        <a:bodyPr/>
        <a:lstStyle/>
        <a:p>
          <a:endParaRPr lang="ru-RU"/>
        </a:p>
      </dgm:t>
    </dgm:pt>
    <dgm:pt modelId="{CFD6F09B-2963-475C-A62A-088FCF434A3F}" type="pres">
      <dgm:prSet presAssocID="{B101FBB7-7972-42B3-A632-5145E63D9C00}" presName="parTx3" presStyleLbl="node1" presStyleIdx="2" presStyleCnt="4" custScaleX="280828" custScaleY="230601" custLinFactY="-45526" custLinFactNeighborX="-45239" custLinFactNeighborY="-100000"/>
      <dgm:spPr/>
      <dgm:t>
        <a:bodyPr/>
        <a:lstStyle/>
        <a:p>
          <a:endParaRPr lang="ru-RU"/>
        </a:p>
      </dgm:t>
    </dgm:pt>
    <dgm:pt modelId="{AE5A1913-862E-4713-B40E-8B956524C93E}" type="pres">
      <dgm:prSet presAssocID="{E6377C4E-C890-4344-859C-4BAF198C69E8}" presName="picture3" presStyleCnt="0"/>
      <dgm:spPr/>
    </dgm:pt>
    <dgm:pt modelId="{B62A7560-81CE-451B-81AE-2E09A0D166C3}" type="pres">
      <dgm:prSet presAssocID="{E6377C4E-C890-4344-859C-4BAF198C69E8}" presName="imageRepeatNode" presStyleLbl="fgImgPlace1" presStyleIdx="2" presStyleCnt="4" custScaleX="477427" custScaleY="203043" custLinFactX="200000" custLinFactY="142379" custLinFactNeighborX="244604" custLinFactNeighborY="200000"/>
      <dgm:spPr/>
      <dgm:t>
        <a:bodyPr/>
        <a:lstStyle/>
        <a:p>
          <a:endParaRPr lang="ru-RU"/>
        </a:p>
      </dgm:t>
    </dgm:pt>
    <dgm:pt modelId="{B22AE72D-E2BD-4E89-9083-623F94D39D38}" type="pres">
      <dgm:prSet presAssocID="{91DF8BDD-2F5E-498A-B2AF-FF9DE7E3450D}" presName="parTx4" presStyleLbl="node1" presStyleIdx="3" presStyleCnt="4" custScaleX="437727" custScaleY="222918" custLinFactY="-100000" custLinFactNeighborX="27031" custLinFactNeighborY="-149286"/>
      <dgm:spPr/>
      <dgm:t>
        <a:bodyPr/>
        <a:lstStyle/>
        <a:p>
          <a:endParaRPr lang="ru-RU"/>
        </a:p>
      </dgm:t>
    </dgm:pt>
    <dgm:pt modelId="{C6CCBB80-B2EE-4D33-9086-09A26A86332E}" type="pres">
      <dgm:prSet presAssocID="{ED768D32-43B2-4FE5-AF27-3D421F42AF21}" presName="picture4" presStyleCnt="0"/>
      <dgm:spPr/>
    </dgm:pt>
    <dgm:pt modelId="{A0902F6C-F2BC-454C-B1E8-EB9965B65367}" type="pres">
      <dgm:prSet presAssocID="{ED768D32-43B2-4FE5-AF27-3D421F42AF21}" presName="imageRepeatNode" presStyleLbl="fgImgPlace1" presStyleIdx="3" presStyleCnt="4" custScaleX="451087" custScaleY="232839" custLinFactX="-200000" custLinFactY="-46833" custLinFactNeighborX="-296476" custLinFactNeighborY="-100000"/>
      <dgm:spPr/>
      <dgm:t>
        <a:bodyPr/>
        <a:lstStyle/>
        <a:p>
          <a:endParaRPr lang="ru-RU"/>
        </a:p>
      </dgm:t>
    </dgm:pt>
  </dgm:ptLst>
  <dgm:cxnLst>
    <dgm:cxn modelId="{620CE26C-6356-4152-A4C2-BF841387CB82}" type="presOf" srcId="{E6377C4E-C890-4344-859C-4BAF198C69E8}" destId="{B62A7560-81CE-451B-81AE-2E09A0D166C3}" srcOrd="0" destOrd="0" presId="urn:microsoft.com/office/officeart/2008/layout/AscendingPictureAccentProcess"/>
    <dgm:cxn modelId="{B8B7445F-2890-45BA-802C-75259284D084}" type="presOf" srcId="{5E80A307-692E-42F8-B87C-28D62ACBFE96}" destId="{70935817-95D5-442A-B834-9963A1FA4A38}" srcOrd="0" destOrd="0" presId="urn:microsoft.com/office/officeart/2008/layout/AscendingPictureAccentProcess"/>
    <dgm:cxn modelId="{92DF7DF9-9AE0-434E-BDD0-ECB984617EAD}" srcId="{6CB2624D-AF6B-42E4-9E2F-574829D787F4}" destId="{5E80A307-692E-42F8-B87C-28D62ACBFE96}" srcOrd="1" destOrd="0" parTransId="{F1CBD90F-4606-47B5-8CE0-6318B0CF4332}" sibTransId="{64D5D0D6-1372-4642-88CA-25E31023BD60}"/>
    <dgm:cxn modelId="{1F7AC68E-C11D-46D2-96B8-92EEEA21AC87}" type="presOf" srcId="{6CB2624D-AF6B-42E4-9E2F-574829D787F4}" destId="{11A63BF6-02AA-4DA3-B1E6-208C918F15D8}" srcOrd="0" destOrd="0" presId="urn:microsoft.com/office/officeart/2008/layout/AscendingPictureAccentProcess"/>
    <dgm:cxn modelId="{4B924087-6D48-4B5A-9FC1-065F6249FEB7}" srcId="{6CB2624D-AF6B-42E4-9E2F-574829D787F4}" destId="{91DF8BDD-2F5E-498A-B2AF-FF9DE7E3450D}" srcOrd="3" destOrd="0" parTransId="{6D7FEB4E-AC05-42C0-96A9-C5D148236D17}" sibTransId="{ED768D32-43B2-4FE5-AF27-3D421F42AF21}"/>
    <dgm:cxn modelId="{58D95FA7-B04A-48F8-AB5D-7854FD5C21E3}" type="presOf" srcId="{91DF8BDD-2F5E-498A-B2AF-FF9DE7E3450D}" destId="{B22AE72D-E2BD-4E89-9083-623F94D39D38}" srcOrd="0" destOrd="0" presId="urn:microsoft.com/office/officeart/2008/layout/AscendingPictureAccentProcess"/>
    <dgm:cxn modelId="{12B233ED-3005-445E-A17F-AF60BCB02877}" srcId="{6CB2624D-AF6B-42E4-9E2F-574829D787F4}" destId="{B101FBB7-7972-42B3-A632-5145E63D9C00}" srcOrd="2" destOrd="0" parTransId="{E2616FFD-ADCA-4CCA-B9DE-CB74A2159E14}" sibTransId="{E6377C4E-C890-4344-859C-4BAF198C69E8}"/>
    <dgm:cxn modelId="{54A85BEB-3766-4E49-B02E-DF9BF91D73BB}" type="presOf" srcId="{64D5D0D6-1372-4642-88CA-25E31023BD60}" destId="{3F731AAB-8D97-4863-818A-6B1AC3FED0DB}" srcOrd="0" destOrd="0" presId="urn:microsoft.com/office/officeart/2008/layout/AscendingPictureAccentProcess"/>
    <dgm:cxn modelId="{BBE5ED93-6029-48F7-9D80-C86CBB897AA9}" srcId="{6CB2624D-AF6B-42E4-9E2F-574829D787F4}" destId="{0E24BAFA-C7E9-42AC-A894-F3C850A2243D}" srcOrd="0" destOrd="0" parTransId="{CC819C2F-5F38-44E0-80F9-83C71307858F}" sibTransId="{07A6E3DD-6149-489D-B4A8-584BF0EFC1FB}"/>
    <dgm:cxn modelId="{CDA9F7CC-80C5-4A13-9B01-BCE2C3A42127}" type="presOf" srcId="{ED768D32-43B2-4FE5-AF27-3D421F42AF21}" destId="{A0902F6C-F2BC-454C-B1E8-EB9965B65367}" srcOrd="0" destOrd="0" presId="urn:microsoft.com/office/officeart/2008/layout/AscendingPictureAccentProcess"/>
    <dgm:cxn modelId="{96ACB3BB-683A-417D-85B6-397156EEF009}" type="presOf" srcId="{0E24BAFA-C7E9-42AC-A894-F3C850A2243D}" destId="{09A5149C-0996-4B86-9804-BA4821E5EEEC}" srcOrd="0" destOrd="0" presId="urn:microsoft.com/office/officeart/2008/layout/AscendingPictureAccentProcess"/>
    <dgm:cxn modelId="{6A285508-4F6C-4269-AB73-2EC9179D7ABF}" type="presOf" srcId="{07A6E3DD-6149-489D-B4A8-584BF0EFC1FB}" destId="{8252DEBF-2760-4F6C-B3EE-7609B85C84CD}" srcOrd="0" destOrd="0" presId="urn:microsoft.com/office/officeart/2008/layout/AscendingPictureAccentProcess"/>
    <dgm:cxn modelId="{5100A009-3C17-4A7B-9282-5E46CE8B2951}" type="presOf" srcId="{B101FBB7-7972-42B3-A632-5145E63D9C00}" destId="{CFD6F09B-2963-475C-A62A-088FCF434A3F}" srcOrd="0" destOrd="0" presId="urn:microsoft.com/office/officeart/2008/layout/AscendingPictureAccentProcess"/>
    <dgm:cxn modelId="{43DE633E-A517-48AC-9D52-C6AA2BEBBDBA}" type="presParOf" srcId="{11A63BF6-02AA-4DA3-B1E6-208C918F15D8}" destId="{F740FFF0-5690-41B8-BEDB-749D18AC0547}" srcOrd="0" destOrd="0" presId="urn:microsoft.com/office/officeart/2008/layout/AscendingPictureAccentProcess"/>
    <dgm:cxn modelId="{D45025EC-1077-467A-8CF6-581FFD4E8A5D}" type="presParOf" srcId="{11A63BF6-02AA-4DA3-B1E6-208C918F15D8}" destId="{0556B87B-8C72-40A7-855F-AEE9D6739A01}" srcOrd="1" destOrd="0" presId="urn:microsoft.com/office/officeart/2008/layout/AscendingPictureAccentProcess"/>
    <dgm:cxn modelId="{B6C91F8A-9AAB-4CA7-9AF3-286F6F498498}" type="presParOf" srcId="{11A63BF6-02AA-4DA3-B1E6-208C918F15D8}" destId="{922F6EE1-3CED-4A38-B367-D9E7AB5C4BF8}" srcOrd="2" destOrd="0" presId="urn:microsoft.com/office/officeart/2008/layout/AscendingPictureAccentProcess"/>
    <dgm:cxn modelId="{36828484-2225-4705-A7B8-1F56252C156D}" type="presParOf" srcId="{11A63BF6-02AA-4DA3-B1E6-208C918F15D8}" destId="{B65B9171-1A3F-435A-A8A4-582DC3FCAEEC}" srcOrd="3" destOrd="0" presId="urn:microsoft.com/office/officeart/2008/layout/AscendingPictureAccentProcess"/>
    <dgm:cxn modelId="{451814D5-D5DB-462E-AB8D-E237FC0B663E}" type="presParOf" srcId="{11A63BF6-02AA-4DA3-B1E6-208C918F15D8}" destId="{D3D20A2E-7164-4008-BCDD-B3BE8AAEDB7E}" srcOrd="4" destOrd="0" presId="urn:microsoft.com/office/officeart/2008/layout/AscendingPictureAccentProcess"/>
    <dgm:cxn modelId="{64586B2D-8F93-4C92-861A-AD22516F1B6F}" type="presParOf" srcId="{11A63BF6-02AA-4DA3-B1E6-208C918F15D8}" destId="{5B21D086-B233-4260-A9B1-E0002E5E9542}" srcOrd="5" destOrd="0" presId="urn:microsoft.com/office/officeart/2008/layout/AscendingPictureAccentProcess"/>
    <dgm:cxn modelId="{EECCE090-72CD-4E88-8A96-C7C3A33D95B4}" type="presParOf" srcId="{11A63BF6-02AA-4DA3-B1E6-208C918F15D8}" destId="{7F6CFEA0-E71B-488B-99C0-5380711E6FCD}" srcOrd="6" destOrd="0" presId="urn:microsoft.com/office/officeart/2008/layout/AscendingPictureAccentProcess"/>
    <dgm:cxn modelId="{621C88B1-9545-4F54-B3BB-6842E8FD648D}" type="presParOf" srcId="{11A63BF6-02AA-4DA3-B1E6-208C918F15D8}" destId="{68658958-FCD8-4E7F-8EE8-BE42BC835D57}" srcOrd="7" destOrd="0" presId="urn:microsoft.com/office/officeart/2008/layout/AscendingPictureAccentProcess"/>
    <dgm:cxn modelId="{E19B4653-DAE0-421A-A857-AD850FE3C9C7}" type="presParOf" srcId="{11A63BF6-02AA-4DA3-B1E6-208C918F15D8}" destId="{EFA22D63-6787-4CB2-8E1C-A050B1129301}" srcOrd="8" destOrd="0" presId="urn:microsoft.com/office/officeart/2008/layout/AscendingPictureAccentProcess"/>
    <dgm:cxn modelId="{8B28827C-4284-4A0E-A198-F051B5AB3D36}" type="presParOf" srcId="{11A63BF6-02AA-4DA3-B1E6-208C918F15D8}" destId="{48A2E298-95AE-459E-82D6-58B083585EC9}" srcOrd="9" destOrd="0" presId="urn:microsoft.com/office/officeart/2008/layout/AscendingPictureAccentProcess"/>
    <dgm:cxn modelId="{88DE2DE2-D03B-4742-AD6F-D6A5D1C385CA}" type="presParOf" srcId="{11A63BF6-02AA-4DA3-B1E6-208C918F15D8}" destId="{2A5F13C0-0FAC-44E4-82DC-0437837BC920}" srcOrd="10" destOrd="0" presId="urn:microsoft.com/office/officeart/2008/layout/AscendingPictureAccentProcess"/>
    <dgm:cxn modelId="{98EFC909-D712-4E10-8285-082834B3B38F}" type="presParOf" srcId="{11A63BF6-02AA-4DA3-B1E6-208C918F15D8}" destId="{8613268C-847E-46AD-845B-CA8D4B00004F}" srcOrd="11" destOrd="0" presId="urn:microsoft.com/office/officeart/2008/layout/AscendingPictureAccentProcess"/>
    <dgm:cxn modelId="{2127305D-AE3D-4CAD-AE18-3CC8E14BCE1D}" type="presParOf" srcId="{11A63BF6-02AA-4DA3-B1E6-208C918F15D8}" destId="{872B200B-E699-45BA-930B-14A8D6F56B45}" srcOrd="12" destOrd="0" presId="urn:microsoft.com/office/officeart/2008/layout/AscendingPictureAccentProcess"/>
    <dgm:cxn modelId="{29179E7D-ABB1-4B9C-9450-A405C89A4EFC}" type="presParOf" srcId="{11A63BF6-02AA-4DA3-B1E6-208C918F15D8}" destId="{09A5149C-0996-4B86-9804-BA4821E5EEEC}" srcOrd="13" destOrd="0" presId="urn:microsoft.com/office/officeart/2008/layout/AscendingPictureAccentProcess"/>
    <dgm:cxn modelId="{054449F5-6671-450A-94A8-D5B5A92B4A5D}" type="presParOf" srcId="{11A63BF6-02AA-4DA3-B1E6-208C918F15D8}" destId="{5C60114C-6DCD-4F8A-A5A7-E9055B89CA00}" srcOrd="14" destOrd="0" presId="urn:microsoft.com/office/officeart/2008/layout/AscendingPictureAccentProcess"/>
    <dgm:cxn modelId="{8193B1DE-E703-4446-9008-792E0743F7CB}" type="presParOf" srcId="{5C60114C-6DCD-4F8A-A5A7-E9055B89CA00}" destId="{8252DEBF-2760-4F6C-B3EE-7609B85C84CD}" srcOrd="0" destOrd="0" presId="urn:microsoft.com/office/officeart/2008/layout/AscendingPictureAccentProcess"/>
    <dgm:cxn modelId="{3F389B24-06D8-4D57-A2F8-D9C11BA8CA7A}" type="presParOf" srcId="{11A63BF6-02AA-4DA3-B1E6-208C918F15D8}" destId="{70935817-95D5-442A-B834-9963A1FA4A38}" srcOrd="15" destOrd="0" presId="urn:microsoft.com/office/officeart/2008/layout/AscendingPictureAccentProcess"/>
    <dgm:cxn modelId="{151BC4D9-A481-45B4-B72F-394F88CF7A5E}" type="presParOf" srcId="{11A63BF6-02AA-4DA3-B1E6-208C918F15D8}" destId="{03B2A094-7761-4FAD-9981-5CE6C4F1E09F}" srcOrd="16" destOrd="0" presId="urn:microsoft.com/office/officeart/2008/layout/AscendingPictureAccentProcess"/>
    <dgm:cxn modelId="{8DAA16F1-CACA-4FF2-8843-AAE29373F98B}" type="presParOf" srcId="{03B2A094-7761-4FAD-9981-5CE6C4F1E09F}" destId="{3F731AAB-8D97-4863-818A-6B1AC3FED0DB}" srcOrd="0" destOrd="0" presId="urn:microsoft.com/office/officeart/2008/layout/AscendingPictureAccentProcess"/>
    <dgm:cxn modelId="{295FB73E-DD69-4D0E-9CE1-685B3C58AA3D}" type="presParOf" srcId="{11A63BF6-02AA-4DA3-B1E6-208C918F15D8}" destId="{CFD6F09B-2963-475C-A62A-088FCF434A3F}" srcOrd="17" destOrd="0" presId="urn:microsoft.com/office/officeart/2008/layout/AscendingPictureAccentProcess"/>
    <dgm:cxn modelId="{5AFC57A2-725B-4300-AFEA-80F46E9B8131}" type="presParOf" srcId="{11A63BF6-02AA-4DA3-B1E6-208C918F15D8}" destId="{AE5A1913-862E-4713-B40E-8B956524C93E}" srcOrd="18" destOrd="0" presId="urn:microsoft.com/office/officeart/2008/layout/AscendingPictureAccentProcess"/>
    <dgm:cxn modelId="{28580DBB-EEA1-4BAA-92B3-866E2568BA59}" type="presParOf" srcId="{AE5A1913-862E-4713-B40E-8B956524C93E}" destId="{B62A7560-81CE-451B-81AE-2E09A0D166C3}" srcOrd="0" destOrd="0" presId="urn:microsoft.com/office/officeart/2008/layout/AscendingPictureAccentProcess"/>
    <dgm:cxn modelId="{49C16F53-7976-4B74-BACE-649965ACA414}" type="presParOf" srcId="{11A63BF6-02AA-4DA3-B1E6-208C918F15D8}" destId="{B22AE72D-E2BD-4E89-9083-623F94D39D38}" srcOrd="19" destOrd="0" presId="urn:microsoft.com/office/officeart/2008/layout/AscendingPictureAccentProcess"/>
    <dgm:cxn modelId="{AB7F5760-66C2-461C-8DEF-699A666799EB}" type="presParOf" srcId="{11A63BF6-02AA-4DA3-B1E6-208C918F15D8}" destId="{C6CCBB80-B2EE-4D33-9086-09A26A86332E}" srcOrd="20" destOrd="0" presId="urn:microsoft.com/office/officeart/2008/layout/AscendingPictureAccentProcess"/>
    <dgm:cxn modelId="{C11E0212-D0E7-4BDF-8742-80ED3A55AFE3}" type="presParOf" srcId="{C6CCBB80-B2EE-4D33-9086-09A26A86332E}" destId="{A0902F6C-F2BC-454C-B1E8-EB9965B6536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1294E24-4D80-4E2F-AA36-C5AFFBEB907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45DC29-50EF-4F13-B20E-110327B0355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7C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Компенсация стоимости путевок в оздоровительные организации</a:t>
          </a:r>
          <a:endParaRPr lang="ru-RU" sz="1600" b="1" dirty="0">
            <a:solidFill>
              <a:srgbClr val="FF7C8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1B59F7-8BE9-41A6-A9FE-3C849003B91A}" type="parTrans" cxnId="{7F2FC4A4-4D7D-4F12-AA40-73CB5AA8D19E}">
      <dgm:prSet/>
      <dgm:spPr/>
      <dgm:t>
        <a:bodyPr/>
        <a:lstStyle/>
        <a:p>
          <a:endParaRPr lang="ru-RU"/>
        </a:p>
      </dgm:t>
    </dgm:pt>
    <dgm:pt modelId="{4E1521EE-20D7-47FE-970C-601971753CA8}" type="sibTrans" cxnId="{7F2FC4A4-4D7D-4F12-AA40-73CB5AA8D19E}">
      <dgm:prSet/>
      <dgm:spPr/>
      <dgm:t>
        <a:bodyPr/>
        <a:lstStyle/>
        <a:p>
          <a:endParaRPr lang="ru-RU"/>
        </a:p>
      </dgm:t>
    </dgm:pt>
    <dgm:pt modelId="{AA062451-BCDB-48D4-ADF7-E482A443FA4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Культурно-экскурсионное обслуживание</a:t>
          </a:r>
          <a:endParaRPr lang="ru-RU" sz="1600" b="1" dirty="0">
            <a:solidFill>
              <a:schemeClr val="tx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F5685C-6611-4398-91DE-910B94991724}" type="parTrans" cxnId="{A42791B8-4342-4021-BB72-3904E0658654}">
      <dgm:prSet/>
      <dgm:spPr/>
      <dgm:t>
        <a:bodyPr/>
        <a:lstStyle/>
        <a:p>
          <a:endParaRPr lang="ru-RU"/>
        </a:p>
      </dgm:t>
    </dgm:pt>
    <dgm:pt modelId="{948EE8FE-D18E-4C12-BA28-8016C4E31C98}" type="sibTrans" cxnId="{A42791B8-4342-4021-BB72-3904E0658654}">
      <dgm:prSet/>
      <dgm:spPr/>
      <dgm:t>
        <a:bodyPr/>
        <a:lstStyle/>
        <a:p>
          <a:endParaRPr lang="ru-RU"/>
        </a:p>
      </dgm:t>
    </dgm:pt>
    <dgm:pt modelId="{BAE323AB-11A0-424B-A0DA-06D3F6D987D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Санитарно-эпидемиологические мероприятия</a:t>
          </a:r>
          <a:endParaRPr lang="ru-RU" sz="1600" b="1" dirty="0">
            <a:solidFill>
              <a:schemeClr val="accent5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BCCEA6-FD58-4C5C-BFC8-C0C0F2042D3F}" type="parTrans" cxnId="{239E7B76-C826-49DA-BC8B-D358D4627052}">
      <dgm:prSet/>
      <dgm:spPr/>
      <dgm:t>
        <a:bodyPr/>
        <a:lstStyle/>
        <a:p>
          <a:endParaRPr lang="ru-RU"/>
        </a:p>
      </dgm:t>
    </dgm:pt>
    <dgm:pt modelId="{CAB6319E-0CAB-446A-8A16-E0A2CB624C52}" type="sibTrans" cxnId="{239E7B76-C826-49DA-BC8B-D358D4627052}">
      <dgm:prSet/>
      <dgm:spPr/>
      <dgm:t>
        <a:bodyPr/>
        <a:lstStyle/>
        <a:p>
          <a:endParaRPr lang="ru-RU"/>
        </a:p>
      </dgm:t>
    </dgm:pt>
    <dgm:pt modelId="{96E3D361-4942-4F61-84DB-B442566541E1}" type="pres">
      <dgm:prSet presAssocID="{31294E24-4D80-4E2F-AA36-C5AFFBEB907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BAD84E8-BB15-4782-B952-35DF9010DCBA}" type="pres">
      <dgm:prSet presAssocID="{D945DC29-50EF-4F13-B20E-110327B03551}" presName="Accent1" presStyleCnt="0"/>
      <dgm:spPr/>
    </dgm:pt>
    <dgm:pt modelId="{B68F0C36-47CE-4D38-8240-E36BF6C18BAD}" type="pres">
      <dgm:prSet presAssocID="{D945DC29-50EF-4F13-B20E-110327B03551}" presName="Accent" presStyleLbl="node1" presStyleIdx="0" presStyleCnt="3" custScaleX="152997" custScaleY="118967"/>
      <dgm:spPr>
        <a:solidFill>
          <a:srgbClr val="FF7C80"/>
        </a:solidFill>
        <a:ln w="38100"/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E445CBC9-C90C-4F29-B0D5-3E51E6F2373F}" type="pres">
      <dgm:prSet presAssocID="{D945DC29-50EF-4F13-B20E-110327B03551}" presName="Parent1" presStyleLbl="revTx" presStyleIdx="0" presStyleCnt="3" custScaleX="2094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1923A-4D30-4AD6-9978-92488996BBE0}" type="pres">
      <dgm:prSet presAssocID="{AA062451-BCDB-48D4-ADF7-E482A443FA43}" presName="Accent2" presStyleCnt="0"/>
      <dgm:spPr/>
    </dgm:pt>
    <dgm:pt modelId="{606F1AC3-C454-49E9-AFA4-867FE02C4E8E}" type="pres">
      <dgm:prSet presAssocID="{AA062451-BCDB-48D4-ADF7-E482A443FA43}" presName="Accent" presStyleLbl="node1" presStyleIdx="1" presStyleCnt="3" custScaleX="159488"/>
      <dgm:spPr>
        <a:solidFill>
          <a:schemeClr val="tx2">
            <a:lumMod val="60000"/>
            <a:lumOff val="40000"/>
          </a:schemeClr>
        </a:solidFill>
        <a:ln w="38100"/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009D500A-CB47-4E35-BCD3-EAAD2481A1A4}" type="pres">
      <dgm:prSet presAssocID="{AA062451-BCDB-48D4-ADF7-E482A443FA43}" presName="Parent2" presStyleLbl="revTx" presStyleIdx="1" presStyleCnt="3" custScaleX="180565" custLinFactNeighborX="-40417" custLinFactNeighborY="-60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80E4F-AC7F-491A-A3AC-2F4904C8CFDD}" type="pres">
      <dgm:prSet presAssocID="{BAE323AB-11A0-424B-A0DA-06D3F6D987DB}" presName="Accent3" presStyleCnt="0"/>
      <dgm:spPr/>
    </dgm:pt>
    <dgm:pt modelId="{CE924C4E-6BAD-4EAA-A78A-3FF0A2628415}" type="pres">
      <dgm:prSet presAssocID="{BAE323AB-11A0-424B-A0DA-06D3F6D987DB}" presName="Accent" presStyleLbl="node1" presStyleIdx="2" presStyleCnt="3" custScaleX="145047" custLinFactNeighborX="3487" custLinFactNeighborY="-7230"/>
      <dgm:spPr>
        <a:solidFill>
          <a:schemeClr val="accent5">
            <a:lumMod val="60000"/>
            <a:lumOff val="40000"/>
          </a:schemeClr>
        </a:solidFill>
        <a:ln w="38100"/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57188C9D-4315-4C9F-9AC3-DF659ED6E7DB}" type="pres">
      <dgm:prSet presAssocID="{BAE323AB-11A0-424B-A0DA-06D3F6D987DB}" presName="Parent3" presStyleLbl="revTx" presStyleIdx="2" presStyleCnt="3" custScaleX="1647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2791B8-4342-4021-BB72-3904E0658654}" srcId="{31294E24-4D80-4E2F-AA36-C5AFFBEB9073}" destId="{AA062451-BCDB-48D4-ADF7-E482A443FA43}" srcOrd="1" destOrd="0" parTransId="{AEF5685C-6611-4398-91DE-910B94991724}" sibTransId="{948EE8FE-D18E-4C12-BA28-8016C4E31C98}"/>
    <dgm:cxn modelId="{239E7B76-C826-49DA-BC8B-D358D4627052}" srcId="{31294E24-4D80-4E2F-AA36-C5AFFBEB9073}" destId="{BAE323AB-11A0-424B-A0DA-06D3F6D987DB}" srcOrd="2" destOrd="0" parTransId="{75BCCEA6-FD58-4C5C-BFC8-C0C0F2042D3F}" sibTransId="{CAB6319E-0CAB-446A-8A16-E0A2CB624C52}"/>
    <dgm:cxn modelId="{F932615B-7709-4DE1-9C7E-74779B5930A6}" type="presOf" srcId="{BAE323AB-11A0-424B-A0DA-06D3F6D987DB}" destId="{57188C9D-4315-4C9F-9AC3-DF659ED6E7DB}" srcOrd="0" destOrd="0" presId="urn:microsoft.com/office/officeart/2009/layout/CircleArrowProcess"/>
    <dgm:cxn modelId="{C27D0C50-C49D-4E14-A84E-C96C46F02D12}" type="presOf" srcId="{31294E24-4D80-4E2F-AA36-C5AFFBEB9073}" destId="{96E3D361-4942-4F61-84DB-B442566541E1}" srcOrd="0" destOrd="0" presId="urn:microsoft.com/office/officeart/2009/layout/CircleArrowProcess"/>
    <dgm:cxn modelId="{3959CA13-D7B2-484F-B0B7-582044A7F470}" type="presOf" srcId="{AA062451-BCDB-48D4-ADF7-E482A443FA43}" destId="{009D500A-CB47-4E35-BCD3-EAAD2481A1A4}" srcOrd="0" destOrd="0" presId="urn:microsoft.com/office/officeart/2009/layout/CircleArrowProcess"/>
    <dgm:cxn modelId="{7F2FC4A4-4D7D-4F12-AA40-73CB5AA8D19E}" srcId="{31294E24-4D80-4E2F-AA36-C5AFFBEB9073}" destId="{D945DC29-50EF-4F13-B20E-110327B03551}" srcOrd="0" destOrd="0" parTransId="{E41B59F7-8BE9-41A6-A9FE-3C849003B91A}" sibTransId="{4E1521EE-20D7-47FE-970C-601971753CA8}"/>
    <dgm:cxn modelId="{0BBA4A6E-BA2C-44A0-A144-2907EC751267}" type="presOf" srcId="{D945DC29-50EF-4F13-B20E-110327B03551}" destId="{E445CBC9-C90C-4F29-B0D5-3E51E6F2373F}" srcOrd="0" destOrd="0" presId="urn:microsoft.com/office/officeart/2009/layout/CircleArrowProcess"/>
    <dgm:cxn modelId="{6EAF8C9D-E96D-42FA-B434-41585D2437D9}" type="presParOf" srcId="{96E3D361-4942-4F61-84DB-B442566541E1}" destId="{4BAD84E8-BB15-4782-B952-35DF9010DCBA}" srcOrd="0" destOrd="0" presId="urn:microsoft.com/office/officeart/2009/layout/CircleArrowProcess"/>
    <dgm:cxn modelId="{9AF2CC85-5CC2-4C99-8634-158269EE94EC}" type="presParOf" srcId="{4BAD84E8-BB15-4782-B952-35DF9010DCBA}" destId="{B68F0C36-47CE-4D38-8240-E36BF6C18BAD}" srcOrd="0" destOrd="0" presId="urn:microsoft.com/office/officeart/2009/layout/CircleArrowProcess"/>
    <dgm:cxn modelId="{044BED07-0AB4-4255-A131-D1C63A2394F7}" type="presParOf" srcId="{96E3D361-4942-4F61-84DB-B442566541E1}" destId="{E445CBC9-C90C-4F29-B0D5-3E51E6F2373F}" srcOrd="1" destOrd="0" presId="urn:microsoft.com/office/officeart/2009/layout/CircleArrowProcess"/>
    <dgm:cxn modelId="{91C5AAF7-90C7-43D2-90AC-596213280E87}" type="presParOf" srcId="{96E3D361-4942-4F61-84DB-B442566541E1}" destId="{5781923A-4D30-4AD6-9978-92488996BBE0}" srcOrd="2" destOrd="0" presId="urn:microsoft.com/office/officeart/2009/layout/CircleArrowProcess"/>
    <dgm:cxn modelId="{619EF90B-8188-4AD3-8C4D-F3E974755353}" type="presParOf" srcId="{5781923A-4D30-4AD6-9978-92488996BBE0}" destId="{606F1AC3-C454-49E9-AFA4-867FE02C4E8E}" srcOrd="0" destOrd="0" presId="urn:microsoft.com/office/officeart/2009/layout/CircleArrowProcess"/>
    <dgm:cxn modelId="{F58BF19D-5E41-45BC-8C3C-B1F2F831CF84}" type="presParOf" srcId="{96E3D361-4942-4F61-84DB-B442566541E1}" destId="{009D500A-CB47-4E35-BCD3-EAAD2481A1A4}" srcOrd="3" destOrd="0" presId="urn:microsoft.com/office/officeart/2009/layout/CircleArrowProcess"/>
    <dgm:cxn modelId="{3D96335C-98CC-4ECE-A5DE-D76E4F11E452}" type="presParOf" srcId="{96E3D361-4942-4F61-84DB-B442566541E1}" destId="{5EB80E4F-AC7F-491A-A3AC-2F4904C8CFDD}" srcOrd="4" destOrd="0" presId="urn:microsoft.com/office/officeart/2009/layout/CircleArrowProcess"/>
    <dgm:cxn modelId="{5363C001-7379-496D-A77F-BD4F3A37752A}" type="presParOf" srcId="{5EB80E4F-AC7F-491A-A3AC-2F4904C8CFDD}" destId="{CE924C4E-6BAD-4EAA-A78A-3FF0A2628415}" srcOrd="0" destOrd="0" presId="urn:microsoft.com/office/officeart/2009/layout/CircleArrowProcess"/>
    <dgm:cxn modelId="{19297D42-50C3-40C6-A3B5-35C412069B98}" type="presParOf" srcId="{96E3D361-4942-4F61-84DB-B442566541E1}" destId="{57188C9D-4315-4C9F-9AC3-DF659ED6E7D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9BF22C-D496-49EA-9707-93347F6663C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9A3FD4-C573-49BC-972A-A9006F6D44CD}">
      <dgm:prSet phldrT="[Текст]"/>
      <dgm:spPr>
        <a:solidFill>
          <a:schemeClr val="accent3"/>
        </a:solidFill>
        <a:ln w="57150">
          <a:prstDash val="solid"/>
        </a:ln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Всего 73864,9 тыс.руб.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0DA34C0-69C1-4768-A48C-1911404D473F}" type="parTrans" cxnId="{D8D01176-B630-47FF-AAE8-A7F7ABD62669}">
      <dgm:prSet/>
      <dgm:spPr/>
      <dgm:t>
        <a:bodyPr/>
        <a:lstStyle/>
        <a:p>
          <a:endParaRPr lang="ru-RU"/>
        </a:p>
      </dgm:t>
    </dgm:pt>
    <dgm:pt modelId="{D04FB164-98DB-479C-B1FE-EC34F5B8AC69}" type="sibTrans" cxnId="{D8D01176-B630-47FF-AAE8-A7F7ABD62669}">
      <dgm:prSet/>
      <dgm:spPr/>
      <dgm:t>
        <a:bodyPr/>
        <a:lstStyle/>
        <a:p>
          <a:endParaRPr lang="ru-RU"/>
        </a:p>
      </dgm:t>
    </dgm:pt>
    <dgm:pt modelId="{DA72C42D-CCEF-4979-9569-C3A3AD8E4EE9}">
      <dgm:prSet phldrT="[Текст]" custT="1"/>
      <dgm:spPr>
        <a:solidFill>
          <a:srgbClr val="FF7C80"/>
        </a:solidFill>
        <a:ln w="57150">
          <a:prstDash val="solid"/>
        </a:ln>
      </dgm:spPr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Пенсионное обеспечение 2676,7 тыс.руб</a:t>
          </a:r>
          <a:r>
            <a:rPr lang="ru-RU" sz="900" dirty="0" smtClean="0"/>
            <a:t>.</a:t>
          </a:r>
          <a:endParaRPr lang="ru-RU" sz="900" dirty="0"/>
        </a:p>
      </dgm:t>
    </dgm:pt>
    <dgm:pt modelId="{C99263FC-933B-432F-B127-89264192FE6D}" type="parTrans" cxnId="{7B3B70B7-8DC2-4B59-891A-C62162657B97}">
      <dgm:prSet/>
      <dgm:spPr/>
      <dgm:t>
        <a:bodyPr/>
        <a:lstStyle/>
        <a:p>
          <a:endParaRPr lang="ru-RU"/>
        </a:p>
      </dgm:t>
    </dgm:pt>
    <dgm:pt modelId="{B23B0CFD-45F7-46D1-A509-D3D4A4E21349}" type="sibTrans" cxnId="{7B3B70B7-8DC2-4B59-891A-C62162657B97}">
      <dgm:prSet/>
      <dgm:spPr/>
      <dgm:t>
        <a:bodyPr/>
        <a:lstStyle/>
        <a:p>
          <a:endParaRPr lang="ru-RU" dirty="0"/>
        </a:p>
      </dgm:t>
    </dgm:pt>
    <dgm:pt modelId="{17173204-B2F3-4392-AD71-67E1694BCDE5}">
      <dgm:prSet phldrT="[Текст]" custT="1"/>
      <dgm:spPr>
        <a:solidFill>
          <a:schemeClr val="accent5">
            <a:lumMod val="60000"/>
            <a:lumOff val="40000"/>
          </a:schemeClr>
        </a:solidFill>
        <a:ln w="57150">
          <a:prstDash val="solid"/>
        </a:ln>
      </dgm:spPr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Социальное обеспечение населения 16121,7 тыс.руб.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91FFAFA4-ED45-48D2-AD7E-DAA3011405F6}" type="parTrans" cxnId="{EBB64AD3-F47D-4B62-A778-832FBF9AAE25}">
      <dgm:prSet/>
      <dgm:spPr/>
      <dgm:t>
        <a:bodyPr/>
        <a:lstStyle/>
        <a:p>
          <a:endParaRPr lang="ru-RU"/>
        </a:p>
      </dgm:t>
    </dgm:pt>
    <dgm:pt modelId="{84028150-85DF-474E-B771-66EE1994A946}" type="sibTrans" cxnId="{EBB64AD3-F47D-4B62-A778-832FBF9AAE25}">
      <dgm:prSet/>
      <dgm:spPr/>
      <dgm:t>
        <a:bodyPr/>
        <a:lstStyle/>
        <a:p>
          <a:endParaRPr lang="ru-RU" dirty="0"/>
        </a:p>
      </dgm:t>
    </dgm:pt>
    <dgm:pt modelId="{1ECF92BC-A97E-45CA-AB70-E8D710731F85}">
      <dgm:prSet phldrT="[Текст]" custT="1"/>
      <dgm:spPr>
        <a:solidFill>
          <a:schemeClr val="accent6">
            <a:lumMod val="75000"/>
          </a:schemeClr>
        </a:solidFill>
        <a:ln w="57150">
          <a:prstDash val="solid"/>
        </a:ln>
      </dgm:spPr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Другие вопросы в области социальной политики 4993,5 тыс.руб.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27DAB019-A16F-4A47-9B67-03B704C24DA2}" type="parTrans" cxnId="{04094617-7B69-4074-BCDF-31590EEC8B36}">
      <dgm:prSet/>
      <dgm:spPr/>
      <dgm:t>
        <a:bodyPr/>
        <a:lstStyle/>
        <a:p>
          <a:endParaRPr lang="ru-RU"/>
        </a:p>
      </dgm:t>
    </dgm:pt>
    <dgm:pt modelId="{043C2EAA-B2E5-4D1E-841F-676850CC96CA}" type="sibTrans" cxnId="{04094617-7B69-4074-BCDF-31590EEC8B36}">
      <dgm:prSet/>
      <dgm:spPr/>
      <dgm:t>
        <a:bodyPr/>
        <a:lstStyle/>
        <a:p>
          <a:endParaRPr lang="ru-RU" dirty="0"/>
        </a:p>
      </dgm:t>
    </dgm:pt>
    <dgm:pt modelId="{5064C054-0899-45E6-9BEF-6147923E5383}">
      <dgm:prSet phldrT="[Текст]" custT="1"/>
      <dgm:spPr>
        <a:solidFill>
          <a:srgbClr val="0070C0"/>
        </a:solidFill>
        <a:ln w="57150">
          <a:prstDash val="solid"/>
        </a:ln>
      </dgm:spPr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Охрана семьи и детства 50073,0 тыс. руб.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DD8291A8-4754-4E49-AF89-A7CCD709B0D2}" type="parTrans" cxnId="{5C040B46-3B58-486F-B89D-73B4DF3CA46B}">
      <dgm:prSet/>
      <dgm:spPr/>
      <dgm:t>
        <a:bodyPr/>
        <a:lstStyle/>
        <a:p>
          <a:endParaRPr lang="ru-RU"/>
        </a:p>
      </dgm:t>
    </dgm:pt>
    <dgm:pt modelId="{EDEE825B-9B03-4673-983E-ACBC3B8024ED}" type="sibTrans" cxnId="{5C040B46-3B58-486F-B89D-73B4DF3CA46B}">
      <dgm:prSet/>
      <dgm:spPr/>
      <dgm:t>
        <a:bodyPr/>
        <a:lstStyle/>
        <a:p>
          <a:endParaRPr lang="ru-RU" dirty="0"/>
        </a:p>
      </dgm:t>
    </dgm:pt>
    <dgm:pt modelId="{2471FB1E-3903-4BC3-B883-3D084762A99E}" type="pres">
      <dgm:prSet presAssocID="{869BF22C-D496-49EA-9707-93347F6663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E18851-893B-4621-B463-5FC42A88636D}" type="pres">
      <dgm:prSet presAssocID="{769A3FD4-C573-49BC-972A-A9006F6D44CD}" presName="centerShape" presStyleLbl="node0" presStyleIdx="0" presStyleCnt="1" custScaleX="124137" custScaleY="113586" custLinFactNeighborX="-1134" custLinFactNeighborY="-1431"/>
      <dgm:spPr/>
      <dgm:t>
        <a:bodyPr/>
        <a:lstStyle/>
        <a:p>
          <a:endParaRPr lang="ru-RU"/>
        </a:p>
      </dgm:t>
    </dgm:pt>
    <dgm:pt modelId="{79070B94-8C68-479A-A08E-5DB38A991B66}" type="pres">
      <dgm:prSet presAssocID="{DA72C42D-CCEF-4979-9569-C3A3AD8E4EE9}" presName="node" presStyleLbl="node1" presStyleIdx="0" presStyleCnt="4" custScaleX="203333" custScaleY="109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3231F-BDF8-4927-9010-0DB04537B4D8}" type="pres">
      <dgm:prSet presAssocID="{DA72C42D-CCEF-4979-9569-C3A3AD8E4EE9}" presName="dummy" presStyleCnt="0"/>
      <dgm:spPr/>
    </dgm:pt>
    <dgm:pt modelId="{C688B1DA-004D-4E3C-9E7F-DFBB3696C8AB}" type="pres">
      <dgm:prSet presAssocID="{B23B0CFD-45F7-46D1-A509-D3D4A4E21349}" presName="sibTrans" presStyleLbl="sibTrans2D1" presStyleIdx="0" presStyleCnt="4" custScaleX="152850" custScaleY="120510"/>
      <dgm:spPr/>
      <dgm:t>
        <a:bodyPr/>
        <a:lstStyle/>
        <a:p>
          <a:endParaRPr lang="ru-RU"/>
        </a:p>
      </dgm:t>
    </dgm:pt>
    <dgm:pt modelId="{2DB5A3E6-0606-4ADF-9B4A-8399440B896F}" type="pres">
      <dgm:prSet presAssocID="{17173204-B2F3-4392-AD71-67E1694BCDE5}" presName="node" presStyleLbl="node1" presStyleIdx="1" presStyleCnt="4" custScaleX="187393" custScaleY="123921" custRadScaleRad="144060" custRadScaleInc="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64733-7A31-431A-9311-DCAC56929D3F}" type="pres">
      <dgm:prSet presAssocID="{17173204-B2F3-4392-AD71-67E1694BCDE5}" presName="dummy" presStyleCnt="0"/>
      <dgm:spPr/>
    </dgm:pt>
    <dgm:pt modelId="{C9368F96-2D67-46A6-8AEC-1981001CA921}" type="pres">
      <dgm:prSet presAssocID="{84028150-85DF-474E-B771-66EE1994A946}" presName="sibTrans" presStyleLbl="sibTrans2D1" presStyleIdx="1" presStyleCnt="4" custScaleX="160583" custScaleY="110535"/>
      <dgm:spPr/>
      <dgm:t>
        <a:bodyPr/>
        <a:lstStyle/>
        <a:p>
          <a:endParaRPr lang="ru-RU"/>
        </a:p>
      </dgm:t>
    </dgm:pt>
    <dgm:pt modelId="{A6FD2BEA-840B-4DE4-83A3-67AC128696A0}" type="pres">
      <dgm:prSet presAssocID="{1ECF92BC-A97E-45CA-AB70-E8D710731F85}" presName="node" presStyleLbl="node1" presStyleIdx="2" presStyleCnt="4" custScaleX="201260" custScaleY="127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DB80F-28F1-4B93-9BAA-AEA22F610C62}" type="pres">
      <dgm:prSet presAssocID="{1ECF92BC-A97E-45CA-AB70-E8D710731F85}" presName="dummy" presStyleCnt="0"/>
      <dgm:spPr/>
    </dgm:pt>
    <dgm:pt modelId="{4F2D534F-157B-4B2B-BF74-E66354FB7D76}" type="pres">
      <dgm:prSet presAssocID="{043C2EAA-B2E5-4D1E-841F-676850CC96CA}" presName="sibTrans" presStyleLbl="sibTrans2D1" presStyleIdx="2" presStyleCnt="4" custScaleX="150116" custScaleY="112109"/>
      <dgm:spPr/>
      <dgm:t>
        <a:bodyPr/>
        <a:lstStyle/>
        <a:p>
          <a:endParaRPr lang="ru-RU"/>
        </a:p>
      </dgm:t>
    </dgm:pt>
    <dgm:pt modelId="{107208BD-0B0E-46C1-AA9F-91DD7C12DF02}" type="pres">
      <dgm:prSet presAssocID="{5064C054-0899-45E6-9BEF-6147923E5383}" presName="node" presStyleLbl="node1" presStyleIdx="3" presStyleCnt="4" custScaleX="191539" custScaleY="122330" custRadScaleRad="142942" custRadScaleInc="10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36164-A427-4852-9EDD-8E6A91F8F77A}" type="pres">
      <dgm:prSet presAssocID="{5064C054-0899-45E6-9BEF-6147923E5383}" presName="dummy" presStyleCnt="0"/>
      <dgm:spPr/>
    </dgm:pt>
    <dgm:pt modelId="{5B675A27-0B58-4AAE-8646-6253527977F3}" type="pres">
      <dgm:prSet presAssocID="{EDEE825B-9B03-4673-983E-ACBC3B8024ED}" presName="sibTrans" presStyleLbl="sibTrans2D1" presStyleIdx="3" presStyleCnt="4" custScaleX="149710" custScaleY="110685"/>
      <dgm:spPr/>
      <dgm:t>
        <a:bodyPr/>
        <a:lstStyle/>
        <a:p>
          <a:endParaRPr lang="ru-RU"/>
        </a:p>
      </dgm:t>
    </dgm:pt>
  </dgm:ptLst>
  <dgm:cxnLst>
    <dgm:cxn modelId="{5C040B46-3B58-486F-B89D-73B4DF3CA46B}" srcId="{769A3FD4-C573-49BC-972A-A9006F6D44CD}" destId="{5064C054-0899-45E6-9BEF-6147923E5383}" srcOrd="3" destOrd="0" parTransId="{DD8291A8-4754-4E49-AF89-A7CCD709B0D2}" sibTransId="{EDEE825B-9B03-4673-983E-ACBC3B8024ED}"/>
    <dgm:cxn modelId="{535E9906-8CC7-4C00-8D2F-B0BD09660547}" type="presOf" srcId="{1ECF92BC-A97E-45CA-AB70-E8D710731F85}" destId="{A6FD2BEA-840B-4DE4-83A3-67AC128696A0}" srcOrd="0" destOrd="0" presId="urn:microsoft.com/office/officeart/2005/8/layout/radial6"/>
    <dgm:cxn modelId="{D8D01176-B630-47FF-AAE8-A7F7ABD62669}" srcId="{869BF22C-D496-49EA-9707-93347F6663C4}" destId="{769A3FD4-C573-49BC-972A-A9006F6D44CD}" srcOrd="0" destOrd="0" parTransId="{30DA34C0-69C1-4768-A48C-1911404D473F}" sibTransId="{D04FB164-98DB-479C-B1FE-EC34F5B8AC69}"/>
    <dgm:cxn modelId="{EBB64AD3-F47D-4B62-A778-832FBF9AAE25}" srcId="{769A3FD4-C573-49BC-972A-A9006F6D44CD}" destId="{17173204-B2F3-4392-AD71-67E1694BCDE5}" srcOrd="1" destOrd="0" parTransId="{91FFAFA4-ED45-48D2-AD7E-DAA3011405F6}" sibTransId="{84028150-85DF-474E-B771-66EE1994A946}"/>
    <dgm:cxn modelId="{04094617-7B69-4074-BCDF-31590EEC8B36}" srcId="{769A3FD4-C573-49BC-972A-A9006F6D44CD}" destId="{1ECF92BC-A97E-45CA-AB70-E8D710731F85}" srcOrd="2" destOrd="0" parTransId="{27DAB019-A16F-4A47-9B67-03B704C24DA2}" sibTransId="{043C2EAA-B2E5-4D1E-841F-676850CC96CA}"/>
    <dgm:cxn modelId="{3522D7D0-C349-4FD4-BBF4-7E44A83FCB51}" type="presOf" srcId="{B23B0CFD-45F7-46D1-A509-D3D4A4E21349}" destId="{C688B1DA-004D-4E3C-9E7F-DFBB3696C8AB}" srcOrd="0" destOrd="0" presId="urn:microsoft.com/office/officeart/2005/8/layout/radial6"/>
    <dgm:cxn modelId="{8E0C113C-DB41-4FA8-88F9-67EA40458697}" type="presOf" srcId="{DA72C42D-CCEF-4979-9569-C3A3AD8E4EE9}" destId="{79070B94-8C68-479A-A08E-5DB38A991B66}" srcOrd="0" destOrd="0" presId="urn:microsoft.com/office/officeart/2005/8/layout/radial6"/>
    <dgm:cxn modelId="{CA4ACF9B-B752-45DE-A84F-A962D353CEDB}" type="presOf" srcId="{5064C054-0899-45E6-9BEF-6147923E5383}" destId="{107208BD-0B0E-46C1-AA9F-91DD7C12DF02}" srcOrd="0" destOrd="0" presId="urn:microsoft.com/office/officeart/2005/8/layout/radial6"/>
    <dgm:cxn modelId="{7D8D7182-3055-4E9E-A263-CE4FF1B84576}" type="presOf" srcId="{869BF22C-D496-49EA-9707-93347F6663C4}" destId="{2471FB1E-3903-4BC3-B883-3D084762A99E}" srcOrd="0" destOrd="0" presId="urn:microsoft.com/office/officeart/2005/8/layout/radial6"/>
    <dgm:cxn modelId="{805378F7-EE98-4E42-B03D-B90187EFA6C1}" type="presOf" srcId="{769A3FD4-C573-49BC-972A-A9006F6D44CD}" destId="{13E18851-893B-4621-B463-5FC42A88636D}" srcOrd="0" destOrd="0" presId="urn:microsoft.com/office/officeart/2005/8/layout/radial6"/>
    <dgm:cxn modelId="{4A49A0DE-4CC2-47A7-8663-98C241D01AA8}" type="presOf" srcId="{17173204-B2F3-4392-AD71-67E1694BCDE5}" destId="{2DB5A3E6-0606-4ADF-9B4A-8399440B896F}" srcOrd="0" destOrd="0" presId="urn:microsoft.com/office/officeart/2005/8/layout/radial6"/>
    <dgm:cxn modelId="{7B3B70B7-8DC2-4B59-891A-C62162657B97}" srcId="{769A3FD4-C573-49BC-972A-A9006F6D44CD}" destId="{DA72C42D-CCEF-4979-9569-C3A3AD8E4EE9}" srcOrd="0" destOrd="0" parTransId="{C99263FC-933B-432F-B127-89264192FE6D}" sibTransId="{B23B0CFD-45F7-46D1-A509-D3D4A4E21349}"/>
    <dgm:cxn modelId="{3C3C1DB1-FB69-455F-B51A-350A4C7487BE}" type="presOf" srcId="{84028150-85DF-474E-B771-66EE1994A946}" destId="{C9368F96-2D67-46A6-8AEC-1981001CA921}" srcOrd="0" destOrd="0" presId="urn:microsoft.com/office/officeart/2005/8/layout/radial6"/>
    <dgm:cxn modelId="{089FD856-A2E3-4FB0-A7B3-9055A88CE91A}" type="presOf" srcId="{043C2EAA-B2E5-4D1E-841F-676850CC96CA}" destId="{4F2D534F-157B-4B2B-BF74-E66354FB7D76}" srcOrd="0" destOrd="0" presId="urn:microsoft.com/office/officeart/2005/8/layout/radial6"/>
    <dgm:cxn modelId="{FF321BBB-0EDC-40A6-91B1-78945A248844}" type="presOf" srcId="{EDEE825B-9B03-4673-983E-ACBC3B8024ED}" destId="{5B675A27-0B58-4AAE-8646-6253527977F3}" srcOrd="0" destOrd="0" presId="urn:microsoft.com/office/officeart/2005/8/layout/radial6"/>
    <dgm:cxn modelId="{2F4BC31A-62E1-4F82-AE62-87C6506BD8C2}" type="presParOf" srcId="{2471FB1E-3903-4BC3-B883-3D084762A99E}" destId="{13E18851-893B-4621-B463-5FC42A88636D}" srcOrd="0" destOrd="0" presId="urn:microsoft.com/office/officeart/2005/8/layout/radial6"/>
    <dgm:cxn modelId="{97B1C7BB-77C0-4B59-9175-CDB11476052D}" type="presParOf" srcId="{2471FB1E-3903-4BC3-B883-3D084762A99E}" destId="{79070B94-8C68-479A-A08E-5DB38A991B66}" srcOrd="1" destOrd="0" presId="urn:microsoft.com/office/officeart/2005/8/layout/radial6"/>
    <dgm:cxn modelId="{5F4B60DC-DC89-4382-BD93-E6C0DCABB16B}" type="presParOf" srcId="{2471FB1E-3903-4BC3-B883-3D084762A99E}" destId="{1D73231F-BDF8-4927-9010-0DB04537B4D8}" srcOrd="2" destOrd="0" presId="urn:microsoft.com/office/officeart/2005/8/layout/radial6"/>
    <dgm:cxn modelId="{6B8598D7-E9B5-4337-AC84-079861706D07}" type="presParOf" srcId="{2471FB1E-3903-4BC3-B883-3D084762A99E}" destId="{C688B1DA-004D-4E3C-9E7F-DFBB3696C8AB}" srcOrd="3" destOrd="0" presId="urn:microsoft.com/office/officeart/2005/8/layout/radial6"/>
    <dgm:cxn modelId="{2B5DF5FB-7A7A-4D62-A8BA-288B6A4A7A66}" type="presParOf" srcId="{2471FB1E-3903-4BC3-B883-3D084762A99E}" destId="{2DB5A3E6-0606-4ADF-9B4A-8399440B896F}" srcOrd="4" destOrd="0" presId="urn:microsoft.com/office/officeart/2005/8/layout/radial6"/>
    <dgm:cxn modelId="{86ABAC51-F1BB-4B08-B524-82129580B212}" type="presParOf" srcId="{2471FB1E-3903-4BC3-B883-3D084762A99E}" destId="{63E64733-7A31-431A-9311-DCAC56929D3F}" srcOrd="5" destOrd="0" presId="urn:microsoft.com/office/officeart/2005/8/layout/radial6"/>
    <dgm:cxn modelId="{587B01A7-F08B-4CF0-A172-B6CBDCC4CB03}" type="presParOf" srcId="{2471FB1E-3903-4BC3-B883-3D084762A99E}" destId="{C9368F96-2D67-46A6-8AEC-1981001CA921}" srcOrd="6" destOrd="0" presId="urn:microsoft.com/office/officeart/2005/8/layout/radial6"/>
    <dgm:cxn modelId="{438AC8CA-4D92-4892-8A87-37487F848408}" type="presParOf" srcId="{2471FB1E-3903-4BC3-B883-3D084762A99E}" destId="{A6FD2BEA-840B-4DE4-83A3-67AC128696A0}" srcOrd="7" destOrd="0" presId="urn:microsoft.com/office/officeart/2005/8/layout/radial6"/>
    <dgm:cxn modelId="{D332ED44-F302-459A-8BE2-F1BEF9EBD68E}" type="presParOf" srcId="{2471FB1E-3903-4BC3-B883-3D084762A99E}" destId="{AB2DB80F-28F1-4B93-9BAA-AEA22F610C62}" srcOrd="8" destOrd="0" presId="urn:microsoft.com/office/officeart/2005/8/layout/radial6"/>
    <dgm:cxn modelId="{0B570453-E4D3-478E-AEA1-74BB5B6B712C}" type="presParOf" srcId="{2471FB1E-3903-4BC3-B883-3D084762A99E}" destId="{4F2D534F-157B-4B2B-BF74-E66354FB7D76}" srcOrd="9" destOrd="0" presId="urn:microsoft.com/office/officeart/2005/8/layout/radial6"/>
    <dgm:cxn modelId="{1DA911C1-7B00-4A30-B45A-A6C57A768DE3}" type="presParOf" srcId="{2471FB1E-3903-4BC3-B883-3D084762A99E}" destId="{107208BD-0B0E-46C1-AA9F-91DD7C12DF02}" srcOrd="10" destOrd="0" presId="urn:microsoft.com/office/officeart/2005/8/layout/radial6"/>
    <dgm:cxn modelId="{8F183AA9-783B-4DE5-BD4A-0334F72A0B91}" type="presParOf" srcId="{2471FB1E-3903-4BC3-B883-3D084762A99E}" destId="{C8036164-A427-4852-9EDD-8E6A91F8F77A}" srcOrd="11" destOrd="0" presId="urn:microsoft.com/office/officeart/2005/8/layout/radial6"/>
    <dgm:cxn modelId="{6AA7BA54-6355-49BE-B780-DEC83C398578}" type="presParOf" srcId="{2471FB1E-3903-4BC3-B883-3D084762A99E}" destId="{5B675A27-0B58-4AAE-8646-6253527977F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7F17727-87B4-4B2B-925A-335BE79EAC2D}" type="doc">
      <dgm:prSet loTypeId="urn:microsoft.com/office/officeart/2005/8/layout/bList2#1" loCatId="list" qsTypeId="urn:microsoft.com/office/officeart/2005/8/quickstyle/3d4" qsCatId="3D" csTypeId="urn:microsoft.com/office/officeart/2005/8/colors/colorful2" csCatId="colorful" phldr="1"/>
      <dgm:spPr/>
    </dgm:pt>
    <dgm:pt modelId="{473DDBA0-B599-49D8-8A9A-7E046BE19247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План  20246,8 </a:t>
          </a:r>
          <a:r>
            <a:rPr lang="ru-RU" sz="1000" b="1" dirty="0" smtClean="0">
              <a:solidFill>
                <a:schemeClr val="tx1"/>
              </a:solidFill>
            </a:rPr>
            <a:t>тыс.руб.</a:t>
          </a:r>
        </a:p>
        <a:p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Факт  20130,5 </a:t>
          </a:r>
          <a:r>
            <a:rPr lang="ru-RU" sz="1000" b="1" dirty="0" smtClean="0">
              <a:solidFill>
                <a:schemeClr val="tx1"/>
              </a:solidFill>
            </a:rPr>
            <a:t>тыс.руб. </a:t>
          </a:r>
        </a:p>
        <a:p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99,4 %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5656D13-85AA-482F-9A09-523E0F9CF341}" type="parTrans" cxnId="{CEB8A936-E39D-41ED-A85E-C4BB7DE87582}">
      <dgm:prSet/>
      <dgm:spPr/>
      <dgm:t>
        <a:bodyPr/>
        <a:lstStyle/>
        <a:p>
          <a:endParaRPr lang="ru-RU"/>
        </a:p>
      </dgm:t>
    </dgm:pt>
    <dgm:pt modelId="{376A20B7-1E8C-4EF4-A9AA-7E383EDE35C7}" type="sibTrans" cxnId="{CEB8A936-E39D-41ED-A85E-C4BB7DE87582}">
      <dgm:prSet/>
      <dgm:spPr/>
      <dgm:t>
        <a:bodyPr/>
        <a:lstStyle/>
        <a:p>
          <a:endParaRPr lang="ru-RU"/>
        </a:p>
      </dgm:t>
    </dgm:pt>
    <dgm:pt modelId="{2E66A47C-7A14-429E-9813-B1C1C1074F5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План 8947,8 </a:t>
          </a:r>
          <a:r>
            <a:rPr lang="ru-RU" b="1" dirty="0" smtClean="0">
              <a:solidFill>
                <a:schemeClr val="tx1"/>
              </a:solidFill>
            </a:rPr>
            <a:t>тыс.руб.</a:t>
          </a:r>
        </a:p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Факт 8947,8 </a:t>
          </a:r>
          <a:r>
            <a:rPr lang="ru-RU" b="1" dirty="0" smtClean="0">
              <a:solidFill>
                <a:schemeClr val="tx1"/>
              </a:solidFill>
            </a:rPr>
            <a:t>тыс.руб. </a:t>
          </a:r>
        </a:p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100,0 %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A17DF6E-02D0-43B0-ADD3-1F030D117FAE}" type="parTrans" cxnId="{C98CA781-D4C5-4682-8F67-B88422795714}">
      <dgm:prSet/>
      <dgm:spPr/>
      <dgm:t>
        <a:bodyPr/>
        <a:lstStyle/>
        <a:p>
          <a:endParaRPr lang="ru-RU"/>
        </a:p>
      </dgm:t>
    </dgm:pt>
    <dgm:pt modelId="{995E74BC-68EA-4727-9CB0-5092C0DEDA1D}" type="sibTrans" cxnId="{C98CA781-D4C5-4682-8F67-B88422795714}">
      <dgm:prSet/>
      <dgm:spPr/>
      <dgm:t>
        <a:bodyPr/>
        <a:lstStyle/>
        <a:p>
          <a:endParaRPr lang="ru-RU"/>
        </a:p>
      </dgm:t>
    </dgm:pt>
    <dgm:pt modelId="{D096F38A-702C-46B7-A19C-E754BB247C5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План  12074,0 </a:t>
          </a:r>
          <a:r>
            <a:rPr lang="ru-RU" b="1" dirty="0" smtClean="0">
              <a:solidFill>
                <a:schemeClr val="tx1"/>
              </a:solidFill>
            </a:rPr>
            <a:t>тыс.руб.</a:t>
          </a:r>
        </a:p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Факт  12074,0 </a:t>
          </a:r>
          <a:r>
            <a:rPr lang="ru-RU" b="1" dirty="0" smtClean="0">
              <a:solidFill>
                <a:schemeClr val="tx1"/>
              </a:solidFill>
            </a:rPr>
            <a:t>тыс.руб. </a:t>
          </a:r>
        </a:p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100,0  %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AC062E9-FB34-44DF-9B7E-CEC78ADC2BC1}" type="parTrans" cxnId="{B461EB7E-3A5E-4A51-BA5E-0987DA5DBB42}">
      <dgm:prSet/>
      <dgm:spPr/>
      <dgm:t>
        <a:bodyPr/>
        <a:lstStyle/>
        <a:p>
          <a:endParaRPr lang="ru-RU"/>
        </a:p>
      </dgm:t>
    </dgm:pt>
    <dgm:pt modelId="{51FE9AB7-8270-4A87-B0A9-5F22046B727E}" type="sibTrans" cxnId="{B461EB7E-3A5E-4A51-BA5E-0987DA5DBB42}">
      <dgm:prSet/>
      <dgm:spPr/>
      <dgm:t>
        <a:bodyPr/>
        <a:lstStyle/>
        <a:p>
          <a:endParaRPr lang="ru-RU"/>
        </a:p>
      </dgm:t>
    </dgm:pt>
    <dgm:pt modelId="{0EE391F1-8D15-4777-8382-DD1EB0678F6C}">
      <dgm:prSet phldrT="[Текст]" custT="1"/>
      <dgm:spPr>
        <a:ln w="28575">
          <a:solidFill>
            <a:srgbClr val="FFFF00"/>
          </a:solidFill>
        </a:ln>
      </dgm:spPr>
      <dgm:t>
        <a:bodyPr/>
        <a:lstStyle/>
        <a:p>
          <a:r>
            <a:rPr lang="ru-RU" sz="1500" b="1" u="none" strike="noStrike" dirty="0" smtClean="0">
              <a:latin typeface="Times New Roman" pitchFamily="18" charset="0"/>
              <a:cs typeface="Times New Roman" pitchFamily="18" charset="0"/>
            </a:rPr>
            <a:t>Обеспечение  предоставления жилых помещений детям-сиротам и детям, оставшимся без попечения родителей,  лицам из их числа по договорам найма специализированных жилых помещений </a:t>
          </a:r>
          <a:endParaRPr lang="ru-RU" sz="1500" b="1" dirty="0"/>
        </a:p>
      </dgm:t>
    </dgm:pt>
    <dgm:pt modelId="{7D16F270-494F-445F-9784-20B67B9546C2}" type="parTrans" cxnId="{C0F1BB36-008E-4414-BB45-F43EC3E93023}">
      <dgm:prSet/>
      <dgm:spPr/>
      <dgm:t>
        <a:bodyPr/>
        <a:lstStyle/>
        <a:p>
          <a:endParaRPr lang="ru-RU"/>
        </a:p>
      </dgm:t>
    </dgm:pt>
    <dgm:pt modelId="{F5BC0E54-5410-4DA8-8742-0DC9EDBC3490}" type="sibTrans" cxnId="{C0F1BB36-008E-4414-BB45-F43EC3E93023}">
      <dgm:prSet/>
      <dgm:spPr/>
      <dgm:t>
        <a:bodyPr/>
        <a:lstStyle/>
        <a:p>
          <a:endParaRPr lang="ru-RU"/>
        </a:p>
      </dgm:t>
    </dgm:pt>
    <dgm:pt modelId="{E2B0DDF3-8635-4A61-86C7-7F8D89AFD22A}">
      <dgm:prSet phldrT="[Текст]" custT="1"/>
      <dgm:spPr>
        <a:ln w="28575">
          <a:solidFill>
            <a:srgbClr val="00B0F0"/>
          </a:solidFill>
        </a:ln>
      </dgm:spPr>
      <dgm:t>
        <a:bodyPr/>
        <a:lstStyle/>
        <a:p>
          <a:r>
            <a:rPr lang="ru-RU" sz="1500" b="1" u="none" strike="noStrike" dirty="0" smtClean="0">
              <a:latin typeface="Times New Roman" pitchFamily="18" charset="0"/>
              <a:cs typeface="Times New Roman" pitchFamily="18" charset="0"/>
            </a:rPr>
            <a:t>Ежемесячная компенсация части родительской платы за присмотр и уход за детьми в образовательных организациях, реализующих образовательную программу дошкольного образования</a:t>
          </a:r>
          <a:endParaRPr lang="ru-RU" sz="1500" b="1" dirty="0"/>
        </a:p>
      </dgm:t>
    </dgm:pt>
    <dgm:pt modelId="{11F0A541-3967-4DF5-BAC3-1EAFD3111FF6}" type="parTrans" cxnId="{50DB85D8-5A27-4911-9DD6-531DBB732B00}">
      <dgm:prSet/>
      <dgm:spPr/>
      <dgm:t>
        <a:bodyPr/>
        <a:lstStyle/>
        <a:p>
          <a:endParaRPr lang="ru-RU"/>
        </a:p>
      </dgm:t>
    </dgm:pt>
    <dgm:pt modelId="{F732FD81-EE15-48BD-B912-02B66F7886A3}" type="sibTrans" cxnId="{50DB85D8-5A27-4911-9DD6-531DBB732B00}">
      <dgm:prSet/>
      <dgm:spPr/>
      <dgm:t>
        <a:bodyPr/>
        <a:lstStyle/>
        <a:p>
          <a:endParaRPr lang="ru-RU"/>
        </a:p>
      </dgm:t>
    </dgm:pt>
    <dgm:pt modelId="{65B7CE55-8C5B-4DC3-828B-7A2E83A9F8B0}">
      <dgm:prSet phldrT="[Текст]" custT="1"/>
      <dgm:spPr>
        <a:ln w="28575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u="none" strike="noStrike" dirty="0" smtClean="0">
              <a:latin typeface="Times New Roman" pitchFamily="18" charset="0"/>
              <a:cs typeface="Times New Roman" pitchFamily="18" charset="0"/>
            </a:rPr>
            <a:t>Содержание ребенка в  приемной семье, а также вознаграждение, причитающееся приемному родителю</a:t>
          </a:r>
          <a:endParaRPr lang="ru-RU" sz="1600" b="1" dirty="0"/>
        </a:p>
      </dgm:t>
    </dgm:pt>
    <dgm:pt modelId="{7731748B-EDF3-4B40-8CFA-0C2AFCE0CA6C}" type="parTrans" cxnId="{A5D4640E-B8DF-4537-9AB3-9D30E370B307}">
      <dgm:prSet/>
      <dgm:spPr/>
      <dgm:t>
        <a:bodyPr/>
        <a:lstStyle/>
        <a:p>
          <a:endParaRPr lang="ru-RU"/>
        </a:p>
      </dgm:t>
    </dgm:pt>
    <dgm:pt modelId="{E34149F9-1D0B-4267-BE87-773D41B69C09}" type="sibTrans" cxnId="{A5D4640E-B8DF-4537-9AB3-9D30E370B307}">
      <dgm:prSet/>
      <dgm:spPr/>
      <dgm:t>
        <a:bodyPr/>
        <a:lstStyle/>
        <a:p>
          <a:endParaRPr lang="ru-RU"/>
        </a:p>
      </dgm:t>
    </dgm:pt>
    <dgm:pt modelId="{58768857-A74D-4C29-8978-6E30C97C83A8}" type="pres">
      <dgm:prSet presAssocID="{37F17727-87B4-4B2B-925A-335BE79EAC2D}" presName="diagram" presStyleCnt="0">
        <dgm:presLayoutVars>
          <dgm:dir/>
          <dgm:animLvl val="lvl"/>
          <dgm:resizeHandles val="exact"/>
        </dgm:presLayoutVars>
      </dgm:prSet>
      <dgm:spPr/>
    </dgm:pt>
    <dgm:pt modelId="{BE5E2C57-B21C-4DF5-B6FA-C27ABEF56C5A}" type="pres">
      <dgm:prSet presAssocID="{473DDBA0-B599-49D8-8A9A-7E046BE19247}" presName="compNode" presStyleCnt="0"/>
      <dgm:spPr/>
    </dgm:pt>
    <dgm:pt modelId="{B59EC435-4096-47C4-BEEC-A89802829FCE}" type="pres">
      <dgm:prSet presAssocID="{473DDBA0-B599-49D8-8A9A-7E046BE19247}" presName="childRect" presStyleLbl="bgAcc1" presStyleIdx="0" presStyleCnt="3" custAng="0" custScaleX="110532" custScaleY="148591" custLinFactNeighborX="-473" custLinFactNeighborY="2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F5B10-D0EE-46FD-B1B9-2151CDF546DB}" type="pres">
      <dgm:prSet presAssocID="{473DDBA0-B599-49D8-8A9A-7E046BE1924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895DA-039E-444E-82E0-8780069D1B37}" type="pres">
      <dgm:prSet presAssocID="{473DDBA0-B599-49D8-8A9A-7E046BE19247}" presName="parentRect" presStyleLbl="alignNode1" presStyleIdx="0" presStyleCnt="3" custLinFactNeighborX="-7309" custLinFactNeighborY="53353"/>
      <dgm:spPr/>
      <dgm:t>
        <a:bodyPr/>
        <a:lstStyle/>
        <a:p>
          <a:endParaRPr lang="ru-RU"/>
        </a:p>
      </dgm:t>
    </dgm:pt>
    <dgm:pt modelId="{87CDFF29-3C56-4049-9B33-6060BA225E4E}" type="pres">
      <dgm:prSet presAssocID="{473DDBA0-B599-49D8-8A9A-7E046BE19247}" presName="adorn" presStyleLbl="fgAccFollowNode1" presStyleIdx="0" presStyleCnt="3" custScaleX="162640" custScaleY="162828" custLinFactNeighborX="2819" custLinFactNeighborY="5150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8575">
          <a:solidFill>
            <a:schemeClr val="accent1">
              <a:alpha val="90000"/>
            </a:schemeClr>
          </a:solidFill>
        </a:ln>
      </dgm:spPr>
    </dgm:pt>
    <dgm:pt modelId="{4C607EB5-6D9B-4852-AD1E-C5FBD278F581}" type="pres">
      <dgm:prSet presAssocID="{376A20B7-1E8C-4EF4-A9AA-7E383EDE35C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D2A02B1-BCD9-4F34-A1C9-C6A4120BDFAB}" type="pres">
      <dgm:prSet presAssocID="{2E66A47C-7A14-429E-9813-B1C1C1074F5C}" presName="compNode" presStyleCnt="0"/>
      <dgm:spPr/>
    </dgm:pt>
    <dgm:pt modelId="{415FF1EF-298F-4CFD-8A08-985CF6532D85}" type="pres">
      <dgm:prSet presAssocID="{2E66A47C-7A14-429E-9813-B1C1C1074F5C}" presName="childRect" presStyleLbl="bgAcc1" presStyleIdx="1" presStyleCnt="3" custScaleY="170591" custLinFactNeighborX="-345" custLinFactNeighborY="26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8F21B-E09F-4388-9B64-DDDF43C34BB5}" type="pres">
      <dgm:prSet presAssocID="{2E66A47C-7A14-429E-9813-B1C1C1074F5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028C3-D564-4426-A01D-5285B2E2416A}" type="pres">
      <dgm:prSet presAssocID="{2E66A47C-7A14-429E-9813-B1C1C1074F5C}" presName="parentRect" presStyleLbl="alignNode1" presStyleIdx="1" presStyleCnt="3" custScaleY="97257" custLinFactY="31072" custLinFactNeighborX="-345" custLinFactNeighborY="100000"/>
      <dgm:spPr/>
      <dgm:t>
        <a:bodyPr/>
        <a:lstStyle/>
        <a:p>
          <a:endParaRPr lang="ru-RU"/>
        </a:p>
      </dgm:t>
    </dgm:pt>
    <dgm:pt modelId="{CA8DE5E1-0396-4FA4-AA60-FF2298A2E1DC}" type="pres">
      <dgm:prSet presAssocID="{2E66A47C-7A14-429E-9813-B1C1C1074F5C}" presName="adorn" presStyleLbl="fgAccFollowNode1" presStyleIdx="1" presStyleCnt="3" custScaleX="161584" custScaleY="156088" custLinFactNeighborX="39378" custLinFactNeighborY="68761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0DF0496F-6477-458A-8A86-FFEC92ABB126}" type="pres">
      <dgm:prSet presAssocID="{995E74BC-68EA-4727-9CB0-5092C0DEDA1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753756D-0F68-45A1-8EEB-781B5E6FDD3D}" type="pres">
      <dgm:prSet presAssocID="{D096F38A-702C-46B7-A19C-E754BB247C59}" presName="compNode" presStyleCnt="0"/>
      <dgm:spPr/>
    </dgm:pt>
    <dgm:pt modelId="{8B926467-80D4-49A8-8F1B-E1530AFF1479}" type="pres">
      <dgm:prSet presAssocID="{D096F38A-702C-46B7-A19C-E754BB247C59}" presName="childRect" presStyleLbl="bgAcc1" presStyleIdx="2" presStyleCnt="3" custScaleY="113113" custLinFactNeighborX="54675" custLinFactNeighborY="37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0AE1B-264E-40F3-9D76-16B6E1475F56}" type="pres">
      <dgm:prSet presAssocID="{D096F38A-702C-46B7-A19C-E754BB247C5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D7497-C79D-465D-8B05-303FD0DDE673}" type="pres">
      <dgm:prSet presAssocID="{D096F38A-702C-46B7-A19C-E754BB247C59}" presName="parentRect" presStyleLbl="alignNode1" presStyleIdx="2" presStyleCnt="3" custLinFactY="3517" custLinFactNeighborX="22029" custLinFactNeighborY="100000"/>
      <dgm:spPr/>
      <dgm:t>
        <a:bodyPr/>
        <a:lstStyle/>
        <a:p>
          <a:endParaRPr lang="ru-RU"/>
        </a:p>
      </dgm:t>
    </dgm:pt>
    <dgm:pt modelId="{C59476D4-E85C-4DE0-ABEE-E492CF38BF77}" type="pres">
      <dgm:prSet presAssocID="{D096F38A-702C-46B7-A19C-E754BB247C59}" presName="adorn" presStyleLbl="fgAccFollowNode1" presStyleIdx="2" presStyleCnt="3" custScaleX="148006" custScaleY="133384" custLinFactY="5795" custLinFactNeighborX="-1613" custLinFactNeighborY="100000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accent1">
              <a:alpha val="90000"/>
            </a:schemeClr>
          </a:solidFill>
        </a:ln>
      </dgm:spPr>
    </dgm:pt>
  </dgm:ptLst>
  <dgm:cxnLst>
    <dgm:cxn modelId="{77FAB12C-7A94-4B9A-A5FC-A2B3E74F1C04}" type="presOf" srcId="{2E66A47C-7A14-429E-9813-B1C1C1074F5C}" destId="{955028C3-D564-4426-A01D-5285B2E2416A}" srcOrd="1" destOrd="0" presId="urn:microsoft.com/office/officeart/2005/8/layout/bList2#1"/>
    <dgm:cxn modelId="{CEB8A936-E39D-41ED-A85E-C4BB7DE87582}" srcId="{37F17727-87B4-4B2B-925A-335BE79EAC2D}" destId="{473DDBA0-B599-49D8-8A9A-7E046BE19247}" srcOrd="0" destOrd="0" parTransId="{45656D13-85AA-482F-9A09-523E0F9CF341}" sibTransId="{376A20B7-1E8C-4EF4-A9AA-7E383EDE35C7}"/>
    <dgm:cxn modelId="{5B4A7C9D-1047-4FCB-9138-6737E202F1E5}" type="presOf" srcId="{D096F38A-702C-46B7-A19C-E754BB247C59}" destId="{8950AE1B-264E-40F3-9D76-16B6E1475F56}" srcOrd="0" destOrd="0" presId="urn:microsoft.com/office/officeart/2005/8/layout/bList2#1"/>
    <dgm:cxn modelId="{C98CA781-D4C5-4682-8F67-B88422795714}" srcId="{37F17727-87B4-4B2B-925A-335BE79EAC2D}" destId="{2E66A47C-7A14-429E-9813-B1C1C1074F5C}" srcOrd="1" destOrd="0" parTransId="{3A17DF6E-02D0-43B0-ADD3-1F030D117FAE}" sibTransId="{995E74BC-68EA-4727-9CB0-5092C0DEDA1D}"/>
    <dgm:cxn modelId="{2CDB168E-F8D4-45B8-98EB-2C61BA5699F1}" type="presOf" srcId="{37F17727-87B4-4B2B-925A-335BE79EAC2D}" destId="{58768857-A74D-4C29-8978-6E30C97C83A8}" srcOrd="0" destOrd="0" presId="urn:microsoft.com/office/officeart/2005/8/layout/bList2#1"/>
    <dgm:cxn modelId="{6EB7E4F0-6AF7-407D-B536-726DB867D504}" type="presOf" srcId="{473DDBA0-B599-49D8-8A9A-7E046BE19247}" destId="{D83895DA-039E-444E-82E0-8780069D1B37}" srcOrd="1" destOrd="0" presId="urn:microsoft.com/office/officeart/2005/8/layout/bList2#1"/>
    <dgm:cxn modelId="{23AADD23-66B3-4783-8108-BD0AD998123B}" type="presOf" srcId="{2E66A47C-7A14-429E-9813-B1C1C1074F5C}" destId="{74D8F21B-E09F-4388-9B64-DDDF43C34BB5}" srcOrd="0" destOrd="0" presId="urn:microsoft.com/office/officeart/2005/8/layout/bList2#1"/>
    <dgm:cxn modelId="{8C2AA042-C3E4-49CE-BC5B-A2D3E944326E}" type="presOf" srcId="{995E74BC-68EA-4727-9CB0-5092C0DEDA1D}" destId="{0DF0496F-6477-458A-8A86-FFEC92ABB126}" srcOrd="0" destOrd="0" presId="urn:microsoft.com/office/officeart/2005/8/layout/bList2#1"/>
    <dgm:cxn modelId="{E062B910-CF56-427E-9F68-1B192DAA8EE0}" type="presOf" srcId="{D096F38A-702C-46B7-A19C-E754BB247C59}" destId="{759D7497-C79D-465D-8B05-303FD0DDE673}" srcOrd="1" destOrd="0" presId="urn:microsoft.com/office/officeart/2005/8/layout/bList2#1"/>
    <dgm:cxn modelId="{509DA5A5-3360-4800-B4FF-238D91C4583F}" type="presOf" srcId="{376A20B7-1E8C-4EF4-A9AA-7E383EDE35C7}" destId="{4C607EB5-6D9B-4852-AD1E-C5FBD278F581}" srcOrd="0" destOrd="0" presId="urn:microsoft.com/office/officeart/2005/8/layout/bList2#1"/>
    <dgm:cxn modelId="{C0F1BB36-008E-4414-BB45-F43EC3E93023}" srcId="{473DDBA0-B599-49D8-8A9A-7E046BE19247}" destId="{0EE391F1-8D15-4777-8382-DD1EB0678F6C}" srcOrd="0" destOrd="0" parTransId="{7D16F270-494F-445F-9784-20B67B9546C2}" sibTransId="{F5BC0E54-5410-4DA8-8742-0DC9EDBC3490}"/>
    <dgm:cxn modelId="{36546E5F-B12E-4D8E-8739-FE3F9C564816}" type="presOf" srcId="{473DDBA0-B599-49D8-8A9A-7E046BE19247}" destId="{A38F5B10-D0EE-46FD-B1B9-2151CDF546DB}" srcOrd="0" destOrd="0" presId="urn:microsoft.com/office/officeart/2005/8/layout/bList2#1"/>
    <dgm:cxn modelId="{D69D5065-A82D-4FE4-A280-5BB16AA6E9D3}" type="presOf" srcId="{E2B0DDF3-8635-4A61-86C7-7F8D89AFD22A}" destId="{415FF1EF-298F-4CFD-8A08-985CF6532D85}" srcOrd="0" destOrd="0" presId="urn:microsoft.com/office/officeart/2005/8/layout/bList2#1"/>
    <dgm:cxn modelId="{A5D4640E-B8DF-4537-9AB3-9D30E370B307}" srcId="{D096F38A-702C-46B7-A19C-E754BB247C59}" destId="{65B7CE55-8C5B-4DC3-828B-7A2E83A9F8B0}" srcOrd="0" destOrd="0" parTransId="{7731748B-EDF3-4B40-8CFA-0C2AFCE0CA6C}" sibTransId="{E34149F9-1D0B-4267-BE87-773D41B69C09}"/>
    <dgm:cxn modelId="{50DB85D8-5A27-4911-9DD6-531DBB732B00}" srcId="{2E66A47C-7A14-429E-9813-B1C1C1074F5C}" destId="{E2B0DDF3-8635-4A61-86C7-7F8D89AFD22A}" srcOrd="0" destOrd="0" parTransId="{11F0A541-3967-4DF5-BAC3-1EAFD3111FF6}" sibTransId="{F732FD81-EE15-48BD-B912-02B66F7886A3}"/>
    <dgm:cxn modelId="{1C2C3C9C-586D-4E45-BCF5-ABAE42C50420}" type="presOf" srcId="{65B7CE55-8C5B-4DC3-828B-7A2E83A9F8B0}" destId="{8B926467-80D4-49A8-8F1B-E1530AFF1479}" srcOrd="0" destOrd="0" presId="urn:microsoft.com/office/officeart/2005/8/layout/bList2#1"/>
    <dgm:cxn modelId="{B461EB7E-3A5E-4A51-BA5E-0987DA5DBB42}" srcId="{37F17727-87B4-4B2B-925A-335BE79EAC2D}" destId="{D096F38A-702C-46B7-A19C-E754BB247C59}" srcOrd="2" destOrd="0" parTransId="{FAC062E9-FB34-44DF-9B7E-CEC78ADC2BC1}" sibTransId="{51FE9AB7-8270-4A87-B0A9-5F22046B727E}"/>
    <dgm:cxn modelId="{81223F9E-04CE-42C5-AD50-742EBE628457}" type="presOf" srcId="{0EE391F1-8D15-4777-8382-DD1EB0678F6C}" destId="{B59EC435-4096-47C4-BEEC-A89802829FCE}" srcOrd="0" destOrd="0" presId="urn:microsoft.com/office/officeart/2005/8/layout/bList2#1"/>
    <dgm:cxn modelId="{BFA4DFFB-B140-4CAA-89D6-D6575F5C1298}" type="presParOf" srcId="{58768857-A74D-4C29-8978-6E30C97C83A8}" destId="{BE5E2C57-B21C-4DF5-B6FA-C27ABEF56C5A}" srcOrd="0" destOrd="0" presId="urn:microsoft.com/office/officeart/2005/8/layout/bList2#1"/>
    <dgm:cxn modelId="{9ABAFC7E-35B5-4BD5-B568-850947E83CFE}" type="presParOf" srcId="{BE5E2C57-B21C-4DF5-B6FA-C27ABEF56C5A}" destId="{B59EC435-4096-47C4-BEEC-A89802829FCE}" srcOrd="0" destOrd="0" presId="urn:microsoft.com/office/officeart/2005/8/layout/bList2#1"/>
    <dgm:cxn modelId="{788CA81A-69E1-4198-8EDB-3DB983605C34}" type="presParOf" srcId="{BE5E2C57-B21C-4DF5-B6FA-C27ABEF56C5A}" destId="{A38F5B10-D0EE-46FD-B1B9-2151CDF546DB}" srcOrd="1" destOrd="0" presId="urn:microsoft.com/office/officeart/2005/8/layout/bList2#1"/>
    <dgm:cxn modelId="{A3A3665F-65E5-4B69-AC71-5F0B8F56D974}" type="presParOf" srcId="{BE5E2C57-B21C-4DF5-B6FA-C27ABEF56C5A}" destId="{D83895DA-039E-444E-82E0-8780069D1B37}" srcOrd="2" destOrd="0" presId="urn:microsoft.com/office/officeart/2005/8/layout/bList2#1"/>
    <dgm:cxn modelId="{32DA3599-EF15-4EDE-9645-15422BE4CF2D}" type="presParOf" srcId="{BE5E2C57-B21C-4DF5-B6FA-C27ABEF56C5A}" destId="{87CDFF29-3C56-4049-9B33-6060BA225E4E}" srcOrd="3" destOrd="0" presId="urn:microsoft.com/office/officeart/2005/8/layout/bList2#1"/>
    <dgm:cxn modelId="{97B28427-4EAA-47E8-AB5C-4F57C265D73C}" type="presParOf" srcId="{58768857-A74D-4C29-8978-6E30C97C83A8}" destId="{4C607EB5-6D9B-4852-AD1E-C5FBD278F581}" srcOrd="1" destOrd="0" presId="urn:microsoft.com/office/officeart/2005/8/layout/bList2#1"/>
    <dgm:cxn modelId="{986FB2C2-43B1-4F99-8B2E-2974EB9358FB}" type="presParOf" srcId="{58768857-A74D-4C29-8978-6E30C97C83A8}" destId="{5D2A02B1-BCD9-4F34-A1C9-C6A4120BDFAB}" srcOrd="2" destOrd="0" presId="urn:microsoft.com/office/officeart/2005/8/layout/bList2#1"/>
    <dgm:cxn modelId="{D44FA416-781B-42F6-A25F-68FDAEE28DB6}" type="presParOf" srcId="{5D2A02B1-BCD9-4F34-A1C9-C6A4120BDFAB}" destId="{415FF1EF-298F-4CFD-8A08-985CF6532D85}" srcOrd="0" destOrd="0" presId="urn:microsoft.com/office/officeart/2005/8/layout/bList2#1"/>
    <dgm:cxn modelId="{4A74497D-E550-4FDE-815A-C397C4B47C24}" type="presParOf" srcId="{5D2A02B1-BCD9-4F34-A1C9-C6A4120BDFAB}" destId="{74D8F21B-E09F-4388-9B64-DDDF43C34BB5}" srcOrd="1" destOrd="0" presId="urn:microsoft.com/office/officeart/2005/8/layout/bList2#1"/>
    <dgm:cxn modelId="{F73F4A46-059C-4898-A889-13B3047DBF93}" type="presParOf" srcId="{5D2A02B1-BCD9-4F34-A1C9-C6A4120BDFAB}" destId="{955028C3-D564-4426-A01D-5285B2E2416A}" srcOrd="2" destOrd="0" presId="urn:microsoft.com/office/officeart/2005/8/layout/bList2#1"/>
    <dgm:cxn modelId="{808D2C48-9CB7-415E-82B0-60F309326EF7}" type="presParOf" srcId="{5D2A02B1-BCD9-4F34-A1C9-C6A4120BDFAB}" destId="{CA8DE5E1-0396-4FA4-AA60-FF2298A2E1DC}" srcOrd="3" destOrd="0" presId="urn:microsoft.com/office/officeart/2005/8/layout/bList2#1"/>
    <dgm:cxn modelId="{1EA99E45-996E-45D6-AD70-4971A5439F44}" type="presParOf" srcId="{58768857-A74D-4C29-8978-6E30C97C83A8}" destId="{0DF0496F-6477-458A-8A86-FFEC92ABB126}" srcOrd="3" destOrd="0" presId="urn:microsoft.com/office/officeart/2005/8/layout/bList2#1"/>
    <dgm:cxn modelId="{73D6CC87-4232-4D21-B599-467F7DA44FB0}" type="presParOf" srcId="{58768857-A74D-4C29-8978-6E30C97C83A8}" destId="{3753756D-0F68-45A1-8EEB-781B5E6FDD3D}" srcOrd="4" destOrd="0" presId="urn:microsoft.com/office/officeart/2005/8/layout/bList2#1"/>
    <dgm:cxn modelId="{96F015B9-EFA7-4A64-8238-E7B6C9359C2D}" type="presParOf" srcId="{3753756D-0F68-45A1-8EEB-781B5E6FDD3D}" destId="{8B926467-80D4-49A8-8F1B-E1530AFF1479}" srcOrd="0" destOrd="0" presId="urn:microsoft.com/office/officeart/2005/8/layout/bList2#1"/>
    <dgm:cxn modelId="{55B669BB-17A9-4D6A-91B6-FF804F37E3E8}" type="presParOf" srcId="{3753756D-0F68-45A1-8EEB-781B5E6FDD3D}" destId="{8950AE1B-264E-40F3-9D76-16B6E1475F56}" srcOrd="1" destOrd="0" presId="urn:microsoft.com/office/officeart/2005/8/layout/bList2#1"/>
    <dgm:cxn modelId="{C7196B96-123D-49B3-A8A8-B48E88742F4E}" type="presParOf" srcId="{3753756D-0F68-45A1-8EEB-781B5E6FDD3D}" destId="{759D7497-C79D-465D-8B05-303FD0DDE673}" srcOrd="2" destOrd="0" presId="urn:microsoft.com/office/officeart/2005/8/layout/bList2#1"/>
    <dgm:cxn modelId="{3B9AFF8F-4754-4F06-B26B-D9B763064EEF}" type="presParOf" srcId="{3753756D-0F68-45A1-8EEB-781B5E6FDD3D}" destId="{C59476D4-E85C-4DE0-ABEE-E492CF38BF77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C681D52-9FF5-434A-B2C7-C52C5067F0D3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204BB4-C62F-4D3D-9ADA-E99C510AC9D4}">
      <dgm:prSet phldrT="[Текст]"/>
      <dgm:spPr>
        <a:solidFill>
          <a:srgbClr val="00B050">
            <a:alpha val="50000"/>
          </a:srgbClr>
        </a:solidFill>
        <a:ln w="28575">
          <a:prstDash val="lgDashDotDot"/>
        </a:ln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Всего расходов – 253056,8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892188EC-FAE0-4B6F-80C2-C34DF45366DD}" type="parTrans" cxnId="{86715503-4531-44F5-9A2F-1B83E5E29466}">
      <dgm:prSet/>
      <dgm:spPr/>
      <dgm:t>
        <a:bodyPr/>
        <a:lstStyle/>
        <a:p>
          <a:endParaRPr lang="ru-RU"/>
        </a:p>
      </dgm:t>
    </dgm:pt>
    <dgm:pt modelId="{B6CEE02A-5CBF-4EDC-822E-7786DF851541}" type="sibTrans" cxnId="{86715503-4531-44F5-9A2F-1B83E5E29466}">
      <dgm:prSet/>
      <dgm:spPr/>
      <dgm:t>
        <a:bodyPr/>
        <a:lstStyle/>
        <a:p>
          <a:endParaRPr lang="ru-RU"/>
        </a:p>
      </dgm:t>
    </dgm:pt>
    <dgm:pt modelId="{BBC3214C-BC57-4143-8028-B0BBF62EC3FA}">
      <dgm:prSet phldrT="[Текст]" custT="1"/>
      <dgm:spPr>
        <a:solidFill>
          <a:schemeClr val="accent6">
            <a:alpha val="50000"/>
          </a:schemeClr>
        </a:solidFill>
        <a:ln w="28575">
          <a:prstDash val="lgDashDotDot"/>
        </a:ln>
      </dgm:spPr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Расходы на обеспечение деятельности МАУ спортивная школа «Дворец спорта» – 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31763,9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487C0A26-99D5-4695-9FAC-6DC2B59D44FD}" type="parTrans" cxnId="{941CE60F-CA2F-4CF8-BA5D-3529504C6FEF}">
      <dgm:prSet/>
      <dgm:spPr/>
      <dgm:t>
        <a:bodyPr/>
        <a:lstStyle/>
        <a:p>
          <a:endParaRPr lang="ru-RU"/>
        </a:p>
      </dgm:t>
    </dgm:pt>
    <dgm:pt modelId="{6362405C-3603-465E-B7E5-53935BBF6091}" type="sibTrans" cxnId="{941CE60F-CA2F-4CF8-BA5D-3529504C6FEF}">
      <dgm:prSet/>
      <dgm:spPr/>
      <dgm:t>
        <a:bodyPr/>
        <a:lstStyle/>
        <a:p>
          <a:endParaRPr lang="ru-RU"/>
        </a:p>
      </dgm:t>
    </dgm:pt>
    <dgm:pt modelId="{BC359AEB-2F5B-4D22-930B-88C548D0BB3D}">
      <dgm:prSet phldrT="[Текст]" custT="1"/>
      <dgm:spPr>
        <a:solidFill>
          <a:schemeClr val="tx2">
            <a:lumMod val="20000"/>
            <a:lumOff val="80000"/>
            <a:alpha val="50000"/>
          </a:schemeClr>
        </a:solidFill>
        <a:ln w="28575">
          <a:prstDash val="lgDashDotDot"/>
        </a:ln>
      </dgm:spPr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Расходы на проведение массовых  спортивных мероприятий – </a:t>
          </a:r>
          <a:r>
            <a:rPr lang="ru-RU" sz="1200" b="1" dirty="0" smtClean="0">
              <a:latin typeface="Arial" pitchFamily="34" charset="0"/>
              <a:cs typeface="Arial" pitchFamily="34" charset="0"/>
            </a:rPr>
            <a:t>2843,1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2FD54320-9F06-4971-A137-563B153D4434}" type="parTrans" cxnId="{446A9E5F-2371-49A5-AE3C-D25757598727}">
      <dgm:prSet/>
      <dgm:spPr/>
      <dgm:t>
        <a:bodyPr/>
        <a:lstStyle/>
        <a:p>
          <a:endParaRPr lang="ru-RU"/>
        </a:p>
      </dgm:t>
    </dgm:pt>
    <dgm:pt modelId="{BE37BC62-1E22-4044-91A9-BEF3D57D2197}" type="sibTrans" cxnId="{446A9E5F-2371-49A5-AE3C-D25757598727}">
      <dgm:prSet/>
      <dgm:spPr/>
      <dgm:t>
        <a:bodyPr/>
        <a:lstStyle/>
        <a:p>
          <a:endParaRPr lang="ru-RU"/>
        </a:p>
      </dgm:t>
    </dgm:pt>
    <dgm:pt modelId="{354A6D99-780F-4C07-A623-E311C17BA3B8}">
      <dgm:prSet phldrT="[Текст]" custT="1"/>
      <dgm:spPr>
        <a:solidFill>
          <a:srgbClr val="FFFF99">
            <a:alpha val="50000"/>
          </a:srgbClr>
        </a:solidFill>
        <a:ln w="28575">
          <a:prstDash val="lgDashDotDot"/>
        </a:ln>
      </dgm:spPr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Укрепление материально-технической базы для занятий физкультурой и спортом – </a:t>
          </a:r>
          <a:r>
            <a:rPr lang="ru-RU" sz="1200" b="1" dirty="0" smtClean="0">
              <a:latin typeface="Arial" pitchFamily="34" charset="0"/>
              <a:cs typeface="Arial" pitchFamily="34" charset="0"/>
            </a:rPr>
            <a:t>34992,1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2CC58E5E-FBE1-49FA-9186-4454E7D295E6}" type="parTrans" cxnId="{944B76E4-1D18-4DEF-8F6C-2342BDED5A66}">
      <dgm:prSet/>
      <dgm:spPr/>
      <dgm:t>
        <a:bodyPr/>
        <a:lstStyle/>
        <a:p>
          <a:endParaRPr lang="ru-RU"/>
        </a:p>
      </dgm:t>
    </dgm:pt>
    <dgm:pt modelId="{BD51246A-4E96-4664-B0C2-7C825741862C}" type="sibTrans" cxnId="{944B76E4-1D18-4DEF-8F6C-2342BDED5A66}">
      <dgm:prSet/>
      <dgm:spPr/>
      <dgm:t>
        <a:bodyPr/>
        <a:lstStyle/>
        <a:p>
          <a:endParaRPr lang="ru-RU"/>
        </a:p>
      </dgm:t>
    </dgm:pt>
    <dgm:pt modelId="{2E86AA44-E37D-430B-9EF6-C2F3B1575CC6}">
      <dgm:prSet phldrT="[Текст]" custT="1"/>
      <dgm:spPr>
        <a:solidFill>
          <a:srgbClr val="009999">
            <a:alpha val="50000"/>
          </a:srgbClr>
        </a:solidFill>
        <a:ln w="28575">
          <a:prstDash val="lgDashDotDot"/>
        </a:ln>
      </dgm:spPr>
      <dgm:t>
        <a:bodyPr/>
        <a:lstStyle/>
        <a:p>
          <a:r>
            <a:rPr lang="ru-RU" sz="1300" dirty="0" smtClean="0">
              <a:latin typeface="Arial" pitchFamily="34" charset="0"/>
              <a:cs typeface="Arial" pitchFamily="34" charset="0"/>
            </a:rPr>
            <a:t>Расходы на обеспечение комплексной безопасности МАУ спортивная школа «Дворец спорта» 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– 661,0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16CDFEFC-F3CC-4057-9090-28CA50D35B74}" type="parTrans" cxnId="{F71FA26C-5386-43EC-99BF-D8820CA68C7B}">
      <dgm:prSet/>
      <dgm:spPr/>
      <dgm:t>
        <a:bodyPr/>
        <a:lstStyle/>
        <a:p>
          <a:endParaRPr lang="ru-RU"/>
        </a:p>
      </dgm:t>
    </dgm:pt>
    <dgm:pt modelId="{C7CC83C6-5070-453F-8553-B3683C38156A}" type="sibTrans" cxnId="{F71FA26C-5386-43EC-99BF-D8820CA68C7B}">
      <dgm:prSet/>
      <dgm:spPr/>
      <dgm:t>
        <a:bodyPr/>
        <a:lstStyle/>
        <a:p>
          <a:endParaRPr lang="ru-RU"/>
        </a:p>
      </dgm:t>
    </dgm:pt>
    <dgm:pt modelId="{EC0F9C92-58D3-442B-86B5-03A889AA8547}">
      <dgm:prSet phldrT="[Текст]" custT="1"/>
      <dgm:spPr>
        <a:solidFill>
          <a:srgbClr val="FF3399">
            <a:alpha val="50000"/>
          </a:srgbClr>
        </a:solidFill>
        <a:ln w="28575">
          <a:prstDash val="lgDashDotDot"/>
        </a:ln>
      </dgm:spPr>
      <dgm:t>
        <a:bodyPr/>
        <a:lstStyle/>
        <a:p>
          <a:r>
            <a:rPr lang="ru-RU" sz="1100" dirty="0" smtClean="0">
              <a:latin typeface="Arial" pitchFamily="34" charset="0"/>
              <a:cs typeface="Arial" pitchFamily="34" charset="0"/>
            </a:rPr>
            <a:t>Строительство физкультурно-оздоровительного комплекса в п. </a:t>
          </a:r>
          <a:r>
            <a:rPr lang="ru-RU" sz="1100" dirty="0" err="1" smtClean="0">
              <a:latin typeface="Arial" pitchFamily="34" charset="0"/>
              <a:cs typeface="Arial" pitchFamily="34" charset="0"/>
            </a:rPr>
            <a:t>Доброград</a:t>
          </a:r>
          <a:r>
            <a:rPr lang="ru-RU" sz="1100" dirty="0" smtClean="0">
              <a:latin typeface="Arial" pitchFamily="34" charset="0"/>
              <a:cs typeface="Arial" pitchFamily="34" charset="0"/>
            </a:rPr>
            <a:t> – 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182796,7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9CD6D09D-4EBC-4263-BA4B-531B3CCEE514}" type="parTrans" cxnId="{C9A63B20-1B56-4893-A5AB-FA87611FD2DF}">
      <dgm:prSet/>
      <dgm:spPr/>
      <dgm:t>
        <a:bodyPr/>
        <a:lstStyle/>
        <a:p>
          <a:endParaRPr lang="ru-RU"/>
        </a:p>
      </dgm:t>
    </dgm:pt>
    <dgm:pt modelId="{C1D503A1-6625-4F37-8CA5-9C5072AFCDD4}" type="sibTrans" cxnId="{C9A63B20-1B56-4893-A5AB-FA87611FD2DF}">
      <dgm:prSet/>
      <dgm:spPr/>
      <dgm:t>
        <a:bodyPr/>
        <a:lstStyle/>
        <a:p>
          <a:endParaRPr lang="ru-RU"/>
        </a:p>
      </dgm:t>
    </dgm:pt>
    <dgm:pt modelId="{50775597-381B-4A76-A7D8-40F3F97FD238}" type="pres">
      <dgm:prSet presAssocID="{9C681D52-9FF5-434A-B2C7-C52C5067F0D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FB9D79-4010-4C89-B6C9-6FCF2B986945}" type="pres">
      <dgm:prSet presAssocID="{9C681D52-9FF5-434A-B2C7-C52C5067F0D3}" presName="radial" presStyleCnt="0">
        <dgm:presLayoutVars>
          <dgm:animLvl val="ctr"/>
        </dgm:presLayoutVars>
      </dgm:prSet>
      <dgm:spPr/>
    </dgm:pt>
    <dgm:pt modelId="{7AA5EFA4-2F8C-4DE0-857B-1CD2D1DB2D66}" type="pres">
      <dgm:prSet presAssocID="{A3204BB4-C62F-4D3D-9ADA-E99C510AC9D4}" presName="centerShape" presStyleLbl="vennNode1" presStyleIdx="0" presStyleCnt="6" custScaleX="73930" custScaleY="67667"/>
      <dgm:spPr/>
      <dgm:t>
        <a:bodyPr/>
        <a:lstStyle/>
        <a:p>
          <a:endParaRPr lang="ru-RU"/>
        </a:p>
      </dgm:t>
    </dgm:pt>
    <dgm:pt modelId="{97EC1CA8-A01B-408B-869C-9DD7954A8EF7}" type="pres">
      <dgm:prSet presAssocID="{BBC3214C-BC57-4143-8028-B0BBF62EC3FA}" presName="node" presStyleLbl="vennNode1" presStyleIdx="1" presStyleCnt="6" custScaleX="150890" custScaleY="140403" custRadScaleRad="97015" custRadScaleInc="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F65F1-FDD9-4C24-A0BA-22C0F776ACCC}" type="pres">
      <dgm:prSet presAssocID="{BC359AEB-2F5B-4D22-930B-88C548D0BB3D}" presName="node" presStyleLbl="vennNode1" presStyleIdx="2" presStyleCnt="6" custScaleX="154965" custScaleY="141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97F7A-60C3-4EAD-A2E8-EB72132C41F7}" type="pres">
      <dgm:prSet presAssocID="{354A6D99-780F-4C07-A623-E311C17BA3B8}" presName="node" presStyleLbl="vennNode1" presStyleIdx="3" presStyleCnt="6" custScaleX="158122" custScaleY="136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AC68D-75ED-423B-A90D-8240E79ED451}" type="pres">
      <dgm:prSet presAssocID="{2E86AA44-E37D-430B-9EF6-C2F3B1575CC6}" presName="node" presStyleLbl="vennNode1" presStyleIdx="4" presStyleCnt="6" custScaleX="164385" custScaleY="149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9ABAF-EB40-4E1E-87F4-9F7809774822}" type="pres">
      <dgm:prSet presAssocID="{EC0F9C92-58D3-442B-86B5-03A889AA8547}" presName="node" presStyleLbl="vennNode1" presStyleIdx="5" presStyleCnt="6" custScaleX="148906" custScaleY="141815" custRadScaleRad="94880" custRadScaleInc="4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A63B20-1B56-4893-A5AB-FA87611FD2DF}" srcId="{A3204BB4-C62F-4D3D-9ADA-E99C510AC9D4}" destId="{EC0F9C92-58D3-442B-86B5-03A889AA8547}" srcOrd="4" destOrd="0" parTransId="{9CD6D09D-4EBC-4263-BA4B-531B3CCEE514}" sibTransId="{C1D503A1-6625-4F37-8CA5-9C5072AFCDD4}"/>
    <dgm:cxn modelId="{446A9E5F-2371-49A5-AE3C-D25757598727}" srcId="{A3204BB4-C62F-4D3D-9ADA-E99C510AC9D4}" destId="{BC359AEB-2F5B-4D22-930B-88C548D0BB3D}" srcOrd="1" destOrd="0" parTransId="{2FD54320-9F06-4971-A137-563B153D4434}" sibTransId="{BE37BC62-1E22-4044-91A9-BEF3D57D2197}"/>
    <dgm:cxn modelId="{944B76E4-1D18-4DEF-8F6C-2342BDED5A66}" srcId="{A3204BB4-C62F-4D3D-9ADA-E99C510AC9D4}" destId="{354A6D99-780F-4C07-A623-E311C17BA3B8}" srcOrd="2" destOrd="0" parTransId="{2CC58E5E-FBE1-49FA-9186-4454E7D295E6}" sibTransId="{BD51246A-4E96-4664-B0C2-7C825741862C}"/>
    <dgm:cxn modelId="{09EC39D3-03F5-4E72-BD32-EB2C3304B7A5}" type="presOf" srcId="{A3204BB4-C62F-4D3D-9ADA-E99C510AC9D4}" destId="{7AA5EFA4-2F8C-4DE0-857B-1CD2D1DB2D66}" srcOrd="0" destOrd="0" presId="urn:microsoft.com/office/officeart/2005/8/layout/radial3"/>
    <dgm:cxn modelId="{86715503-4531-44F5-9A2F-1B83E5E29466}" srcId="{9C681D52-9FF5-434A-B2C7-C52C5067F0D3}" destId="{A3204BB4-C62F-4D3D-9ADA-E99C510AC9D4}" srcOrd="0" destOrd="0" parTransId="{892188EC-FAE0-4B6F-80C2-C34DF45366DD}" sibTransId="{B6CEE02A-5CBF-4EDC-822E-7786DF851541}"/>
    <dgm:cxn modelId="{756AD66E-7480-49A2-9F4A-66E67A782B66}" type="presOf" srcId="{2E86AA44-E37D-430B-9EF6-C2F3B1575CC6}" destId="{99DAC68D-75ED-423B-A90D-8240E79ED451}" srcOrd="0" destOrd="0" presId="urn:microsoft.com/office/officeart/2005/8/layout/radial3"/>
    <dgm:cxn modelId="{941CE60F-CA2F-4CF8-BA5D-3529504C6FEF}" srcId="{A3204BB4-C62F-4D3D-9ADA-E99C510AC9D4}" destId="{BBC3214C-BC57-4143-8028-B0BBF62EC3FA}" srcOrd="0" destOrd="0" parTransId="{487C0A26-99D5-4695-9FAC-6DC2B59D44FD}" sibTransId="{6362405C-3603-465E-B7E5-53935BBF6091}"/>
    <dgm:cxn modelId="{4166BE34-28BE-42B5-B968-5DD45A07FD6A}" type="presOf" srcId="{354A6D99-780F-4C07-A623-E311C17BA3B8}" destId="{A9897F7A-60C3-4EAD-A2E8-EB72132C41F7}" srcOrd="0" destOrd="0" presId="urn:microsoft.com/office/officeart/2005/8/layout/radial3"/>
    <dgm:cxn modelId="{17849728-09AD-4510-9ED2-A4A18995B1CF}" type="presOf" srcId="{EC0F9C92-58D3-442B-86B5-03A889AA8547}" destId="{49B9ABAF-EB40-4E1E-87F4-9F7809774822}" srcOrd="0" destOrd="0" presId="urn:microsoft.com/office/officeart/2005/8/layout/radial3"/>
    <dgm:cxn modelId="{F71FA26C-5386-43EC-99BF-D8820CA68C7B}" srcId="{A3204BB4-C62F-4D3D-9ADA-E99C510AC9D4}" destId="{2E86AA44-E37D-430B-9EF6-C2F3B1575CC6}" srcOrd="3" destOrd="0" parTransId="{16CDFEFC-F3CC-4057-9090-28CA50D35B74}" sibTransId="{C7CC83C6-5070-453F-8553-B3683C38156A}"/>
    <dgm:cxn modelId="{6EEE1CC5-1FD6-4001-8CFC-E0D7EF3CD781}" type="presOf" srcId="{9C681D52-9FF5-434A-B2C7-C52C5067F0D3}" destId="{50775597-381B-4A76-A7D8-40F3F97FD238}" srcOrd="0" destOrd="0" presId="urn:microsoft.com/office/officeart/2005/8/layout/radial3"/>
    <dgm:cxn modelId="{176CB36C-4CAA-47FF-9096-A2A662005172}" type="presOf" srcId="{BC359AEB-2F5B-4D22-930B-88C548D0BB3D}" destId="{A33F65F1-FDD9-4C24-A0BA-22C0F776ACCC}" srcOrd="0" destOrd="0" presId="urn:microsoft.com/office/officeart/2005/8/layout/radial3"/>
    <dgm:cxn modelId="{9D72421C-8212-4B38-98E2-FADE5B38051A}" type="presOf" srcId="{BBC3214C-BC57-4143-8028-B0BBF62EC3FA}" destId="{97EC1CA8-A01B-408B-869C-9DD7954A8EF7}" srcOrd="0" destOrd="0" presId="urn:microsoft.com/office/officeart/2005/8/layout/radial3"/>
    <dgm:cxn modelId="{4807BB40-6B10-402B-B363-A8A51EEE0F3B}" type="presParOf" srcId="{50775597-381B-4A76-A7D8-40F3F97FD238}" destId="{13FB9D79-4010-4C89-B6C9-6FCF2B986945}" srcOrd="0" destOrd="0" presId="urn:microsoft.com/office/officeart/2005/8/layout/radial3"/>
    <dgm:cxn modelId="{65961489-A69B-4957-82BC-F9C76C0B2FD4}" type="presParOf" srcId="{13FB9D79-4010-4C89-B6C9-6FCF2B986945}" destId="{7AA5EFA4-2F8C-4DE0-857B-1CD2D1DB2D66}" srcOrd="0" destOrd="0" presId="urn:microsoft.com/office/officeart/2005/8/layout/radial3"/>
    <dgm:cxn modelId="{713C134C-657B-4650-8B82-22D90D7E35D9}" type="presParOf" srcId="{13FB9D79-4010-4C89-B6C9-6FCF2B986945}" destId="{97EC1CA8-A01B-408B-869C-9DD7954A8EF7}" srcOrd="1" destOrd="0" presId="urn:microsoft.com/office/officeart/2005/8/layout/radial3"/>
    <dgm:cxn modelId="{78795079-6B97-4720-871F-A0D23553FCAA}" type="presParOf" srcId="{13FB9D79-4010-4C89-B6C9-6FCF2B986945}" destId="{A33F65F1-FDD9-4C24-A0BA-22C0F776ACCC}" srcOrd="2" destOrd="0" presId="urn:microsoft.com/office/officeart/2005/8/layout/radial3"/>
    <dgm:cxn modelId="{A5B13D41-15F8-4F0B-A630-197AF48199E2}" type="presParOf" srcId="{13FB9D79-4010-4C89-B6C9-6FCF2B986945}" destId="{A9897F7A-60C3-4EAD-A2E8-EB72132C41F7}" srcOrd="3" destOrd="0" presId="urn:microsoft.com/office/officeart/2005/8/layout/radial3"/>
    <dgm:cxn modelId="{3DE80819-3C5D-4855-B19B-E83C7E154B1E}" type="presParOf" srcId="{13FB9D79-4010-4C89-B6C9-6FCF2B986945}" destId="{99DAC68D-75ED-423B-A90D-8240E79ED451}" srcOrd="4" destOrd="0" presId="urn:microsoft.com/office/officeart/2005/8/layout/radial3"/>
    <dgm:cxn modelId="{518F7B2A-83EC-4937-B87E-AF0FBF2C0E08}" type="presParOf" srcId="{13FB9D79-4010-4C89-B6C9-6FCF2B986945}" destId="{49B9ABAF-EB40-4E1E-87F4-9F7809774822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E133AFD-6527-4152-B9ED-44C1ACE129F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43ED6D-E6C7-44D9-8742-80031935A7D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Рост до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10%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10F0453F-8C7A-4811-8196-188800177A10}" type="parTrans" cxnId="{CE0AD006-3D8B-456F-AC6B-2227573A971E}">
      <dgm:prSet/>
      <dgm:spPr/>
      <dgm:t>
        <a:bodyPr/>
        <a:lstStyle/>
        <a:p>
          <a:endParaRPr lang="ru-RU"/>
        </a:p>
      </dgm:t>
    </dgm:pt>
    <dgm:pt modelId="{66D9428F-FC6A-45FB-90FC-D92F38FE02DA}" type="sibTrans" cxnId="{CE0AD006-3D8B-456F-AC6B-2227573A971E}">
      <dgm:prSet/>
      <dgm:spPr/>
      <dgm:t>
        <a:bodyPr/>
        <a:lstStyle/>
        <a:p>
          <a:endParaRPr lang="ru-RU"/>
        </a:p>
      </dgm:t>
    </dgm:pt>
    <dgm:pt modelId="{969D9780-E93E-4ABE-B015-590AAA84AB9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ru-RU" sz="1200" dirty="0" err="1" smtClean="0">
              <a:solidFill>
                <a:schemeClr val="tx1"/>
              </a:solidFill>
            </a:rPr>
            <a:t>Малыгинское</a:t>
          </a:r>
          <a:r>
            <a:rPr lang="ru-RU" sz="1200" dirty="0" smtClean="0">
              <a:solidFill>
                <a:schemeClr val="tx1"/>
              </a:solidFill>
            </a:rPr>
            <a:t> СП (</a:t>
          </a:r>
          <a:r>
            <a: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100,4</a:t>
          </a:r>
          <a:r>
            <a:rPr lang="ru-RU" sz="1200" dirty="0" smtClean="0">
              <a:solidFill>
                <a:schemeClr val="tx1"/>
              </a:solidFill>
            </a:rPr>
            <a:t>%)</a:t>
          </a:r>
          <a:endParaRPr lang="ru-RU" sz="1200" dirty="0">
            <a:solidFill>
              <a:schemeClr val="tx1"/>
            </a:solidFill>
          </a:endParaRPr>
        </a:p>
      </dgm:t>
    </dgm:pt>
    <dgm:pt modelId="{D2F7FDFD-C215-45A2-AF15-C0B3F0D1EFF5}" type="parTrans" cxnId="{2D60936D-6B22-4C7B-9428-2E79D2758ACC}">
      <dgm:prSet/>
      <dgm:spPr/>
      <dgm:t>
        <a:bodyPr/>
        <a:lstStyle/>
        <a:p>
          <a:endParaRPr lang="ru-RU"/>
        </a:p>
      </dgm:t>
    </dgm:pt>
    <dgm:pt modelId="{28F5BB5B-ED6B-46FA-838F-17339F0D5BFE}" type="sibTrans" cxnId="{2D60936D-6B22-4C7B-9428-2E79D2758ACC}">
      <dgm:prSet/>
      <dgm:spPr/>
      <dgm:t>
        <a:bodyPr/>
        <a:lstStyle/>
        <a:p>
          <a:endParaRPr lang="ru-RU"/>
        </a:p>
      </dgm:t>
    </dgm:pt>
    <dgm:pt modelId="{DC455716-153C-4C7A-AF35-DDFA49EFD34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ru-RU" sz="1200" dirty="0" smtClean="0"/>
            <a:t>п. Мелехово (99,2%)</a:t>
          </a:r>
          <a:endParaRPr lang="ru-RU" sz="1200" dirty="0"/>
        </a:p>
      </dgm:t>
    </dgm:pt>
    <dgm:pt modelId="{E74001A8-02F0-408E-8749-0C89C1A57BFD}" type="parTrans" cxnId="{7742BE00-BB5F-476F-B068-38F5E5E6DD9C}">
      <dgm:prSet/>
      <dgm:spPr/>
      <dgm:t>
        <a:bodyPr/>
        <a:lstStyle/>
        <a:p>
          <a:endParaRPr lang="ru-RU"/>
        </a:p>
      </dgm:t>
    </dgm:pt>
    <dgm:pt modelId="{5124EB33-4C11-4862-9CD6-E97DFD39DFC2}" type="sibTrans" cxnId="{7742BE00-BB5F-476F-B068-38F5E5E6DD9C}">
      <dgm:prSet/>
      <dgm:spPr/>
      <dgm:t>
        <a:bodyPr/>
        <a:lstStyle/>
        <a:p>
          <a:endParaRPr lang="ru-RU"/>
        </a:p>
      </dgm:t>
    </dgm:pt>
    <dgm:pt modelId="{9E08946D-B67F-44BF-B036-2B2ACB9D18E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Снижение</a:t>
          </a:r>
          <a:endParaRPr lang="ru-RU" sz="1400" dirty="0"/>
        </a:p>
      </dgm:t>
    </dgm:pt>
    <dgm:pt modelId="{019A4A99-4EE3-4C51-A312-76370D10BF36}" type="sibTrans" cxnId="{A2A66FC6-98EB-4F55-B50C-A206E5892C6F}">
      <dgm:prSet/>
      <dgm:spPr/>
      <dgm:t>
        <a:bodyPr/>
        <a:lstStyle/>
        <a:p>
          <a:endParaRPr lang="ru-RU"/>
        </a:p>
      </dgm:t>
    </dgm:pt>
    <dgm:pt modelId="{AE9DAADA-B37B-466B-80CC-AFAF7015672C}" type="parTrans" cxnId="{A2A66FC6-98EB-4F55-B50C-A206E5892C6F}">
      <dgm:prSet/>
      <dgm:spPr/>
      <dgm:t>
        <a:bodyPr/>
        <a:lstStyle/>
        <a:p>
          <a:endParaRPr lang="ru-RU"/>
        </a:p>
      </dgm:t>
    </dgm:pt>
    <dgm:pt modelId="{8DE37B24-3E8F-4CD3-AAD3-A9DD3F9EB00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ru-RU" sz="1200" dirty="0" err="1" smtClean="0">
              <a:solidFill>
                <a:schemeClr val="tx1"/>
              </a:solidFill>
            </a:rPr>
            <a:t>Клязьминское</a:t>
          </a:r>
          <a:r>
            <a:rPr lang="ru-RU" sz="1200" dirty="0" smtClean="0">
              <a:solidFill>
                <a:schemeClr val="tx1"/>
              </a:solidFill>
            </a:rPr>
            <a:t> СП (102,9%)</a:t>
          </a:r>
          <a:endParaRPr lang="ru-RU" sz="1200" dirty="0">
            <a:solidFill>
              <a:schemeClr val="tx1"/>
            </a:solidFill>
          </a:endParaRPr>
        </a:p>
      </dgm:t>
    </dgm:pt>
    <dgm:pt modelId="{A7C8D815-F1F0-4899-9218-574ADC6BF98F}" type="parTrans" cxnId="{D5577CB2-005F-4B51-8693-D53D229BB5A4}">
      <dgm:prSet/>
      <dgm:spPr/>
      <dgm:t>
        <a:bodyPr/>
        <a:lstStyle/>
        <a:p>
          <a:endParaRPr lang="ru-RU"/>
        </a:p>
      </dgm:t>
    </dgm:pt>
    <dgm:pt modelId="{F96B1550-FF21-470F-973A-9CB1494592FD}" type="sibTrans" cxnId="{D5577CB2-005F-4B51-8693-D53D229BB5A4}">
      <dgm:prSet/>
      <dgm:spPr/>
      <dgm:t>
        <a:bodyPr/>
        <a:lstStyle/>
        <a:p>
          <a:endParaRPr lang="ru-RU"/>
        </a:p>
      </dgm:t>
    </dgm:pt>
    <dgm:pt modelId="{FFC57534-A119-4D58-8D4B-35E24EA21A5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ru-RU" sz="1200" dirty="0" smtClean="0"/>
            <a:t>Ивановское СП (95,1%)</a:t>
          </a:r>
          <a:endParaRPr lang="ru-RU" sz="1200" dirty="0"/>
        </a:p>
      </dgm:t>
    </dgm:pt>
    <dgm:pt modelId="{BA30E7F4-532C-44D8-B63A-1806DF799FA2}" type="parTrans" cxnId="{339218EC-97E9-4117-A138-543C6E9E4026}">
      <dgm:prSet/>
      <dgm:spPr/>
      <dgm:t>
        <a:bodyPr/>
        <a:lstStyle/>
        <a:p>
          <a:endParaRPr lang="ru-RU"/>
        </a:p>
      </dgm:t>
    </dgm:pt>
    <dgm:pt modelId="{16620FE6-0D7E-43CB-965D-4ED6B5C471B6}" type="sibTrans" cxnId="{339218EC-97E9-4117-A138-543C6E9E4026}">
      <dgm:prSet/>
      <dgm:spPr/>
      <dgm:t>
        <a:bodyPr/>
        <a:lstStyle/>
        <a:p>
          <a:endParaRPr lang="ru-RU"/>
        </a:p>
      </dgm:t>
    </dgm:pt>
    <dgm:pt modelId="{B292CE61-A9C6-4B41-BACC-0DEBB6261E0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ru-RU" sz="1200" dirty="0" smtClean="0"/>
            <a:t>Новосельское СП (46,9%)</a:t>
          </a:r>
          <a:endParaRPr lang="ru-RU" sz="1200" dirty="0"/>
        </a:p>
      </dgm:t>
    </dgm:pt>
    <dgm:pt modelId="{A8525212-FFBD-42ED-8FAE-87F845B90D59}" type="parTrans" cxnId="{B099C8E3-D00A-41DF-B596-003E3102C932}">
      <dgm:prSet/>
      <dgm:spPr/>
      <dgm:t>
        <a:bodyPr/>
        <a:lstStyle/>
        <a:p>
          <a:endParaRPr lang="ru-RU"/>
        </a:p>
      </dgm:t>
    </dgm:pt>
    <dgm:pt modelId="{F9AD3DBB-3F3A-4D03-B6B7-27495F9211D2}" type="sibTrans" cxnId="{B099C8E3-D00A-41DF-B596-003E3102C932}">
      <dgm:prSet/>
      <dgm:spPr/>
      <dgm:t>
        <a:bodyPr/>
        <a:lstStyle/>
        <a:p>
          <a:endParaRPr lang="ru-RU"/>
        </a:p>
      </dgm:t>
    </dgm:pt>
    <dgm:pt modelId="{15F0290D-C03A-4CF1-BFFA-5350DF4D43C1}" type="pres">
      <dgm:prSet presAssocID="{2E133AFD-6527-4152-B9ED-44C1ACE129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BA9915-1C63-48C5-905B-CEBE6EA417F0}" type="pres">
      <dgm:prSet presAssocID="{DA43ED6D-E6C7-44D9-8742-80031935A7D7}" presName="linNode" presStyleCnt="0"/>
      <dgm:spPr/>
    </dgm:pt>
    <dgm:pt modelId="{CC5924D3-08BF-4DBD-939C-01186D20B503}" type="pres">
      <dgm:prSet presAssocID="{DA43ED6D-E6C7-44D9-8742-80031935A7D7}" presName="parentText" presStyleLbl="node1" presStyleIdx="0" presStyleCnt="2" custScaleX="70068" custScaleY="19070" custLinFactNeighborX="-2989" custLinFactNeighborY="-20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C1360-1F92-4361-9DA6-CC2C4D10EB94}" type="pres">
      <dgm:prSet presAssocID="{DA43ED6D-E6C7-44D9-8742-80031935A7D7}" presName="descendantText" presStyleLbl="alignAccFollowNode1" presStyleIdx="0" presStyleCnt="2" custScaleX="115226" custScaleY="19200" custLinFactNeighborX="-2006" custLinFactNeighborY="-2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8A35A-555F-4FAE-8832-F75E1AD40F39}" type="pres">
      <dgm:prSet presAssocID="{66D9428F-FC6A-45FB-90FC-D92F38FE02DA}" presName="sp" presStyleCnt="0"/>
      <dgm:spPr/>
    </dgm:pt>
    <dgm:pt modelId="{9FCA22E1-03EC-450B-83F4-9E01C3A8DBA1}" type="pres">
      <dgm:prSet presAssocID="{9E08946D-B67F-44BF-B036-2B2ACB9D18E0}" presName="linNode" presStyleCnt="0"/>
      <dgm:spPr/>
    </dgm:pt>
    <dgm:pt modelId="{23B3D6D2-1A92-488C-8365-8ADE54700F7E}" type="pres">
      <dgm:prSet presAssocID="{9E08946D-B67F-44BF-B036-2B2ACB9D18E0}" presName="parentText" presStyleLbl="node1" presStyleIdx="1" presStyleCnt="2" custScaleX="82452" custScaleY="19082" custLinFactNeighborY="-51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ECD29-4622-4D79-95BC-D396A9DA0C2C}" type="pres">
      <dgm:prSet presAssocID="{9E08946D-B67F-44BF-B036-2B2ACB9D18E0}" presName="descendantText" presStyleLbl="alignAccFollowNode1" presStyleIdx="1" presStyleCnt="2" custScaleX="115316" custScaleY="21749" custLinFactNeighborX="-1128" custLinFactNeighborY="-7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0AD006-3D8B-456F-AC6B-2227573A971E}" srcId="{2E133AFD-6527-4152-B9ED-44C1ACE129FA}" destId="{DA43ED6D-E6C7-44D9-8742-80031935A7D7}" srcOrd="0" destOrd="0" parTransId="{10F0453F-8C7A-4811-8196-188800177A10}" sibTransId="{66D9428F-FC6A-45FB-90FC-D92F38FE02DA}"/>
    <dgm:cxn modelId="{339218EC-97E9-4117-A138-543C6E9E4026}" srcId="{9E08946D-B67F-44BF-B036-2B2ACB9D18E0}" destId="{FFC57534-A119-4D58-8D4B-35E24EA21A54}" srcOrd="1" destOrd="0" parTransId="{BA30E7F4-532C-44D8-B63A-1806DF799FA2}" sibTransId="{16620FE6-0D7E-43CB-965D-4ED6B5C471B6}"/>
    <dgm:cxn modelId="{7ED512FB-A52C-4843-9F9B-8ED644E2F8F8}" type="presOf" srcId="{8DE37B24-3E8F-4CD3-AAD3-A9DD3F9EB00A}" destId="{B3DC1360-1F92-4361-9DA6-CC2C4D10EB94}" srcOrd="0" destOrd="1" presId="urn:microsoft.com/office/officeart/2005/8/layout/vList5"/>
    <dgm:cxn modelId="{862C8344-1A8C-4765-A2F8-9E9AE0EDF282}" type="presOf" srcId="{B292CE61-A9C6-4B41-BACC-0DEBB6261E08}" destId="{FC5ECD29-4622-4D79-95BC-D396A9DA0C2C}" srcOrd="0" destOrd="2" presId="urn:microsoft.com/office/officeart/2005/8/layout/vList5"/>
    <dgm:cxn modelId="{E2766D27-DA73-449E-88F6-C7CEF72C6803}" type="presOf" srcId="{969D9780-E93E-4ABE-B015-590AAA84AB9F}" destId="{B3DC1360-1F92-4361-9DA6-CC2C4D10EB94}" srcOrd="0" destOrd="0" presId="urn:microsoft.com/office/officeart/2005/8/layout/vList5"/>
    <dgm:cxn modelId="{2D60936D-6B22-4C7B-9428-2E79D2758ACC}" srcId="{DA43ED6D-E6C7-44D9-8742-80031935A7D7}" destId="{969D9780-E93E-4ABE-B015-590AAA84AB9F}" srcOrd="0" destOrd="0" parTransId="{D2F7FDFD-C215-45A2-AF15-C0B3F0D1EFF5}" sibTransId="{28F5BB5B-ED6B-46FA-838F-17339F0D5BFE}"/>
    <dgm:cxn modelId="{7742BE00-BB5F-476F-B068-38F5E5E6DD9C}" srcId="{9E08946D-B67F-44BF-B036-2B2ACB9D18E0}" destId="{DC455716-153C-4C7A-AF35-DDFA49EFD345}" srcOrd="0" destOrd="0" parTransId="{E74001A8-02F0-408E-8749-0C89C1A57BFD}" sibTransId="{5124EB33-4C11-4862-9CD6-E97DFD39DFC2}"/>
    <dgm:cxn modelId="{59F82011-951A-465C-8AE6-05B7126995B3}" type="presOf" srcId="{FFC57534-A119-4D58-8D4B-35E24EA21A54}" destId="{FC5ECD29-4622-4D79-95BC-D396A9DA0C2C}" srcOrd="0" destOrd="1" presId="urn:microsoft.com/office/officeart/2005/8/layout/vList5"/>
    <dgm:cxn modelId="{1B9E0C30-E58F-42FC-BCC7-B549F5C41D7A}" type="presOf" srcId="{DA43ED6D-E6C7-44D9-8742-80031935A7D7}" destId="{CC5924D3-08BF-4DBD-939C-01186D20B503}" srcOrd="0" destOrd="0" presId="urn:microsoft.com/office/officeart/2005/8/layout/vList5"/>
    <dgm:cxn modelId="{58ED4544-BC55-46B7-AD6A-4A8E9893D983}" type="presOf" srcId="{9E08946D-B67F-44BF-B036-2B2ACB9D18E0}" destId="{23B3D6D2-1A92-488C-8365-8ADE54700F7E}" srcOrd="0" destOrd="0" presId="urn:microsoft.com/office/officeart/2005/8/layout/vList5"/>
    <dgm:cxn modelId="{348AD1C2-5481-44BA-A550-37F8DF017C0E}" type="presOf" srcId="{DC455716-153C-4C7A-AF35-DDFA49EFD345}" destId="{FC5ECD29-4622-4D79-95BC-D396A9DA0C2C}" srcOrd="0" destOrd="0" presId="urn:microsoft.com/office/officeart/2005/8/layout/vList5"/>
    <dgm:cxn modelId="{A2A66FC6-98EB-4F55-B50C-A206E5892C6F}" srcId="{2E133AFD-6527-4152-B9ED-44C1ACE129FA}" destId="{9E08946D-B67F-44BF-B036-2B2ACB9D18E0}" srcOrd="1" destOrd="0" parTransId="{AE9DAADA-B37B-466B-80CC-AFAF7015672C}" sibTransId="{019A4A99-4EE3-4C51-A312-76370D10BF36}"/>
    <dgm:cxn modelId="{893766F1-1C41-4A62-AEC8-53FB1B507AB0}" type="presOf" srcId="{2E133AFD-6527-4152-B9ED-44C1ACE129FA}" destId="{15F0290D-C03A-4CF1-BFFA-5350DF4D43C1}" srcOrd="0" destOrd="0" presId="urn:microsoft.com/office/officeart/2005/8/layout/vList5"/>
    <dgm:cxn modelId="{B099C8E3-D00A-41DF-B596-003E3102C932}" srcId="{9E08946D-B67F-44BF-B036-2B2ACB9D18E0}" destId="{B292CE61-A9C6-4B41-BACC-0DEBB6261E08}" srcOrd="2" destOrd="0" parTransId="{A8525212-FFBD-42ED-8FAE-87F845B90D59}" sibTransId="{F9AD3DBB-3F3A-4D03-B6B7-27495F9211D2}"/>
    <dgm:cxn modelId="{D5577CB2-005F-4B51-8693-D53D229BB5A4}" srcId="{DA43ED6D-E6C7-44D9-8742-80031935A7D7}" destId="{8DE37B24-3E8F-4CD3-AAD3-A9DD3F9EB00A}" srcOrd="1" destOrd="0" parTransId="{A7C8D815-F1F0-4899-9218-574ADC6BF98F}" sibTransId="{F96B1550-FF21-470F-973A-9CB1494592FD}"/>
    <dgm:cxn modelId="{370233DA-E461-474E-BA84-5F49C5A01A22}" type="presParOf" srcId="{15F0290D-C03A-4CF1-BFFA-5350DF4D43C1}" destId="{44BA9915-1C63-48C5-905B-CEBE6EA417F0}" srcOrd="0" destOrd="0" presId="urn:microsoft.com/office/officeart/2005/8/layout/vList5"/>
    <dgm:cxn modelId="{5E697A91-B24E-4171-8028-58A0C6670A51}" type="presParOf" srcId="{44BA9915-1C63-48C5-905B-CEBE6EA417F0}" destId="{CC5924D3-08BF-4DBD-939C-01186D20B503}" srcOrd="0" destOrd="0" presId="urn:microsoft.com/office/officeart/2005/8/layout/vList5"/>
    <dgm:cxn modelId="{54D28099-A085-4C01-BD9B-E3036C789EB0}" type="presParOf" srcId="{44BA9915-1C63-48C5-905B-CEBE6EA417F0}" destId="{B3DC1360-1F92-4361-9DA6-CC2C4D10EB94}" srcOrd="1" destOrd="0" presId="urn:microsoft.com/office/officeart/2005/8/layout/vList5"/>
    <dgm:cxn modelId="{CD367B55-4E6E-40E0-A1B0-FEE071100ED3}" type="presParOf" srcId="{15F0290D-C03A-4CF1-BFFA-5350DF4D43C1}" destId="{6DA8A35A-555F-4FAE-8832-F75E1AD40F39}" srcOrd="1" destOrd="0" presId="urn:microsoft.com/office/officeart/2005/8/layout/vList5"/>
    <dgm:cxn modelId="{037357DA-3261-4EB6-A91C-A201259A8A0D}" type="presParOf" srcId="{15F0290D-C03A-4CF1-BFFA-5350DF4D43C1}" destId="{9FCA22E1-03EC-450B-83F4-9E01C3A8DBA1}" srcOrd="2" destOrd="0" presId="urn:microsoft.com/office/officeart/2005/8/layout/vList5"/>
    <dgm:cxn modelId="{B79B7DB5-9ACF-4606-8191-714EE1B4E120}" type="presParOf" srcId="{9FCA22E1-03EC-450B-83F4-9E01C3A8DBA1}" destId="{23B3D6D2-1A92-488C-8365-8ADE54700F7E}" srcOrd="0" destOrd="0" presId="urn:microsoft.com/office/officeart/2005/8/layout/vList5"/>
    <dgm:cxn modelId="{4B092D69-F6E6-4CE0-90CE-8E60C0319098}" type="presParOf" srcId="{9FCA22E1-03EC-450B-83F4-9E01C3A8DBA1}" destId="{FC5ECD29-4622-4D79-95BC-D396A9DA0C2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E133AFD-6527-4152-B9ED-44C1ACE129FA}" type="doc">
      <dgm:prSet loTypeId="urn:microsoft.com/office/officeart/2005/8/layout/vList5" loCatId="list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A43ED6D-E6C7-44D9-8742-80031935A7D7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свыше</a:t>
          </a:r>
        </a:p>
        <a:p>
          <a:r>
            <a:rPr lang="ru-RU" sz="1400" dirty="0" smtClean="0">
              <a:latin typeface="Arial" pitchFamily="34" charset="0"/>
              <a:cs typeface="Arial" pitchFamily="34" charset="0"/>
            </a:rPr>
            <a:t>100%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10F0453F-8C7A-4811-8196-188800177A10}" type="parTrans" cxnId="{CE0AD006-3D8B-456F-AC6B-2227573A971E}">
      <dgm:prSet/>
      <dgm:spPr/>
      <dgm:t>
        <a:bodyPr/>
        <a:lstStyle/>
        <a:p>
          <a:endParaRPr lang="ru-RU"/>
        </a:p>
      </dgm:t>
    </dgm:pt>
    <dgm:pt modelId="{66D9428F-FC6A-45FB-90FC-D92F38FE02DA}" type="sibTrans" cxnId="{CE0AD006-3D8B-456F-AC6B-2227573A971E}">
      <dgm:prSet/>
      <dgm:spPr/>
      <dgm:t>
        <a:bodyPr/>
        <a:lstStyle/>
        <a:p>
          <a:endParaRPr lang="ru-RU"/>
        </a:p>
      </dgm:t>
    </dgm:pt>
    <dgm:pt modelId="{1974B667-A092-4F94-9339-1C8AA3151F58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ниже 100%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11674D04-E92D-4BAB-A7F5-9DCE8397CE71}" type="parTrans" cxnId="{951CAA3B-B8BB-4461-BECF-4355C2A58B7E}">
      <dgm:prSet/>
      <dgm:spPr/>
      <dgm:t>
        <a:bodyPr/>
        <a:lstStyle/>
        <a:p>
          <a:endParaRPr lang="ru-RU"/>
        </a:p>
      </dgm:t>
    </dgm:pt>
    <dgm:pt modelId="{59FB8A24-702F-4B57-B5C7-854A9E5E4EDA}" type="sibTrans" cxnId="{951CAA3B-B8BB-4461-BECF-4355C2A58B7E}">
      <dgm:prSet/>
      <dgm:spPr/>
      <dgm:t>
        <a:bodyPr/>
        <a:lstStyle/>
        <a:p>
          <a:endParaRPr lang="ru-RU"/>
        </a:p>
      </dgm:t>
    </dgm:pt>
    <dgm:pt modelId="{7450BFFD-9F4E-43F8-92F4-32094212CA7A}">
      <dgm:prSet phldrT="[Текст]" custT="1"/>
      <dgm:spPr/>
      <dgm:t>
        <a:bodyPr/>
        <a:lstStyle/>
        <a:p>
          <a:r>
            <a:rPr lang="ru-RU" sz="1200" dirty="0" smtClean="0"/>
            <a:t> п. Мелехово (</a:t>
          </a:r>
          <a:r>
            <a:rPr lang="ru-RU" sz="1200" dirty="0" smtClean="0">
              <a:latin typeface="Arial" pitchFamily="34" charset="0"/>
              <a:cs typeface="Arial" pitchFamily="34" charset="0"/>
            </a:rPr>
            <a:t>61,8</a:t>
          </a:r>
          <a:r>
            <a:rPr lang="ru-RU" sz="1200" dirty="0" smtClean="0"/>
            <a:t>%)</a:t>
          </a:r>
          <a:endParaRPr lang="ru-RU" sz="1200" dirty="0"/>
        </a:p>
      </dgm:t>
    </dgm:pt>
    <dgm:pt modelId="{D5969963-7265-4387-879F-2EECF16D9569}" type="parTrans" cxnId="{165D7B5B-57ED-4154-B160-FC1DA9543108}">
      <dgm:prSet/>
      <dgm:spPr/>
      <dgm:t>
        <a:bodyPr/>
        <a:lstStyle/>
        <a:p>
          <a:endParaRPr lang="ru-RU"/>
        </a:p>
      </dgm:t>
    </dgm:pt>
    <dgm:pt modelId="{5D66A8E1-410E-4DA5-A5F5-1A8BA9C9E132}" type="sibTrans" cxnId="{165D7B5B-57ED-4154-B160-FC1DA9543108}">
      <dgm:prSet/>
      <dgm:spPr/>
      <dgm:t>
        <a:bodyPr/>
        <a:lstStyle/>
        <a:p>
          <a:endParaRPr lang="ru-RU"/>
        </a:p>
      </dgm:t>
    </dgm:pt>
    <dgm:pt modelId="{08CE77AB-9577-4B8E-8F6A-7E39DBF0EF94}">
      <dgm:prSet phldrT="[Текст]" custT="1"/>
      <dgm:spPr/>
      <dgm:t>
        <a:bodyPr/>
        <a:lstStyle/>
        <a:p>
          <a:endParaRPr lang="ru-RU" sz="1200" dirty="0"/>
        </a:p>
      </dgm:t>
    </dgm:pt>
    <dgm:pt modelId="{B33D53AC-7724-441C-B08C-395499ABB5A0}" type="parTrans" cxnId="{523B35A8-096C-443F-AAAB-C74DEAF41304}">
      <dgm:prSet/>
      <dgm:spPr/>
      <dgm:t>
        <a:bodyPr/>
        <a:lstStyle/>
        <a:p>
          <a:endParaRPr lang="ru-RU"/>
        </a:p>
      </dgm:t>
    </dgm:pt>
    <dgm:pt modelId="{BA0892C0-EF61-425F-8AE7-CBDED5569607}" type="sibTrans" cxnId="{523B35A8-096C-443F-AAAB-C74DEAF41304}">
      <dgm:prSet/>
      <dgm:spPr/>
      <dgm:t>
        <a:bodyPr/>
        <a:lstStyle/>
        <a:p>
          <a:endParaRPr lang="ru-RU"/>
        </a:p>
      </dgm:t>
    </dgm:pt>
    <dgm:pt modelId="{E9A9160D-42D6-4F33-B4A0-03E265CAFD6D}">
      <dgm:prSet phldrT="[Текст]" custT="1"/>
      <dgm:spPr/>
      <dgm:t>
        <a:bodyPr/>
        <a:lstStyle/>
        <a:p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A2917D51-762C-4572-ADD3-52A5EFCCBBCB}" type="parTrans" cxnId="{9C6084D6-F35B-4FE1-A2FF-62AAC477730F}">
      <dgm:prSet/>
      <dgm:spPr/>
      <dgm:t>
        <a:bodyPr/>
        <a:lstStyle/>
        <a:p>
          <a:endParaRPr lang="ru-RU"/>
        </a:p>
      </dgm:t>
    </dgm:pt>
    <dgm:pt modelId="{D71E988D-0A57-42E8-933F-92A484253A6E}" type="sibTrans" cxnId="{9C6084D6-F35B-4FE1-A2FF-62AAC477730F}">
      <dgm:prSet/>
      <dgm:spPr/>
      <dgm:t>
        <a:bodyPr/>
        <a:lstStyle/>
        <a:p>
          <a:endParaRPr lang="ru-RU"/>
        </a:p>
      </dgm:t>
    </dgm:pt>
    <dgm:pt modelId="{969D9780-E93E-4ABE-B015-590AAA84AB9F}">
      <dgm:prSet phldrT="[Текст]" custT="1"/>
      <dgm:spPr/>
      <dgm:t>
        <a:bodyPr/>
        <a:lstStyle/>
        <a:p>
          <a:r>
            <a:rPr lang="ru-RU" sz="1200" dirty="0" smtClean="0"/>
            <a:t>Ивановское СП (</a:t>
          </a:r>
          <a:r>
            <a:rPr lang="ru-RU" sz="1200" dirty="0" smtClean="0">
              <a:latin typeface="Arial" pitchFamily="34" charset="0"/>
              <a:cs typeface="Arial" pitchFamily="34" charset="0"/>
            </a:rPr>
            <a:t>110,5%</a:t>
          </a:r>
          <a:r>
            <a:rPr lang="ru-RU" sz="1200" dirty="0" smtClean="0"/>
            <a:t>)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28F5BB5B-ED6B-46FA-838F-17339F0D5BFE}" type="sibTrans" cxnId="{2D60936D-6B22-4C7B-9428-2E79D2758ACC}">
      <dgm:prSet/>
      <dgm:spPr/>
      <dgm:t>
        <a:bodyPr/>
        <a:lstStyle/>
        <a:p>
          <a:endParaRPr lang="ru-RU"/>
        </a:p>
      </dgm:t>
    </dgm:pt>
    <dgm:pt modelId="{D2F7FDFD-C215-45A2-AF15-C0B3F0D1EFF5}" type="parTrans" cxnId="{2D60936D-6B22-4C7B-9428-2E79D2758ACC}">
      <dgm:prSet/>
      <dgm:spPr/>
      <dgm:t>
        <a:bodyPr/>
        <a:lstStyle/>
        <a:p>
          <a:endParaRPr lang="ru-RU"/>
        </a:p>
      </dgm:t>
    </dgm:pt>
    <dgm:pt modelId="{40181413-2A43-4A21-A1A2-26EB455DCAA9}">
      <dgm:prSet phldrT="[Текст]" custT="1"/>
      <dgm:spPr/>
      <dgm:t>
        <a:bodyPr/>
        <a:lstStyle/>
        <a:p>
          <a:r>
            <a:rPr lang="ru-RU" sz="1200" dirty="0" err="1" smtClean="0"/>
            <a:t>Клязьминское</a:t>
          </a:r>
          <a:r>
            <a:rPr lang="ru-RU" sz="1200" dirty="0" smtClean="0"/>
            <a:t> СП (89%)</a:t>
          </a:r>
          <a:endParaRPr lang="ru-RU" sz="1200" dirty="0"/>
        </a:p>
      </dgm:t>
    </dgm:pt>
    <dgm:pt modelId="{B987C57C-205A-4B78-A140-09682EB66A1A}" type="parTrans" cxnId="{63E66E0B-2C54-422C-80B3-1C1E90857C71}">
      <dgm:prSet/>
      <dgm:spPr/>
      <dgm:t>
        <a:bodyPr/>
        <a:lstStyle/>
        <a:p>
          <a:endParaRPr lang="ru-RU"/>
        </a:p>
      </dgm:t>
    </dgm:pt>
    <dgm:pt modelId="{9C2A2F70-E7EF-4518-B1D6-29AB7E6A2959}" type="sibTrans" cxnId="{63E66E0B-2C54-422C-80B3-1C1E90857C71}">
      <dgm:prSet/>
      <dgm:spPr/>
      <dgm:t>
        <a:bodyPr/>
        <a:lstStyle/>
        <a:p>
          <a:endParaRPr lang="ru-RU"/>
        </a:p>
      </dgm:t>
    </dgm:pt>
    <dgm:pt modelId="{1639AA8C-C1E4-4FC6-8526-627BC02B7B2C}">
      <dgm:prSet phldrT="[Текст]" custT="1"/>
      <dgm:spPr/>
      <dgm:t>
        <a:bodyPr/>
        <a:lstStyle/>
        <a:p>
          <a:r>
            <a:rPr lang="ru-RU" sz="1200" dirty="0" smtClean="0"/>
            <a:t>Новосельское СП (67,3%)</a:t>
          </a:r>
          <a:endParaRPr lang="ru-RU" sz="1200" dirty="0"/>
        </a:p>
      </dgm:t>
    </dgm:pt>
    <dgm:pt modelId="{8EC69D07-31EF-43E2-A6D9-26A0D37531C4}" type="parTrans" cxnId="{44CC3F0A-BD2F-44FB-887D-DA592FE22E52}">
      <dgm:prSet/>
      <dgm:spPr/>
      <dgm:t>
        <a:bodyPr/>
        <a:lstStyle/>
        <a:p>
          <a:endParaRPr lang="ru-RU"/>
        </a:p>
      </dgm:t>
    </dgm:pt>
    <dgm:pt modelId="{74CFDD34-FA0B-49B5-84D4-473C5CB95C1E}" type="sibTrans" cxnId="{44CC3F0A-BD2F-44FB-887D-DA592FE22E52}">
      <dgm:prSet/>
      <dgm:spPr/>
      <dgm:t>
        <a:bodyPr/>
        <a:lstStyle/>
        <a:p>
          <a:endParaRPr lang="ru-RU"/>
        </a:p>
      </dgm:t>
    </dgm:pt>
    <dgm:pt modelId="{086962A5-4EB2-4F69-853C-EEE711156B73}">
      <dgm:prSet phldrT="[Текст]" custT="1"/>
      <dgm:spPr/>
      <dgm:t>
        <a:bodyPr/>
        <a:lstStyle/>
        <a:p>
          <a:r>
            <a:rPr lang="ru-RU" sz="1200" dirty="0" err="1" smtClean="0"/>
            <a:t>Малыгинское</a:t>
          </a:r>
          <a:r>
            <a:rPr lang="ru-RU" sz="1200" dirty="0" smtClean="0"/>
            <a:t> СП (79,2%)</a:t>
          </a:r>
          <a:endParaRPr lang="ru-RU" sz="1200" dirty="0"/>
        </a:p>
      </dgm:t>
    </dgm:pt>
    <dgm:pt modelId="{4C69C3EC-132B-4D59-9D30-7CDEC3134CD4}" type="parTrans" cxnId="{CD221750-B400-45D0-A417-69DBC7DA98EE}">
      <dgm:prSet/>
      <dgm:spPr/>
      <dgm:t>
        <a:bodyPr/>
        <a:lstStyle/>
        <a:p>
          <a:endParaRPr lang="ru-RU"/>
        </a:p>
      </dgm:t>
    </dgm:pt>
    <dgm:pt modelId="{7D875A0D-670B-448F-A5CB-D2DE998F8372}" type="sibTrans" cxnId="{CD221750-B400-45D0-A417-69DBC7DA98EE}">
      <dgm:prSet/>
      <dgm:spPr/>
      <dgm:t>
        <a:bodyPr/>
        <a:lstStyle/>
        <a:p>
          <a:endParaRPr lang="ru-RU"/>
        </a:p>
      </dgm:t>
    </dgm:pt>
    <dgm:pt modelId="{15F0290D-C03A-4CF1-BFFA-5350DF4D43C1}" type="pres">
      <dgm:prSet presAssocID="{2E133AFD-6527-4152-B9ED-44C1ACE129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BA9915-1C63-48C5-905B-CEBE6EA417F0}" type="pres">
      <dgm:prSet presAssocID="{DA43ED6D-E6C7-44D9-8742-80031935A7D7}" presName="linNode" presStyleCnt="0"/>
      <dgm:spPr/>
      <dgm:t>
        <a:bodyPr/>
        <a:lstStyle/>
        <a:p>
          <a:endParaRPr lang="ru-RU"/>
        </a:p>
      </dgm:t>
    </dgm:pt>
    <dgm:pt modelId="{CC5924D3-08BF-4DBD-939C-01186D20B503}" type="pres">
      <dgm:prSet presAssocID="{DA43ED6D-E6C7-44D9-8742-80031935A7D7}" presName="parentText" presStyleLbl="node1" presStyleIdx="0" presStyleCnt="2" custScaleX="70068" custLinFactNeighborX="-20" custLinFactNeighborY="-60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C1360-1F92-4361-9DA6-CC2C4D10EB94}" type="pres">
      <dgm:prSet presAssocID="{DA43ED6D-E6C7-44D9-8742-80031935A7D7}" presName="descendantText" presStyleLbl="alignAccFollowNode1" presStyleIdx="0" presStyleCnt="2" custScaleX="115226" custLinFactNeighborX="20149" custLinFactNeighborY="-5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8A35A-555F-4FAE-8832-F75E1AD40F39}" type="pres">
      <dgm:prSet presAssocID="{66D9428F-FC6A-45FB-90FC-D92F38FE02DA}" presName="sp" presStyleCnt="0"/>
      <dgm:spPr/>
      <dgm:t>
        <a:bodyPr/>
        <a:lstStyle/>
        <a:p>
          <a:endParaRPr lang="ru-RU"/>
        </a:p>
      </dgm:t>
    </dgm:pt>
    <dgm:pt modelId="{BF2C1D5F-4C3F-4C81-9A5E-2DBC5BFF33C2}" type="pres">
      <dgm:prSet presAssocID="{1974B667-A092-4F94-9339-1C8AA3151F58}" presName="linNode" presStyleCnt="0"/>
      <dgm:spPr/>
      <dgm:t>
        <a:bodyPr/>
        <a:lstStyle/>
        <a:p>
          <a:endParaRPr lang="ru-RU"/>
        </a:p>
      </dgm:t>
    </dgm:pt>
    <dgm:pt modelId="{A59496DE-4ADC-4EAB-BF08-EC0D2F67CEEE}" type="pres">
      <dgm:prSet presAssocID="{1974B667-A092-4F94-9339-1C8AA3151F58}" presName="parentText" presStyleLbl="node1" presStyleIdx="1" presStyleCnt="2" custScaleX="70068" custLinFactNeighborX="2232" custLinFactNeighborY="-59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F2665-50A0-47FA-9DCC-E2C00AF94FA5}" type="pres">
      <dgm:prSet presAssocID="{1974B667-A092-4F94-9339-1C8AA3151F58}" presName="descendantText" presStyleLbl="alignAccFollowNode1" presStyleIdx="1" presStyleCnt="2" custScaleX="115291" custLinFactNeighborX="20033" custLinFactNeighborY="-10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1CED1F-B2EC-4700-A0D9-339967B278EC}" type="presOf" srcId="{7450BFFD-9F4E-43F8-92F4-32094212CA7A}" destId="{5C9F2665-50A0-47FA-9DCC-E2C00AF94FA5}" srcOrd="0" destOrd="0" presId="urn:microsoft.com/office/officeart/2005/8/layout/vList5"/>
    <dgm:cxn modelId="{CE0AD006-3D8B-456F-AC6B-2227573A971E}" srcId="{2E133AFD-6527-4152-B9ED-44C1ACE129FA}" destId="{DA43ED6D-E6C7-44D9-8742-80031935A7D7}" srcOrd="0" destOrd="0" parTransId="{10F0453F-8C7A-4811-8196-188800177A10}" sibTransId="{66D9428F-FC6A-45FB-90FC-D92F38FE02DA}"/>
    <dgm:cxn modelId="{63E66E0B-2C54-422C-80B3-1C1E90857C71}" srcId="{1974B667-A092-4F94-9339-1C8AA3151F58}" destId="{40181413-2A43-4A21-A1A2-26EB455DCAA9}" srcOrd="1" destOrd="0" parTransId="{B987C57C-205A-4B78-A140-09682EB66A1A}" sibTransId="{9C2A2F70-E7EF-4518-B1D6-29AB7E6A2959}"/>
    <dgm:cxn modelId="{2D60936D-6B22-4C7B-9428-2E79D2758ACC}" srcId="{DA43ED6D-E6C7-44D9-8742-80031935A7D7}" destId="{969D9780-E93E-4ABE-B015-590AAA84AB9F}" srcOrd="1" destOrd="0" parTransId="{D2F7FDFD-C215-45A2-AF15-C0B3F0D1EFF5}" sibTransId="{28F5BB5B-ED6B-46FA-838F-17339F0D5BFE}"/>
    <dgm:cxn modelId="{C5B8CA0A-7EFD-4DD7-A0FC-CE956D8AF271}" type="presOf" srcId="{2E133AFD-6527-4152-B9ED-44C1ACE129FA}" destId="{15F0290D-C03A-4CF1-BFFA-5350DF4D43C1}" srcOrd="0" destOrd="0" presId="urn:microsoft.com/office/officeart/2005/8/layout/vList5"/>
    <dgm:cxn modelId="{951CAA3B-B8BB-4461-BECF-4355C2A58B7E}" srcId="{2E133AFD-6527-4152-B9ED-44C1ACE129FA}" destId="{1974B667-A092-4F94-9339-1C8AA3151F58}" srcOrd="1" destOrd="0" parTransId="{11674D04-E92D-4BAB-A7F5-9DCE8397CE71}" sibTransId="{59FB8A24-702F-4B57-B5C7-854A9E5E4EDA}"/>
    <dgm:cxn modelId="{25F911D9-47A6-4770-963D-BE716309BB07}" type="presOf" srcId="{40181413-2A43-4A21-A1A2-26EB455DCAA9}" destId="{5C9F2665-50A0-47FA-9DCC-E2C00AF94FA5}" srcOrd="0" destOrd="1" presId="urn:microsoft.com/office/officeart/2005/8/layout/vList5"/>
    <dgm:cxn modelId="{44CC3F0A-BD2F-44FB-887D-DA592FE22E52}" srcId="{1974B667-A092-4F94-9339-1C8AA3151F58}" destId="{1639AA8C-C1E4-4FC6-8526-627BC02B7B2C}" srcOrd="2" destOrd="0" parTransId="{8EC69D07-31EF-43E2-A6D9-26A0D37531C4}" sibTransId="{74CFDD34-FA0B-49B5-84D4-473C5CB95C1E}"/>
    <dgm:cxn modelId="{BAA72BCA-6320-4E47-85C0-5AB93197BA37}" type="presOf" srcId="{E9A9160D-42D6-4F33-B4A0-03E265CAFD6D}" destId="{B3DC1360-1F92-4361-9DA6-CC2C4D10EB94}" srcOrd="0" destOrd="2" presId="urn:microsoft.com/office/officeart/2005/8/layout/vList5"/>
    <dgm:cxn modelId="{1F09D515-1B2C-4AA3-A1A3-1EE3E3EFB63A}" type="presOf" srcId="{969D9780-E93E-4ABE-B015-590AAA84AB9F}" destId="{B3DC1360-1F92-4361-9DA6-CC2C4D10EB94}" srcOrd="0" destOrd="1" presId="urn:microsoft.com/office/officeart/2005/8/layout/vList5"/>
    <dgm:cxn modelId="{523B35A8-096C-443F-AAAB-C74DEAF41304}" srcId="{DA43ED6D-E6C7-44D9-8742-80031935A7D7}" destId="{08CE77AB-9577-4B8E-8F6A-7E39DBF0EF94}" srcOrd="0" destOrd="0" parTransId="{B33D53AC-7724-441C-B08C-395499ABB5A0}" sibTransId="{BA0892C0-EF61-425F-8AE7-CBDED5569607}"/>
    <dgm:cxn modelId="{5EF7155D-7B46-4B91-B4C5-B7061867FA6E}" type="presOf" srcId="{1974B667-A092-4F94-9339-1C8AA3151F58}" destId="{A59496DE-4ADC-4EAB-BF08-EC0D2F67CEEE}" srcOrd="0" destOrd="0" presId="urn:microsoft.com/office/officeart/2005/8/layout/vList5"/>
    <dgm:cxn modelId="{9C6084D6-F35B-4FE1-A2FF-62AAC477730F}" srcId="{DA43ED6D-E6C7-44D9-8742-80031935A7D7}" destId="{E9A9160D-42D6-4F33-B4A0-03E265CAFD6D}" srcOrd="2" destOrd="0" parTransId="{A2917D51-762C-4572-ADD3-52A5EFCCBBCB}" sibTransId="{D71E988D-0A57-42E8-933F-92A484253A6E}"/>
    <dgm:cxn modelId="{9C8FE80C-EDD3-4C24-BFDB-8EA09D3E385F}" type="presOf" srcId="{08CE77AB-9577-4B8E-8F6A-7E39DBF0EF94}" destId="{B3DC1360-1F92-4361-9DA6-CC2C4D10EB94}" srcOrd="0" destOrd="0" presId="urn:microsoft.com/office/officeart/2005/8/layout/vList5"/>
    <dgm:cxn modelId="{198D8CFC-7E8C-48CC-87B2-7A60D298D9B2}" type="presOf" srcId="{1639AA8C-C1E4-4FC6-8526-627BC02B7B2C}" destId="{5C9F2665-50A0-47FA-9DCC-E2C00AF94FA5}" srcOrd="0" destOrd="2" presId="urn:microsoft.com/office/officeart/2005/8/layout/vList5"/>
    <dgm:cxn modelId="{CD221750-B400-45D0-A417-69DBC7DA98EE}" srcId="{1974B667-A092-4F94-9339-1C8AA3151F58}" destId="{086962A5-4EB2-4F69-853C-EEE711156B73}" srcOrd="3" destOrd="0" parTransId="{4C69C3EC-132B-4D59-9D30-7CDEC3134CD4}" sibTransId="{7D875A0D-670B-448F-A5CB-D2DE998F8372}"/>
    <dgm:cxn modelId="{95CAD095-78A4-411F-9598-2DD31D37D371}" type="presOf" srcId="{086962A5-4EB2-4F69-853C-EEE711156B73}" destId="{5C9F2665-50A0-47FA-9DCC-E2C00AF94FA5}" srcOrd="0" destOrd="3" presId="urn:microsoft.com/office/officeart/2005/8/layout/vList5"/>
    <dgm:cxn modelId="{12FE8CDC-311A-4CC6-AC1B-2AF76ECB5619}" type="presOf" srcId="{DA43ED6D-E6C7-44D9-8742-80031935A7D7}" destId="{CC5924D3-08BF-4DBD-939C-01186D20B503}" srcOrd="0" destOrd="0" presId="urn:microsoft.com/office/officeart/2005/8/layout/vList5"/>
    <dgm:cxn modelId="{165D7B5B-57ED-4154-B160-FC1DA9543108}" srcId="{1974B667-A092-4F94-9339-1C8AA3151F58}" destId="{7450BFFD-9F4E-43F8-92F4-32094212CA7A}" srcOrd="0" destOrd="0" parTransId="{D5969963-7265-4387-879F-2EECF16D9569}" sibTransId="{5D66A8E1-410E-4DA5-A5F5-1A8BA9C9E132}"/>
    <dgm:cxn modelId="{7C178943-F183-4A06-9F80-8F0CAD260ADC}" type="presParOf" srcId="{15F0290D-C03A-4CF1-BFFA-5350DF4D43C1}" destId="{44BA9915-1C63-48C5-905B-CEBE6EA417F0}" srcOrd="0" destOrd="0" presId="urn:microsoft.com/office/officeart/2005/8/layout/vList5"/>
    <dgm:cxn modelId="{D89AD576-065A-40F1-9DA8-CB204AC40B9D}" type="presParOf" srcId="{44BA9915-1C63-48C5-905B-CEBE6EA417F0}" destId="{CC5924D3-08BF-4DBD-939C-01186D20B503}" srcOrd="0" destOrd="0" presId="urn:microsoft.com/office/officeart/2005/8/layout/vList5"/>
    <dgm:cxn modelId="{FA1F263E-A902-4AEB-91A1-552742652F1B}" type="presParOf" srcId="{44BA9915-1C63-48C5-905B-CEBE6EA417F0}" destId="{B3DC1360-1F92-4361-9DA6-CC2C4D10EB94}" srcOrd="1" destOrd="0" presId="urn:microsoft.com/office/officeart/2005/8/layout/vList5"/>
    <dgm:cxn modelId="{6D43E241-62E8-44DE-818D-0783DF00D88E}" type="presParOf" srcId="{15F0290D-C03A-4CF1-BFFA-5350DF4D43C1}" destId="{6DA8A35A-555F-4FAE-8832-F75E1AD40F39}" srcOrd="1" destOrd="0" presId="urn:microsoft.com/office/officeart/2005/8/layout/vList5"/>
    <dgm:cxn modelId="{5476D756-BFEB-43B4-99EE-421F817CFA13}" type="presParOf" srcId="{15F0290D-C03A-4CF1-BFFA-5350DF4D43C1}" destId="{BF2C1D5F-4C3F-4C81-9A5E-2DBC5BFF33C2}" srcOrd="2" destOrd="0" presId="urn:microsoft.com/office/officeart/2005/8/layout/vList5"/>
    <dgm:cxn modelId="{31092DC9-4AA9-4117-909B-DD2C0A21D94C}" type="presParOf" srcId="{BF2C1D5F-4C3F-4C81-9A5E-2DBC5BFF33C2}" destId="{A59496DE-4ADC-4EAB-BF08-EC0D2F67CEEE}" srcOrd="0" destOrd="0" presId="urn:microsoft.com/office/officeart/2005/8/layout/vList5"/>
    <dgm:cxn modelId="{D57A5C3C-877E-4FD3-B053-DD976B8A8218}" type="presParOf" srcId="{BF2C1D5F-4C3F-4C81-9A5E-2DBC5BFF33C2}" destId="{5C9F2665-50A0-47FA-9DCC-E2C00AF94F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E133AFD-6527-4152-B9ED-44C1ACE129FA}" type="doc">
      <dgm:prSet loTypeId="urn:microsoft.com/office/officeart/2005/8/layout/vList5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6442663-D007-4B78-BFDC-6C71E92EFFB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Свыше</a:t>
          </a:r>
        </a:p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105</a:t>
          </a:r>
          <a:r>
            <a:rPr lang="ru-RU" sz="1400" b="1" dirty="0" smtClean="0">
              <a:solidFill>
                <a:schemeClr val="tx1"/>
              </a:solidFill>
            </a:rPr>
            <a:t>%</a:t>
          </a:r>
        </a:p>
      </dgm:t>
    </dgm:pt>
    <dgm:pt modelId="{F62F2115-4061-4A20-AD24-F9F4BB79F2E5}" type="parTrans" cxnId="{B14ECE34-03FA-4A00-8081-6ED86FA31A01}">
      <dgm:prSet/>
      <dgm:spPr/>
      <dgm:t>
        <a:bodyPr/>
        <a:lstStyle/>
        <a:p>
          <a:endParaRPr lang="ru-RU"/>
        </a:p>
      </dgm:t>
    </dgm:pt>
    <dgm:pt modelId="{94AC990D-46E6-42EC-A5F3-FCE0319C927A}" type="sibTrans" cxnId="{B14ECE34-03FA-4A00-8081-6ED86FA31A01}">
      <dgm:prSet/>
      <dgm:spPr/>
      <dgm:t>
        <a:bodyPr/>
        <a:lstStyle/>
        <a:p>
          <a:endParaRPr lang="ru-RU"/>
        </a:p>
      </dgm:t>
    </dgm:pt>
    <dgm:pt modelId="{81B8720B-E6B1-4ECA-95EE-09E8C23099DB}">
      <dgm:prSet phldrT="[Текст]" custT="1"/>
      <dgm:spPr/>
      <dgm:t>
        <a:bodyPr/>
        <a:lstStyle/>
        <a:p>
          <a:endParaRPr lang="ru-RU" sz="1200" dirty="0"/>
        </a:p>
      </dgm:t>
    </dgm:pt>
    <dgm:pt modelId="{2DFECD7E-9EF0-4C8B-8742-F5229B3EC85A}" type="parTrans" cxnId="{99D111B0-FDC8-43C3-A79A-78BF07EBD6DF}">
      <dgm:prSet/>
      <dgm:spPr/>
      <dgm:t>
        <a:bodyPr/>
        <a:lstStyle/>
        <a:p>
          <a:endParaRPr lang="ru-RU"/>
        </a:p>
      </dgm:t>
    </dgm:pt>
    <dgm:pt modelId="{1DE2783D-9C21-40E9-BFAA-7AFB342568D4}" type="sibTrans" cxnId="{99D111B0-FDC8-43C3-A79A-78BF07EBD6DF}">
      <dgm:prSet/>
      <dgm:spPr/>
      <dgm:t>
        <a:bodyPr/>
        <a:lstStyle/>
        <a:p>
          <a:endParaRPr lang="ru-RU"/>
        </a:p>
      </dgm:t>
    </dgm:pt>
    <dgm:pt modelId="{1974B667-A092-4F94-9339-1C8AA3151F5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100- 105%</a:t>
          </a:r>
          <a:endParaRPr lang="ru-RU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1674D04-E92D-4BAB-A7F5-9DCE8397CE71}" type="parTrans" cxnId="{951CAA3B-B8BB-4461-BECF-4355C2A58B7E}">
      <dgm:prSet/>
      <dgm:spPr/>
      <dgm:t>
        <a:bodyPr/>
        <a:lstStyle/>
        <a:p>
          <a:endParaRPr lang="ru-RU"/>
        </a:p>
      </dgm:t>
    </dgm:pt>
    <dgm:pt modelId="{59FB8A24-702F-4B57-B5C7-854A9E5E4EDA}" type="sibTrans" cxnId="{951CAA3B-B8BB-4461-BECF-4355C2A58B7E}">
      <dgm:prSet/>
      <dgm:spPr/>
      <dgm:t>
        <a:bodyPr/>
        <a:lstStyle/>
        <a:p>
          <a:endParaRPr lang="ru-RU"/>
        </a:p>
      </dgm:t>
    </dgm:pt>
    <dgm:pt modelId="{7450BFFD-9F4E-43F8-92F4-32094212CA7A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  <a:cs typeface="Arial" pitchFamily="34" charset="0"/>
            </a:rPr>
            <a:t>Ивановское СП (103,2%)</a:t>
          </a:r>
          <a:endParaRPr lang="ru-RU" sz="1200" dirty="0">
            <a:latin typeface="+mj-lt"/>
            <a:cs typeface="Arial" pitchFamily="34" charset="0"/>
          </a:endParaRPr>
        </a:p>
      </dgm:t>
    </dgm:pt>
    <dgm:pt modelId="{D5969963-7265-4387-879F-2EECF16D9569}" type="parTrans" cxnId="{165D7B5B-57ED-4154-B160-FC1DA9543108}">
      <dgm:prSet/>
      <dgm:spPr/>
      <dgm:t>
        <a:bodyPr/>
        <a:lstStyle/>
        <a:p>
          <a:endParaRPr lang="ru-RU"/>
        </a:p>
      </dgm:t>
    </dgm:pt>
    <dgm:pt modelId="{5D66A8E1-410E-4DA5-A5F5-1A8BA9C9E132}" type="sibTrans" cxnId="{165D7B5B-57ED-4154-B160-FC1DA9543108}">
      <dgm:prSet/>
      <dgm:spPr/>
      <dgm:t>
        <a:bodyPr/>
        <a:lstStyle/>
        <a:p>
          <a:endParaRPr lang="ru-RU"/>
        </a:p>
      </dgm:t>
    </dgm:pt>
    <dgm:pt modelId="{C6F3224C-120B-4D49-9CA4-D84809A8C257}">
      <dgm:prSet phldrT="[Текст]" custT="1"/>
      <dgm:spPr/>
      <dgm:t>
        <a:bodyPr/>
        <a:lstStyle/>
        <a:p>
          <a:r>
            <a:rPr lang="ru-RU" sz="1200" dirty="0" err="1" smtClean="0">
              <a:latin typeface="+mj-lt"/>
            </a:rPr>
            <a:t>Клязьминское</a:t>
          </a:r>
          <a:r>
            <a:rPr lang="ru-RU" sz="1200" dirty="0" smtClean="0">
              <a:latin typeface="+mj-lt"/>
            </a:rPr>
            <a:t>  СП </a:t>
          </a:r>
          <a:r>
            <a:rPr lang="ru-RU" sz="1200" dirty="0" smtClean="0">
              <a:latin typeface="+mj-lt"/>
              <a:cs typeface="Arial" pitchFamily="34" charset="0"/>
            </a:rPr>
            <a:t>(183,8</a:t>
          </a:r>
          <a:r>
            <a:rPr lang="ru-RU" sz="1200" dirty="0" smtClean="0">
              <a:latin typeface="+mj-lt"/>
              <a:cs typeface="Times New Roman" pitchFamily="18" charset="0"/>
            </a:rPr>
            <a:t>%)</a:t>
          </a:r>
          <a:endParaRPr lang="ru-RU" sz="1200" dirty="0">
            <a:latin typeface="+mj-lt"/>
            <a:cs typeface="Times New Roman" pitchFamily="18" charset="0"/>
          </a:endParaRPr>
        </a:p>
      </dgm:t>
    </dgm:pt>
    <dgm:pt modelId="{BEE94238-1834-410A-9D51-921D1129207C}" type="parTrans" cxnId="{A13B8814-2338-4450-9A5B-8955459D8E92}">
      <dgm:prSet/>
      <dgm:spPr/>
      <dgm:t>
        <a:bodyPr/>
        <a:lstStyle/>
        <a:p>
          <a:endParaRPr lang="ru-RU"/>
        </a:p>
      </dgm:t>
    </dgm:pt>
    <dgm:pt modelId="{94249558-692A-4DC9-B599-C18469028A2B}" type="sibTrans" cxnId="{A13B8814-2338-4450-9A5B-8955459D8E92}">
      <dgm:prSet/>
      <dgm:spPr/>
      <dgm:t>
        <a:bodyPr/>
        <a:lstStyle/>
        <a:p>
          <a:endParaRPr lang="ru-RU"/>
        </a:p>
      </dgm:t>
    </dgm:pt>
    <dgm:pt modelId="{6F28CB7A-F4A5-46F3-BA1E-98001079DD88}">
      <dgm:prSet phldrT="[Текст]" custT="1"/>
      <dgm:spPr/>
      <dgm:t>
        <a:bodyPr/>
        <a:lstStyle/>
        <a:p>
          <a:r>
            <a:rPr lang="ru-RU" sz="1200" dirty="0" err="1" smtClean="0">
              <a:latin typeface="+mj-lt"/>
              <a:cs typeface="Times New Roman" pitchFamily="18" charset="0"/>
            </a:rPr>
            <a:t>Малыгинское</a:t>
          </a:r>
          <a:r>
            <a:rPr lang="ru-RU" sz="1200" dirty="0" smtClean="0">
              <a:latin typeface="+mj-lt"/>
              <a:cs typeface="Times New Roman" pitchFamily="18" charset="0"/>
            </a:rPr>
            <a:t> СП (113,1%)</a:t>
          </a:r>
          <a:endParaRPr lang="ru-RU" sz="1200" dirty="0">
            <a:latin typeface="+mj-lt"/>
            <a:cs typeface="Times New Roman" pitchFamily="18" charset="0"/>
          </a:endParaRPr>
        </a:p>
      </dgm:t>
    </dgm:pt>
    <dgm:pt modelId="{A6E4015D-32B5-4BCB-8152-07F972BAF854}" type="parTrans" cxnId="{5F9BBCC7-7CFA-4012-B499-756AF0479AE6}">
      <dgm:prSet/>
      <dgm:spPr/>
      <dgm:t>
        <a:bodyPr/>
        <a:lstStyle/>
        <a:p>
          <a:endParaRPr lang="ru-RU"/>
        </a:p>
      </dgm:t>
    </dgm:pt>
    <dgm:pt modelId="{4459A452-065D-4587-90FF-D21F4FFFC48A}" type="sibTrans" cxnId="{5F9BBCC7-7CFA-4012-B499-756AF0479AE6}">
      <dgm:prSet/>
      <dgm:spPr/>
      <dgm:t>
        <a:bodyPr/>
        <a:lstStyle/>
        <a:p>
          <a:endParaRPr lang="ru-RU"/>
        </a:p>
      </dgm:t>
    </dgm:pt>
    <dgm:pt modelId="{B9A20020-18EE-4B69-AFC9-BE904DCEA7C9}">
      <dgm:prSet phldrT="[Текст]" custT="1"/>
      <dgm:spPr/>
      <dgm:t>
        <a:bodyPr/>
        <a:lstStyle/>
        <a:p>
          <a:endParaRPr lang="ru-RU" sz="1200" dirty="0">
            <a:latin typeface="+mj-lt"/>
            <a:cs typeface="Times New Roman" pitchFamily="18" charset="0"/>
          </a:endParaRPr>
        </a:p>
      </dgm:t>
    </dgm:pt>
    <dgm:pt modelId="{C9C9660C-2CAA-4683-8739-D372D61EEAFB}" type="parTrans" cxnId="{2EC0A271-21A0-4292-8645-CB09E9B17D0A}">
      <dgm:prSet/>
      <dgm:spPr/>
      <dgm:t>
        <a:bodyPr/>
        <a:lstStyle/>
        <a:p>
          <a:endParaRPr lang="ru-RU"/>
        </a:p>
      </dgm:t>
    </dgm:pt>
    <dgm:pt modelId="{C9426DFF-9628-44B8-96D9-5BA49A0A6B06}" type="sibTrans" cxnId="{2EC0A271-21A0-4292-8645-CB09E9B17D0A}">
      <dgm:prSet/>
      <dgm:spPr/>
      <dgm:t>
        <a:bodyPr/>
        <a:lstStyle/>
        <a:p>
          <a:endParaRPr lang="ru-RU"/>
        </a:p>
      </dgm:t>
    </dgm:pt>
    <dgm:pt modelId="{B1BF708E-CED1-43A7-8B37-384FF6656D12}">
      <dgm:prSet custT="1"/>
      <dgm:spPr/>
      <dgm:t>
        <a:bodyPr/>
        <a:lstStyle/>
        <a:p>
          <a:r>
            <a:rPr lang="ru-RU" sz="1200" dirty="0"/>
            <a:t>п. Мелехово  (134,7%)</a:t>
          </a:r>
        </a:p>
      </dgm:t>
    </dgm:pt>
    <dgm:pt modelId="{363C92F8-C62A-4EA9-BF52-47F763E75F0A}" type="parTrans" cxnId="{C764B189-657B-4B16-B532-7BE6BB30EAB9}">
      <dgm:prSet/>
      <dgm:spPr/>
      <dgm:t>
        <a:bodyPr/>
        <a:lstStyle/>
        <a:p>
          <a:endParaRPr lang="ru-RU"/>
        </a:p>
      </dgm:t>
    </dgm:pt>
    <dgm:pt modelId="{DC594089-BBCE-4DE6-B29F-72BACCD792C0}" type="sibTrans" cxnId="{C764B189-657B-4B16-B532-7BE6BB30EAB9}">
      <dgm:prSet/>
      <dgm:spPr/>
      <dgm:t>
        <a:bodyPr/>
        <a:lstStyle/>
        <a:p>
          <a:endParaRPr lang="ru-RU"/>
        </a:p>
      </dgm:t>
    </dgm:pt>
    <dgm:pt modelId="{803B8E32-0A2A-4897-A0AE-00DD34586607}">
      <dgm:prSet custT="1"/>
      <dgm:spPr/>
      <dgm:t>
        <a:bodyPr/>
        <a:lstStyle/>
        <a:p>
          <a:r>
            <a:rPr lang="ru-RU" sz="1200" dirty="0" smtClean="0">
              <a:latin typeface="+mj-lt"/>
            </a:rPr>
            <a:t>Новосельское СП </a:t>
          </a:r>
          <a:r>
            <a:rPr lang="ru-RU" sz="1200" dirty="0" smtClean="0">
              <a:latin typeface="+mj-lt"/>
              <a:cs typeface="Arial" pitchFamily="34" charset="0"/>
            </a:rPr>
            <a:t>(135,9%)</a:t>
          </a:r>
          <a:endParaRPr lang="ru-RU" sz="1200" dirty="0"/>
        </a:p>
      </dgm:t>
    </dgm:pt>
    <dgm:pt modelId="{8918CE0D-2DAE-4D1B-86F4-6398A3EC8C90}" type="parTrans" cxnId="{4C5788BC-B472-4C3B-B3AB-1A18520289F8}">
      <dgm:prSet/>
      <dgm:spPr/>
      <dgm:t>
        <a:bodyPr/>
        <a:lstStyle/>
        <a:p>
          <a:endParaRPr lang="ru-RU"/>
        </a:p>
      </dgm:t>
    </dgm:pt>
    <dgm:pt modelId="{B88DF626-980B-4156-9D06-97772FDF7B9F}" type="sibTrans" cxnId="{4C5788BC-B472-4C3B-B3AB-1A18520289F8}">
      <dgm:prSet/>
      <dgm:spPr/>
      <dgm:t>
        <a:bodyPr/>
        <a:lstStyle/>
        <a:p>
          <a:endParaRPr lang="ru-RU"/>
        </a:p>
      </dgm:t>
    </dgm:pt>
    <dgm:pt modelId="{15F0290D-C03A-4CF1-BFFA-5350DF4D43C1}" type="pres">
      <dgm:prSet presAssocID="{2E133AFD-6527-4152-B9ED-44C1ACE129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3CEE35-6F8F-4800-BBDE-0C3124FF940E}" type="pres">
      <dgm:prSet presAssocID="{06442663-D007-4B78-BFDC-6C71E92EFFB9}" presName="linNode" presStyleCnt="0"/>
      <dgm:spPr/>
    </dgm:pt>
    <dgm:pt modelId="{C119B422-1B05-48A8-A52B-717907568578}" type="pres">
      <dgm:prSet presAssocID="{06442663-D007-4B78-BFDC-6C71E92EFFB9}" presName="parentText" presStyleLbl="node1" presStyleIdx="0" presStyleCnt="2" custScaleX="70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5706C-435C-4E7A-B7B8-5324B32A0818}" type="pres">
      <dgm:prSet presAssocID="{06442663-D007-4B78-BFDC-6C71E92EFFB9}" presName="descendantText" presStyleLbl="alignAccFollowNode1" presStyleIdx="0" presStyleCnt="2" custScaleX="115291" custLinFactNeighborX="1870" custLinFactNeighborY="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B2355-4294-4F00-A4A7-52D6C3619F40}" type="pres">
      <dgm:prSet presAssocID="{94AC990D-46E6-42EC-A5F3-FCE0319C927A}" presName="sp" presStyleCnt="0"/>
      <dgm:spPr/>
    </dgm:pt>
    <dgm:pt modelId="{BF2C1D5F-4C3F-4C81-9A5E-2DBC5BFF33C2}" type="pres">
      <dgm:prSet presAssocID="{1974B667-A092-4F94-9339-1C8AA3151F58}" presName="linNode" presStyleCnt="0"/>
      <dgm:spPr/>
    </dgm:pt>
    <dgm:pt modelId="{A59496DE-4ADC-4EAB-BF08-EC0D2F67CEEE}" type="pres">
      <dgm:prSet presAssocID="{1974B667-A092-4F94-9339-1C8AA3151F58}" presName="parentText" presStyleLbl="node1" presStyleIdx="1" presStyleCnt="2" custScaleX="70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F2665-50A0-47FA-9DCC-E2C00AF94FA5}" type="pres">
      <dgm:prSet presAssocID="{1974B667-A092-4F94-9339-1C8AA3151F58}" presName="descendantText" presStyleLbl="alignAccFollowNode1" presStyleIdx="1" presStyleCnt="2" custScaleX="115291" custLinFactNeighborX="3863" custLinFactNeighborY="-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5788BC-B472-4C3B-B3AB-1A18520289F8}" srcId="{06442663-D007-4B78-BFDC-6C71E92EFFB9}" destId="{803B8E32-0A2A-4897-A0AE-00DD34586607}" srcOrd="2" destOrd="0" parTransId="{8918CE0D-2DAE-4D1B-86F4-6398A3EC8C90}" sibTransId="{B88DF626-980B-4156-9D06-97772FDF7B9F}"/>
    <dgm:cxn modelId="{E6094891-3276-4FDB-BAA3-6223272F5EBB}" type="presOf" srcId="{B1BF708E-CED1-43A7-8B37-384FF6656D12}" destId="{3785706C-435C-4E7A-B7B8-5324B32A0818}" srcOrd="0" destOrd="1" presId="urn:microsoft.com/office/officeart/2005/8/layout/vList5"/>
    <dgm:cxn modelId="{0FA70AFD-4C54-4201-AC7F-E9E456BF9242}" type="presOf" srcId="{803B8E32-0A2A-4897-A0AE-00DD34586607}" destId="{3785706C-435C-4E7A-B7B8-5324B32A0818}" srcOrd="0" destOrd="2" presId="urn:microsoft.com/office/officeart/2005/8/layout/vList5"/>
    <dgm:cxn modelId="{C764B189-657B-4B16-B532-7BE6BB30EAB9}" srcId="{06442663-D007-4B78-BFDC-6C71E92EFFB9}" destId="{B1BF708E-CED1-43A7-8B37-384FF6656D12}" srcOrd="1" destOrd="0" parTransId="{363C92F8-C62A-4EA9-BF52-47F763E75F0A}" sibTransId="{DC594089-BBCE-4DE6-B29F-72BACCD792C0}"/>
    <dgm:cxn modelId="{99D111B0-FDC8-43C3-A79A-78BF07EBD6DF}" srcId="{06442663-D007-4B78-BFDC-6C71E92EFFB9}" destId="{81B8720B-E6B1-4ECA-95EE-09E8C23099DB}" srcOrd="0" destOrd="0" parTransId="{2DFECD7E-9EF0-4C8B-8742-F5229B3EC85A}" sibTransId="{1DE2783D-9C21-40E9-BFAA-7AFB342568D4}"/>
    <dgm:cxn modelId="{59BB7C0A-9DE9-429C-A1BA-337A476881DF}" type="presOf" srcId="{81B8720B-E6B1-4ECA-95EE-09E8C23099DB}" destId="{3785706C-435C-4E7A-B7B8-5324B32A0818}" srcOrd="0" destOrd="0" presId="urn:microsoft.com/office/officeart/2005/8/layout/vList5"/>
    <dgm:cxn modelId="{F8086364-1BBD-4F35-88C8-49C9A01C836E}" type="presOf" srcId="{06442663-D007-4B78-BFDC-6C71E92EFFB9}" destId="{C119B422-1B05-48A8-A52B-717907568578}" srcOrd="0" destOrd="0" presId="urn:microsoft.com/office/officeart/2005/8/layout/vList5"/>
    <dgm:cxn modelId="{951CAA3B-B8BB-4461-BECF-4355C2A58B7E}" srcId="{2E133AFD-6527-4152-B9ED-44C1ACE129FA}" destId="{1974B667-A092-4F94-9339-1C8AA3151F58}" srcOrd="1" destOrd="0" parTransId="{11674D04-E92D-4BAB-A7F5-9DCE8397CE71}" sibTransId="{59FB8A24-702F-4B57-B5C7-854A9E5E4EDA}"/>
    <dgm:cxn modelId="{20D7CE51-37F1-4467-9BF4-E4AE410BBA02}" type="presOf" srcId="{B9A20020-18EE-4B69-AFC9-BE904DCEA7C9}" destId="{3785706C-435C-4E7A-B7B8-5324B32A0818}" srcOrd="0" destOrd="5" presId="urn:microsoft.com/office/officeart/2005/8/layout/vList5"/>
    <dgm:cxn modelId="{2EC0A271-21A0-4292-8645-CB09E9B17D0A}" srcId="{06442663-D007-4B78-BFDC-6C71E92EFFB9}" destId="{B9A20020-18EE-4B69-AFC9-BE904DCEA7C9}" srcOrd="5" destOrd="0" parTransId="{C9C9660C-2CAA-4683-8739-D372D61EEAFB}" sibTransId="{C9426DFF-9628-44B8-96D9-5BA49A0A6B06}"/>
    <dgm:cxn modelId="{438F4FE9-DF46-47B0-8629-0DB4A8255AD3}" type="presOf" srcId="{2E133AFD-6527-4152-B9ED-44C1ACE129FA}" destId="{15F0290D-C03A-4CF1-BFFA-5350DF4D43C1}" srcOrd="0" destOrd="0" presId="urn:microsoft.com/office/officeart/2005/8/layout/vList5"/>
    <dgm:cxn modelId="{2295B948-9E95-4ADC-8416-3E7C0FD6271C}" type="presOf" srcId="{7450BFFD-9F4E-43F8-92F4-32094212CA7A}" destId="{5C9F2665-50A0-47FA-9DCC-E2C00AF94FA5}" srcOrd="0" destOrd="0" presId="urn:microsoft.com/office/officeart/2005/8/layout/vList5"/>
    <dgm:cxn modelId="{5F9BBCC7-7CFA-4012-B499-756AF0479AE6}" srcId="{06442663-D007-4B78-BFDC-6C71E92EFFB9}" destId="{6F28CB7A-F4A5-46F3-BA1E-98001079DD88}" srcOrd="4" destOrd="0" parTransId="{A6E4015D-32B5-4BCB-8152-07F972BAF854}" sibTransId="{4459A452-065D-4587-90FF-D21F4FFFC48A}"/>
    <dgm:cxn modelId="{A13B8814-2338-4450-9A5B-8955459D8E92}" srcId="{06442663-D007-4B78-BFDC-6C71E92EFFB9}" destId="{C6F3224C-120B-4D49-9CA4-D84809A8C257}" srcOrd="3" destOrd="0" parTransId="{BEE94238-1834-410A-9D51-921D1129207C}" sibTransId="{94249558-692A-4DC9-B599-C18469028A2B}"/>
    <dgm:cxn modelId="{0BE3DE5B-95A0-49DA-AB39-29B2063CE8BD}" type="presOf" srcId="{6F28CB7A-F4A5-46F3-BA1E-98001079DD88}" destId="{3785706C-435C-4E7A-B7B8-5324B32A0818}" srcOrd="0" destOrd="4" presId="urn:microsoft.com/office/officeart/2005/8/layout/vList5"/>
    <dgm:cxn modelId="{3A0C99CB-1A1E-4418-8B58-B0A70CE08CC4}" type="presOf" srcId="{1974B667-A092-4F94-9339-1C8AA3151F58}" destId="{A59496DE-4ADC-4EAB-BF08-EC0D2F67CEEE}" srcOrd="0" destOrd="0" presId="urn:microsoft.com/office/officeart/2005/8/layout/vList5"/>
    <dgm:cxn modelId="{165D7B5B-57ED-4154-B160-FC1DA9543108}" srcId="{1974B667-A092-4F94-9339-1C8AA3151F58}" destId="{7450BFFD-9F4E-43F8-92F4-32094212CA7A}" srcOrd="0" destOrd="0" parTransId="{D5969963-7265-4387-879F-2EECF16D9569}" sibTransId="{5D66A8E1-410E-4DA5-A5F5-1A8BA9C9E132}"/>
    <dgm:cxn modelId="{B14ECE34-03FA-4A00-8081-6ED86FA31A01}" srcId="{2E133AFD-6527-4152-B9ED-44C1ACE129FA}" destId="{06442663-D007-4B78-BFDC-6C71E92EFFB9}" srcOrd="0" destOrd="0" parTransId="{F62F2115-4061-4A20-AD24-F9F4BB79F2E5}" sibTransId="{94AC990D-46E6-42EC-A5F3-FCE0319C927A}"/>
    <dgm:cxn modelId="{B5D29808-8408-431E-83F0-1580EF64264A}" type="presOf" srcId="{C6F3224C-120B-4D49-9CA4-D84809A8C257}" destId="{3785706C-435C-4E7A-B7B8-5324B32A0818}" srcOrd="0" destOrd="3" presId="urn:microsoft.com/office/officeart/2005/8/layout/vList5"/>
    <dgm:cxn modelId="{E291ED08-DDBC-47AA-BFAC-7F8DCE6AEA51}" type="presParOf" srcId="{15F0290D-C03A-4CF1-BFFA-5350DF4D43C1}" destId="{833CEE35-6F8F-4800-BBDE-0C3124FF940E}" srcOrd="0" destOrd="0" presId="urn:microsoft.com/office/officeart/2005/8/layout/vList5"/>
    <dgm:cxn modelId="{979B377F-A1EE-4E51-9594-D3B3C6B2C190}" type="presParOf" srcId="{833CEE35-6F8F-4800-BBDE-0C3124FF940E}" destId="{C119B422-1B05-48A8-A52B-717907568578}" srcOrd="0" destOrd="0" presId="urn:microsoft.com/office/officeart/2005/8/layout/vList5"/>
    <dgm:cxn modelId="{1C33314D-23BF-438F-9175-5E6F887A3502}" type="presParOf" srcId="{833CEE35-6F8F-4800-BBDE-0C3124FF940E}" destId="{3785706C-435C-4E7A-B7B8-5324B32A0818}" srcOrd="1" destOrd="0" presId="urn:microsoft.com/office/officeart/2005/8/layout/vList5"/>
    <dgm:cxn modelId="{F209FE24-CACB-498B-8AAA-9126A63C3FA3}" type="presParOf" srcId="{15F0290D-C03A-4CF1-BFFA-5350DF4D43C1}" destId="{557B2355-4294-4F00-A4A7-52D6C3619F40}" srcOrd="1" destOrd="0" presId="urn:microsoft.com/office/officeart/2005/8/layout/vList5"/>
    <dgm:cxn modelId="{BB47EAA4-F9D7-467A-A81D-5A0C7C733504}" type="presParOf" srcId="{15F0290D-C03A-4CF1-BFFA-5350DF4D43C1}" destId="{BF2C1D5F-4C3F-4C81-9A5E-2DBC5BFF33C2}" srcOrd="2" destOrd="0" presId="urn:microsoft.com/office/officeart/2005/8/layout/vList5"/>
    <dgm:cxn modelId="{96468708-D416-4FB1-9BEA-F25112A5918D}" type="presParOf" srcId="{BF2C1D5F-4C3F-4C81-9A5E-2DBC5BFF33C2}" destId="{A59496DE-4ADC-4EAB-BF08-EC0D2F67CEEE}" srcOrd="0" destOrd="0" presId="urn:microsoft.com/office/officeart/2005/8/layout/vList5"/>
    <dgm:cxn modelId="{EF243A25-B26B-4EF7-A404-B1BD190C906B}" type="presParOf" srcId="{BF2C1D5F-4C3F-4C81-9A5E-2DBC5BFF33C2}" destId="{5C9F2665-50A0-47FA-9DCC-E2C00AF94F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5F743C-C06C-45AB-9386-3B15E7A1DF93}" type="doc">
      <dgm:prSet loTypeId="urn:microsoft.com/office/officeart/2005/8/layout/process1" loCatId="process" qsTypeId="urn:microsoft.com/office/officeart/2005/8/quickstyle/3d4" qsCatId="3D" csTypeId="urn:microsoft.com/office/officeart/2005/8/colors/accent1_1" csCatId="accent1" phldr="1"/>
      <dgm:spPr/>
    </dgm:pt>
    <dgm:pt modelId="{FEAD19C2-15F8-4967-B911-EB73E786BCB4}">
      <dgm:prSet phldrT="[Текст]" custT="1"/>
      <dgm:spPr>
        <a:ln w="28575"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Прозрачность формирования и расходования бюджетных средств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17EBC48D-3770-41BF-9A29-9721A19F77D2}" type="parTrans" cxnId="{38AAB5C4-B214-4DD7-B471-6F470A58FAD4}">
      <dgm:prSet/>
      <dgm:spPr/>
      <dgm:t>
        <a:bodyPr/>
        <a:lstStyle/>
        <a:p>
          <a:endParaRPr lang="ru-RU"/>
        </a:p>
      </dgm:t>
    </dgm:pt>
    <dgm:pt modelId="{6D51DCC7-2C55-4404-90C5-AB37EF080219}" type="sibTrans" cxnId="{38AAB5C4-B214-4DD7-B471-6F470A58FAD4}">
      <dgm:prSet/>
      <dgm:spPr>
        <a:solidFill>
          <a:schemeClr val="accent3"/>
        </a:solidFill>
      </dgm:spPr>
      <dgm:t>
        <a:bodyPr/>
        <a:lstStyle/>
        <a:p>
          <a:endParaRPr lang="ru-RU" dirty="0"/>
        </a:p>
      </dgm:t>
    </dgm:pt>
    <dgm:pt modelId="{B3B07E27-0F21-49AE-887C-3214384A39DE}">
      <dgm:prSet phldrT="[Текст]" custT="1"/>
      <dgm:spPr>
        <a:ln w="28575"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Народный контроль при принятии и реализации общественно значимых мероприятий (проектов)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3AEF0435-A5F7-487C-AE32-59DA4239216C}" type="parTrans" cxnId="{29E367F7-D8FF-4DBD-8E22-261F80A06EBB}">
      <dgm:prSet/>
      <dgm:spPr/>
      <dgm:t>
        <a:bodyPr/>
        <a:lstStyle/>
        <a:p>
          <a:endParaRPr lang="ru-RU"/>
        </a:p>
      </dgm:t>
    </dgm:pt>
    <dgm:pt modelId="{33728F52-2FE2-4E6C-BE77-5A7BB292C7FD}" type="sibTrans" cxnId="{29E367F7-D8FF-4DBD-8E22-261F80A06EBB}">
      <dgm:prSet/>
      <dgm:spPr>
        <a:solidFill>
          <a:schemeClr val="accent3"/>
        </a:solidFill>
      </dgm:spPr>
      <dgm:t>
        <a:bodyPr/>
        <a:lstStyle/>
        <a:p>
          <a:endParaRPr lang="ru-RU" dirty="0"/>
        </a:p>
      </dgm:t>
    </dgm:pt>
    <dgm:pt modelId="{8BDD9BE4-74D6-4D14-B661-DD343C18393A}">
      <dgm:prSet phldrT="[Текст]" custT="1"/>
      <dgm:spPr>
        <a:ln w="28575">
          <a:solidFill>
            <a:schemeClr val="bg1">
              <a:lumMod val="50000"/>
            </a:schemeClr>
          </a:solidFill>
        </a:ln>
      </dgm:spPr>
      <dgm:t>
        <a:bodyPr/>
        <a:lstStyle/>
        <a:p>
          <a:pPr algn="l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Повышение информированности общества и вовлечение граждан в диалог с органами местного самоуправления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1554C62-19E6-4E54-A217-5BBB141F11A4}" type="parTrans" cxnId="{C2921983-F0EE-4F68-A5F2-146F3414AE3B}">
      <dgm:prSet/>
      <dgm:spPr/>
      <dgm:t>
        <a:bodyPr/>
        <a:lstStyle/>
        <a:p>
          <a:endParaRPr lang="ru-RU"/>
        </a:p>
      </dgm:t>
    </dgm:pt>
    <dgm:pt modelId="{DDA8B022-6A4C-4069-8A73-36FC78106CC2}" type="sibTrans" cxnId="{C2921983-F0EE-4F68-A5F2-146F3414AE3B}">
      <dgm:prSet/>
      <dgm:spPr/>
      <dgm:t>
        <a:bodyPr/>
        <a:lstStyle/>
        <a:p>
          <a:endParaRPr lang="ru-RU"/>
        </a:p>
      </dgm:t>
    </dgm:pt>
    <dgm:pt modelId="{066ABC62-1316-4B24-9B74-32F4E29B69B8}">
      <dgm:prSet phldrT="[Текст]" custT="1"/>
      <dgm:spPr>
        <a:ln w="28575"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Свободный доступ к информации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 бюджете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и деятельности органов местного самоуправления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CEF9B865-D03E-42AB-9431-43680932FD91}" type="parTrans" cxnId="{1A78AC90-646E-4385-92CF-AC5BF98DAEE3}">
      <dgm:prSet/>
      <dgm:spPr/>
      <dgm:t>
        <a:bodyPr/>
        <a:lstStyle/>
        <a:p>
          <a:endParaRPr lang="ru-RU"/>
        </a:p>
      </dgm:t>
    </dgm:pt>
    <dgm:pt modelId="{7E287DDC-A53E-4BCA-A228-A96905B993EE}" type="sibTrans" cxnId="{1A78AC90-646E-4385-92CF-AC5BF98DAEE3}">
      <dgm:prSet/>
      <dgm:spPr>
        <a:solidFill>
          <a:schemeClr val="accent3"/>
        </a:solidFill>
      </dgm:spPr>
      <dgm:t>
        <a:bodyPr/>
        <a:lstStyle/>
        <a:p>
          <a:endParaRPr lang="ru-RU" dirty="0"/>
        </a:p>
      </dgm:t>
    </dgm:pt>
    <dgm:pt modelId="{6FEC8A25-7A1D-4D35-92DF-B94F8C01AB83}" type="pres">
      <dgm:prSet presAssocID="{245F743C-C06C-45AB-9386-3B15E7A1DF93}" presName="Name0" presStyleCnt="0">
        <dgm:presLayoutVars>
          <dgm:dir/>
          <dgm:resizeHandles val="exact"/>
        </dgm:presLayoutVars>
      </dgm:prSet>
      <dgm:spPr/>
    </dgm:pt>
    <dgm:pt modelId="{2BFC55F8-2B9D-4F6C-A24B-38DAF50181ED}" type="pres">
      <dgm:prSet presAssocID="{FEAD19C2-15F8-4967-B911-EB73E786BCB4}" presName="node" presStyleLbl="node1" presStyleIdx="0" presStyleCnt="4" custScaleX="111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95944-D931-4FAE-9E71-A97F1477AF00}" type="pres">
      <dgm:prSet presAssocID="{6D51DCC7-2C55-4404-90C5-AB37EF080219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32AA8BC-3C62-4B2E-9263-98EF2CD79A8E}" type="pres">
      <dgm:prSet presAssocID="{6D51DCC7-2C55-4404-90C5-AB37EF080219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C7B832D-A7D6-4B09-801D-C7D544A37FED}" type="pres">
      <dgm:prSet presAssocID="{066ABC62-1316-4B24-9B74-32F4E29B69B8}" presName="node" presStyleLbl="node1" presStyleIdx="1" presStyleCnt="4" custScaleX="132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5EDE5-8AD5-47A7-A68D-3F3C03939763}" type="pres">
      <dgm:prSet presAssocID="{7E287DDC-A53E-4BCA-A228-A96905B993EE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EFC2766-683A-4545-90E1-79F3E8EEBA32}" type="pres">
      <dgm:prSet presAssocID="{7E287DDC-A53E-4BCA-A228-A96905B993E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AF5958E-847A-4FB3-8DB3-E422E28062B0}" type="pres">
      <dgm:prSet presAssocID="{B3B07E27-0F21-49AE-887C-3214384A39DE}" presName="node" presStyleLbl="node1" presStyleIdx="2" presStyleCnt="4" custScaleX="148404" custLinFactNeighborX="-21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4E4D8-3012-4958-ADAD-7A5D58D39E4F}" type="pres">
      <dgm:prSet presAssocID="{33728F52-2FE2-4E6C-BE77-5A7BB292C7FD}" presName="sibTrans" presStyleLbl="sibTrans2D1" presStyleIdx="2" presStyleCnt="3" custLinFactNeighborX="-4384" custLinFactNeighborY="2600"/>
      <dgm:spPr/>
      <dgm:t>
        <a:bodyPr/>
        <a:lstStyle/>
        <a:p>
          <a:endParaRPr lang="ru-RU"/>
        </a:p>
      </dgm:t>
    </dgm:pt>
    <dgm:pt modelId="{237F3E30-D8C8-4D85-AE79-7172B0D7CFF2}" type="pres">
      <dgm:prSet presAssocID="{33728F52-2FE2-4E6C-BE77-5A7BB292C7FD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238AA2EF-D731-4415-BD1B-B316CA6836E1}" type="pres">
      <dgm:prSet presAssocID="{8BDD9BE4-74D6-4D14-B661-DD343C18393A}" presName="node" presStyleLbl="node1" presStyleIdx="3" presStyleCnt="4" custScaleX="146514" custLinFactNeighborX="-35047" custLinFactNeighborY="-1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50B24C-6A79-4C71-9562-540977C76DB6}" type="presOf" srcId="{066ABC62-1316-4B24-9B74-32F4E29B69B8}" destId="{CC7B832D-A7D6-4B09-801D-C7D544A37FED}" srcOrd="0" destOrd="0" presId="urn:microsoft.com/office/officeart/2005/8/layout/process1"/>
    <dgm:cxn modelId="{4DA72EDC-BD13-4234-98C2-CE6A8701FD66}" type="presOf" srcId="{33728F52-2FE2-4E6C-BE77-5A7BB292C7FD}" destId="{237F3E30-D8C8-4D85-AE79-7172B0D7CFF2}" srcOrd="1" destOrd="0" presId="urn:microsoft.com/office/officeart/2005/8/layout/process1"/>
    <dgm:cxn modelId="{D3623855-B90A-4333-8A38-CD34903CC41D}" type="presOf" srcId="{B3B07E27-0F21-49AE-887C-3214384A39DE}" destId="{2AF5958E-847A-4FB3-8DB3-E422E28062B0}" srcOrd="0" destOrd="0" presId="urn:microsoft.com/office/officeart/2005/8/layout/process1"/>
    <dgm:cxn modelId="{EC817AD0-04C6-4C31-A3FF-B56207C19394}" type="presOf" srcId="{6D51DCC7-2C55-4404-90C5-AB37EF080219}" destId="{D32AA8BC-3C62-4B2E-9263-98EF2CD79A8E}" srcOrd="1" destOrd="0" presId="urn:microsoft.com/office/officeart/2005/8/layout/process1"/>
    <dgm:cxn modelId="{1FF53F07-942D-430B-8C98-E2F83BC9A4D4}" type="presOf" srcId="{7E287DDC-A53E-4BCA-A228-A96905B993EE}" destId="{6EFC2766-683A-4545-90E1-79F3E8EEBA32}" srcOrd="1" destOrd="0" presId="urn:microsoft.com/office/officeart/2005/8/layout/process1"/>
    <dgm:cxn modelId="{C2921983-F0EE-4F68-A5F2-146F3414AE3B}" srcId="{245F743C-C06C-45AB-9386-3B15E7A1DF93}" destId="{8BDD9BE4-74D6-4D14-B661-DD343C18393A}" srcOrd="3" destOrd="0" parTransId="{01554C62-19E6-4E54-A217-5BBB141F11A4}" sibTransId="{DDA8B022-6A4C-4069-8A73-36FC78106CC2}"/>
    <dgm:cxn modelId="{29E367F7-D8FF-4DBD-8E22-261F80A06EBB}" srcId="{245F743C-C06C-45AB-9386-3B15E7A1DF93}" destId="{B3B07E27-0F21-49AE-887C-3214384A39DE}" srcOrd="2" destOrd="0" parTransId="{3AEF0435-A5F7-487C-AE32-59DA4239216C}" sibTransId="{33728F52-2FE2-4E6C-BE77-5A7BB292C7FD}"/>
    <dgm:cxn modelId="{0A173B7E-3852-48CA-A393-44E299766D86}" type="presOf" srcId="{33728F52-2FE2-4E6C-BE77-5A7BB292C7FD}" destId="{7E24E4D8-3012-4958-ADAD-7A5D58D39E4F}" srcOrd="0" destOrd="0" presId="urn:microsoft.com/office/officeart/2005/8/layout/process1"/>
    <dgm:cxn modelId="{38AAB5C4-B214-4DD7-B471-6F470A58FAD4}" srcId="{245F743C-C06C-45AB-9386-3B15E7A1DF93}" destId="{FEAD19C2-15F8-4967-B911-EB73E786BCB4}" srcOrd="0" destOrd="0" parTransId="{17EBC48D-3770-41BF-9A29-9721A19F77D2}" sibTransId="{6D51DCC7-2C55-4404-90C5-AB37EF080219}"/>
    <dgm:cxn modelId="{22D93407-9D1D-4040-9351-7171C2C10934}" type="presOf" srcId="{8BDD9BE4-74D6-4D14-B661-DD343C18393A}" destId="{238AA2EF-D731-4415-BD1B-B316CA6836E1}" srcOrd="0" destOrd="0" presId="urn:microsoft.com/office/officeart/2005/8/layout/process1"/>
    <dgm:cxn modelId="{93C1BC4B-5975-46A1-A9A3-50AFDADED9A0}" type="presOf" srcId="{6D51DCC7-2C55-4404-90C5-AB37EF080219}" destId="{E1C95944-D931-4FAE-9E71-A97F1477AF00}" srcOrd="0" destOrd="0" presId="urn:microsoft.com/office/officeart/2005/8/layout/process1"/>
    <dgm:cxn modelId="{1A78AC90-646E-4385-92CF-AC5BF98DAEE3}" srcId="{245F743C-C06C-45AB-9386-3B15E7A1DF93}" destId="{066ABC62-1316-4B24-9B74-32F4E29B69B8}" srcOrd="1" destOrd="0" parTransId="{CEF9B865-D03E-42AB-9431-43680932FD91}" sibTransId="{7E287DDC-A53E-4BCA-A228-A96905B993EE}"/>
    <dgm:cxn modelId="{5A68C3FC-4B41-4FD1-8848-B6E8F08451A4}" type="presOf" srcId="{7E287DDC-A53E-4BCA-A228-A96905B993EE}" destId="{2065EDE5-8AD5-47A7-A68D-3F3C03939763}" srcOrd="0" destOrd="0" presId="urn:microsoft.com/office/officeart/2005/8/layout/process1"/>
    <dgm:cxn modelId="{47461E7B-1BEA-41D4-BFA7-AB81D2C785D9}" type="presOf" srcId="{245F743C-C06C-45AB-9386-3B15E7A1DF93}" destId="{6FEC8A25-7A1D-4D35-92DF-B94F8C01AB83}" srcOrd="0" destOrd="0" presId="urn:microsoft.com/office/officeart/2005/8/layout/process1"/>
    <dgm:cxn modelId="{DE0CA29E-5AD7-48FC-97FF-C1527FF671C8}" type="presOf" srcId="{FEAD19C2-15F8-4967-B911-EB73E786BCB4}" destId="{2BFC55F8-2B9D-4F6C-A24B-38DAF50181ED}" srcOrd="0" destOrd="0" presId="urn:microsoft.com/office/officeart/2005/8/layout/process1"/>
    <dgm:cxn modelId="{AE4DED13-9307-4391-A05A-829588617057}" type="presParOf" srcId="{6FEC8A25-7A1D-4D35-92DF-B94F8C01AB83}" destId="{2BFC55F8-2B9D-4F6C-A24B-38DAF50181ED}" srcOrd="0" destOrd="0" presId="urn:microsoft.com/office/officeart/2005/8/layout/process1"/>
    <dgm:cxn modelId="{1E0CBF00-5140-407A-8585-9CC6EEEFAF5C}" type="presParOf" srcId="{6FEC8A25-7A1D-4D35-92DF-B94F8C01AB83}" destId="{E1C95944-D931-4FAE-9E71-A97F1477AF00}" srcOrd="1" destOrd="0" presId="urn:microsoft.com/office/officeart/2005/8/layout/process1"/>
    <dgm:cxn modelId="{74FEBB0C-7794-4E6B-9BE7-84C2EA1A2992}" type="presParOf" srcId="{E1C95944-D931-4FAE-9E71-A97F1477AF00}" destId="{D32AA8BC-3C62-4B2E-9263-98EF2CD79A8E}" srcOrd="0" destOrd="0" presId="urn:microsoft.com/office/officeart/2005/8/layout/process1"/>
    <dgm:cxn modelId="{91D30A50-3205-42BD-B689-BE5D808F0FA8}" type="presParOf" srcId="{6FEC8A25-7A1D-4D35-92DF-B94F8C01AB83}" destId="{CC7B832D-A7D6-4B09-801D-C7D544A37FED}" srcOrd="2" destOrd="0" presId="urn:microsoft.com/office/officeart/2005/8/layout/process1"/>
    <dgm:cxn modelId="{0AF2FDDF-B97E-46D7-B400-8890EF86DEF5}" type="presParOf" srcId="{6FEC8A25-7A1D-4D35-92DF-B94F8C01AB83}" destId="{2065EDE5-8AD5-47A7-A68D-3F3C03939763}" srcOrd="3" destOrd="0" presId="urn:microsoft.com/office/officeart/2005/8/layout/process1"/>
    <dgm:cxn modelId="{FB067892-D68C-43C8-BA30-40869F8836FC}" type="presParOf" srcId="{2065EDE5-8AD5-47A7-A68D-3F3C03939763}" destId="{6EFC2766-683A-4545-90E1-79F3E8EEBA32}" srcOrd="0" destOrd="0" presId="urn:microsoft.com/office/officeart/2005/8/layout/process1"/>
    <dgm:cxn modelId="{C6984C39-9FA2-4F85-BF86-7AD67B6AA7FA}" type="presParOf" srcId="{6FEC8A25-7A1D-4D35-92DF-B94F8C01AB83}" destId="{2AF5958E-847A-4FB3-8DB3-E422E28062B0}" srcOrd="4" destOrd="0" presId="urn:microsoft.com/office/officeart/2005/8/layout/process1"/>
    <dgm:cxn modelId="{EC7A5EFE-5E0D-4ECE-9725-257A499D73BD}" type="presParOf" srcId="{6FEC8A25-7A1D-4D35-92DF-B94F8C01AB83}" destId="{7E24E4D8-3012-4958-ADAD-7A5D58D39E4F}" srcOrd="5" destOrd="0" presId="urn:microsoft.com/office/officeart/2005/8/layout/process1"/>
    <dgm:cxn modelId="{B350E9A2-B09D-47DE-A87F-F0D7B55051F8}" type="presParOf" srcId="{7E24E4D8-3012-4958-ADAD-7A5D58D39E4F}" destId="{237F3E30-D8C8-4D85-AE79-7172B0D7CFF2}" srcOrd="0" destOrd="0" presId="urn:microsoft.com/office/officeart/2005/8/layout/process1"/>
    <dgm:cxn modelId="{0F629AC7-ED5C-4DE5-AA51-F08EEBC0791A}" type="presParOf" srcId="{6FEC8A25-7A1D-4D35-92DF-B94F8C01AB83}" destId="{238AA2EF-D731-4415-BD1B-B316CA6836E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061F2A3-B085-43DD-9372-5422020BDB3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BA8739-A15E-4D05-B783-0281309F1EED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Общегосударственные вопросы – 122060,0 тыс. руб. (3,1%)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676951-B23B-4DB8-88A8-759825AA4450}" type="parTrans" cxnId="{E8FF908A-97F6-4890-BF1D-56CB5461BE2D}">
      <dgm:prSet/>
      <dgm:spPr/>
      <dgm:t>
        <a:bodyPr/>
        <a:lstStyle/>
        <a:p>
          <a:endParaRPr lang="ru-RU"/>
        </a:p>
      </dgm:t>
    </dgm:pt>
    <dgm:pt modelId="{378E3F6C-DD88-41BC-ADD0-3213AD3B21B0}" type="sibTrans" cxnId="{E8FF908A-97F6-4890-BF1D-56CB5461BE2D}">
      <dgm:prSet/>
      <dgm:spPr/>
      <dgm:t>
        <a:bodyPr/>
        <a:lstStyle/>
        <a:p>
          <a:endParaRPr lang="ru-RU"/>
        </a:p>
      </dgm:t>
    </dgm:pt>
    <dgm:pt modelId="{F581A585-39A9-4A26-94E1-0C233FA273E7}">
      <dgm:prSet phldrT="[Текст]" custT="1"/>
      <dgm:spPr>
        <a:solidFill>
          <a:srgbClr val="00999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Физическая культура и спорт -397647,4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. (10,0%)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2E19D0-E150-4C05-9F34-10BE430CEFB2}" type="parTrans" cxnId="{E7C9BBFA-75B0-4A11-8F78-D8FAA7FE50F3}">
      <dgm:prSet/>
      <dgm:spPr/>
      <dgm:t>
        <a:bodyPr/>
        <a:lstStyle/>
        <a:p>
          <a:endParaRPr lang="ru-RU"/>
        </a:p>
      </dgm:t>
    </dgm:pt>
    <dgm:pt modelId="{8556CE05-4822-4483-8383-13F546CAA766}" type="sibTrans" cxnId="{E7C9BBFA-75B0-4A11-8F78-D8FAA7FE50F3}">
      <dgm:prSet/>
      <dgm:spPr/>
      <dgm:t>
        <a:bodyPr/>
        <a:lstStyle/>
        <a:p>
          <a:endParaRPr lang="ru-RU"/>
        </a:p>
      </dgm:t>
    </dgm:pt>
    <dgm:pt modelId="{CB317280-7715-4490-8BE0-A91A46E363B4}">
      <dgm:prSet phldrT="[Текст]"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Национальная оборона -1448,0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8F3260-3EF2-475F-874A-CCE12988E49E}" type="parTrans" cxnId="{29D1CAC7-B207-4A18-837D-C51006562BAF}">
      <dgm:prSet/>
      <dgm:spPr/>
      <dgm:t>
        <a:bodyPr/>
        <a:lstStyle/>
        <a:p>
          <a:endParaRPr lang="ru-RU"/>
        </a:p>
      </dgm:t>
    </dgm:pt>
    <dgm:pt modelId="{6C58FA37-9990-4BA9-837B-21BD191F9696}" type="sibTrans" cxnId="{29D1CAC7-B207-4A18-837D-C51006562BAF}">
      <dgm:prSet/>
      <dgm:spPr/>
      <dgm:t>
        <a:bodyPr/>
        <a:lstStyle/>
        <a:p>
          <a:endParaRPr lang="ru-RU"/>
        </a:p>
      </dgm:t>
    </dgm:pt>
    <dgm:pt modelId="{2D79FD7F-3623-4698-A191-49198AE28B49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Национальная безопасность и правоохранительная деятельность -27934,2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.(0,7%)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56BA24-1ABE-460D-A3CC-79972B84F211}" type="parTrans" cxnId="{0CBB9230-6CA0-4BAB-931F-15235E257287}">
      <dgm:prSet/>
      <dgm:spPr/>
      <dgm:t>
        <a:bodyPr/>
        <a:lstStyle/>
        <a:p>
          <a:endParaRPr lang="ru-RU"/>
        </a:p>
      </dgm:t>
    </dgm:pt>
    <dgm:pt modelId="{1002187E-6F44-4F87-B985-BE98C2885A11}" type="sibTrans" cxnId="{0CBB9230-6CA0-4BAB-931F-15235E257287}">
      <dgm:prSet/>
      <dgm:spPr/>
      <dgm:t>
        <a:bodyPr/>
        <a:lstStyle/>
        <a:p>
          <a:endParaRPr lang="ru-RU"/>
        </a:p>
      </dgm:t>
    </dgm:pt>
    <dgm:pt modelId="{28C1963C-70B3-4C60-928A-49BD11220D2D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Национальная экономика -1067559,9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.(27,0%)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40B2E6-EBE7-4ECF-AA2D-7C218D9BC0FC}" type="parTrans" cxnId="{54895383-4C36-4AAA-A066-6668B0873EAC}">
      <dgm:prSet/>
      <dgm:spPr/>
      <dgm:t>
        <a:bodyPr/>
        <a:lstStyle/>
        <a:p>
          <a:endParaRPr lang="ru-RU"/>
        </a:p>
      </dgm:t>
    </dgm:pt>
    <dgm:pt modelId="{2D87DEA1-60B9-4844-A054-0379D80B4322}" type="sibTrans" cxnId="{54895383-4C36-4AAA-A066-6668B0873EAC}">
      <dgm:prSet/>
      <dgm:spPr/>
      <dgm:t>
        <a:bodyPr/>
        <a:lstStyle/>
        <a:p>
          <a:endParaRPr lang="ru-RU"/>
        </a:p>
      </dgm:t>
    </dgm:pt>
    <dgm:pt modelId="{D6415AD9-4311-4EFC-AD68-9C58665DC518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Жилищно-коммунальное хозяйство -875143,3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.(22,1%)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E5E06D-77A0-454E-B36E-EEAE71E3CDCE}" type="parTrans" cxnId="{DC7B20CC-6117-4C46-8666-7D02FBB25CF0}">
      <dgm:prSet/>
      <dgm:spPr/>
      <dgm:t>
        <a:bodyPr/>
        <a:lstStyle/>
        <a:p>
          <a:endParaRPr lang="ru-RU"/>
        </a:p>
      </dgm:t>
    </dgm:pt>
    <dgm:pt modelId="{D8AE1C28-CA9B-41E9-BB1C-52FA97C7C1C1}" type="sibTrans" cxnId="{DC7B20CC-6117-4C46-8666-7D02FBB25CF0}">
      <dgm:prSet/>
      <dgm:spPr/>
      <dgm:t>
        <a:bodyPr/>
        <a:lstStyle/>
        <a:p>
          <a:endParaRPr lang="ru-RU"/>
        </a:p>
      </dgm:t>
    </dgm:pt>
    <dgm:pt modelId="{7E11EA22-266D-4FDB-9940-21859FA43A2C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Обслуживание муниципального долга – 20,5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2F7E73-CDCB-4052-9218-A4F1B428DF9B}" type="parTrans" cxnId="{A7C53A55-8F4E-4047-A796-F49301E76A67}">
      <dgm:prSet/>
      <dgm:spPr/>
      <dgm:t>
        <a:bodyPr/>
        <a:lstStyle/>
        <a:p>
          <a:endParaRPr lang="ru-RU"/>
        </a:p>
      </dgm:t>
    </dgm:pt>
    <dgm:pt modelId="{B49D8299-C6D3-438F-8889-48EB5FC65EEF}" type="sibTrans" cxnId="{A7C53A55-8F4E-4047-A796-F49301E76A67}">
      <dgm:prSet/>
      <dgm:spPr/>
      <dgm:t>
        <a:bodyPr/>
        <a:lstStyle/>
        <a:p>
          <a:endParaRPr lang="ru-RU"/>
        </a:p>
      </dgm:t>
    </dgm:pt>
    <dgm:pt modelId="{3D22ED31-FB2A-4785-AA05-ED9651D24FEA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Образование – 1190216,4 тыс. руб.(30,1%)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F3497-8192-4739-BD1D-8E66A0A12BA5}" type="parTrans" cxnId="{1368A80A-31DC-42C2-B6B0-BF77CC79C237}">
      <dgm:prSet/>
      <dgm:spPr/>
      <dgm:t>
        <a:bodyPr/>
        <a:lstStyle/>
        <a:p>
          <a:endParaRPr lang="ru-RU"/>
        </a:p>
      </dgm:t>
    </dgm:pt>
    <dgm:pt modelId="{02ADEC53-16FC-46EE-9527-BE72F383E48F}" type="sibTrans" cxnId="{1368A80A-31DC-42C2-B6B0-BF77CC79C237}">
      <dgm:prSet/>
      <dgm:spPr/>
      <dgm:t>
        <a:bodyPr/>
        <a:lstStyle/>
        <a:p>
          <a:endParaRPr lang="ru-RU"/>
        </a:p>
      </dgm:t>
    </dgm:pt>
    <dgm:pt modelId="{D21C9865-07D3-490B-B0BB-7D3CFB16F937}">
      <dgm:prSet phldrT="[Текст]" custT="1"/>
      <dgm:spPr>
        <a:solidFill>
          <a:srgbClr val="00B0F0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Культура -201134,6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. (5,1%)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B0896E-6A88-4BF2-B2D7-34C783A77288}" type="parTrans" cxnId="{DDBC4C60-AE89-470E-AC38-E2963F251329}">
      <dgm:prSet/>
      <dgm:spPr/>
      <dgm:t>
        <a:bodyPr/>
        <a:lstStyle/>
        <a:p>
          <a:endParaRPr lang="ru-RU"/>
        </a:p>
      </dgm:t>
    </dgm:pt>
    <dgm:pt modelId="{A8C2C3AC-6BAA-42B0-B744-2E89612B3483}" type="sibTrans" cxnId="{DDBC4C60-AE89-470E-AC38-E2963F251329}">
      <dgm:prSet/>
      <dgm:spPr/>
      <dgm:t>
        <a:bodyPr/>
        <a:lstStyle/>
        <a:p>
          <a:endParaRPr lang="ru-RU"/>
        </a:p>
      </dgm:t>
    </dgm:pt>
    <dgm:pt modelId="{A0F789D2-7C2D-4889-9166-C84EC17DA773}">
      <dgm:prSet phldrT="[Текст]" custT="1"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Социальная политика -74843,3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. (1,9%)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004AF1-7322-4E4D-AD19-D26DC8F2D4CF}" type="parTrans" cxnId="{439C3ACB-6E0E-44FB-A7F7-CC31EFAC5D05}">
      <dgm:prSet/>
      <dgm:spPr/>
      <dgm:t>
        <a:bodyPr/>
        <a:lstStyle/>
        <a:p>
          <a:endParaRPr lang="ru-RU"/>
        </a:p>
      </dgm:t>
    </dgm:pt>
    <dgm:pt modelId="{A5373448-4406-401A-9D53-002029E43ED3}" type="sibTrans" cxnId="{439C3ACB-6E0E-44FB-A7F7-CC31EFAC5D05}">
      <dgm:prSet/>
      <dgm:spPr/>
      <dgm:t>
        <a:bodyPr/>
        <a:lstStyle/>
        <a:p>
          <a:endParaRPr lang="ru-RU"/>
        </a:p>
      </dgm:t>
    </dgm:pt>
    <dgm:pt modelId="{CD876BF9-080F-4FEB-B90E-105A0B9042BF}">
      <dgm:prSet phldrT="[Текст]" custT="1"/>
      <dgm:spPr>
        <a:solidFill>
          <a:srgbClr val="00B050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Охрана окружающей среды – 224,2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</a:t>
          </a:r>
          <a:r>
            <a:rPr lang="ru-RU" sz="9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A97CFD-42BE-4886-A78F-FCFFC0E61D12}" type="parTrans" cxnId="{89BC7960-D07F-49B2-A6E7-8BFD2B253497}">
      <dgm:prSet/>
      <dgm:spPr/>
      <dgm:t>
        <a:bodyPr/>
        <a:lstStyle/>
        <a:p>
          <a:endParaRPr lang="ru-RU"/>
        </a:p>
      </dgm:t>
    </dgm:pt>
    <dgm:pt modelId="{E2A67EDA-6627-4CA1-802B-989139FF7382}" type="sibTrans" cxnId="{89BC7960-D07F-49B2-A6E7-8BFD2B253497}">
      <dgm:prSet/>
      <dgm:spPr/>
      <dgm:t>
        <a:bodyPr/>
        <a:lstStyle/>
        <a:p>
          <a:endParaRPr lang="ru-RU"/>
        </a:p>
      </dgm:t>
    </dgm:pt>
    <dgm:pt modelId="{E824C42B-CBBE-44CF-96DB-FB3992B6774F}" type="pres">
      <dgm:prSet presAssocID="{8061F2A3-B085-43DD-9372-5422020BDB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9DD2A-715A-40E2-AA80-DE12FDFA6DDE}" type="pres">
      <dgm:prSet presAssocID="{CFBA8739-A15E-4D05-B783-0281309F1EED}" presName="parentLin" presStyleCnt="0"/>
      <dgm:spPr/>
    </dgm:pt>
    <dgm:pt modelId="{4E64D45E-8816-4C93-8094-4C2070B9C893}" type="pres">
      <dgm:prSet presAssocID="{CFBA8739-A15E-4D05-B783-0281309F1EED}" presName="parentLeftMargin" presStyleLbl="node1" presStyleIdx="0" presStyleCnt="11"/>
      <dgm:spPr/>
      <dgm:t>
        <a:bodyPr/>
        <a:lstStyle/>
        <a:p>
          <a:endParaRPr lang="ru-RU"/>
        </a:p>
      </dgm:t>
    </dgm:pt>
    <dgm:pt modelId="{0D0944AA-EFE1-4128-8E48-E229D072318B}" type="pres">
      <dgm:prSet presAssocID="{CFBA8739-A15E-4D05-B783-0281309F1EED}" presName="parentText" presStyleLbl="node1" presStyleIdx="0" presStyleCnt="11" custLinFactNeighborX="1608" custLinFactNeighborY="242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B205E-92B6-4CA0-B02E-E67BD35D2CF1}" type="pres">
      <dgm:prSet presAssocID="{CFBA8739-A15E-4D05-B783-0281309F1EED}" presName="negativeSpace" presStyleCnt="0"/>
      <dgm:spPr/>
    </dgm:pt>
    <dgm:pt modelId="{993BE698-02FD-4FDA-9C5B-CAC13CBECC9C}" type="pres">
      <dgm:prSet presAssocID="{CFBA8739-A15E-4D05-B783-0281309F1EED}" presName="childText" presStyleLbl="conFgAcc1" presStyleIdx="0" presStyleCnt="11">
        <dgm:presLayoutVars>
          <dgm:bulletEnabled val="1"/>
        </dgm:presLayoutVars>
      </dgm:prSet>
      <dgm:spPr>
        <a:solidFill>
          <a:schemeClr val="bg1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4A817F34-876C-4494-A12C-3DCA51D7B846}" type="pres">
      <dgm:prSet presAssocID="{378E3F6C-DD88-41BC-ADD0-3213AD3B21B0}" presName="spaceBetweenRectangles" presStyleCnt="0"/>
      <dgm:spPr/>
    </dgm:pt>
    <dgm:pt modelId="{6C635895-2D50-4344-8A48-8640642C7E81}" type="pres">
      <dgm:prSet presAssocID="{CB317280-7715-4490-8BE0-A91A46E363B4}" presName="parentLin" presStyleCnt="0"/>
      <dgm:spPr/>
    </dgm:pt>
    <dgm:pt modelId="{9596A911-8072-4567-B0A1-ED8EED55B2B5}" type="pres">
      <dgm:prSet presAssocID="{CB317280-7715-4490-8BE0-A91A46E363B4}" presName="parentLeftMargin" presStyleLbl="node1" presStyleIdx="0" presStyleCnt="11"/>
      <dgm:spPr/>
      <dgm:t>
        <a:bodyPr/>
        <a:lstStyle/>
        <a:p>
          <a:endParaRPr lang="ru-RU"/>
        </a:p>
      </dgm:t>
    </dgm:pt>
    <dgm:pt modelId="{68559A33-A97D-4493-99C5-D25C8DA30205}" type="pres">
      <dgm:prSet presAssocID="{CB317280-7715-4490-8BE0-A91A46E363B4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FD93E-BDA2-46F4-BEDF-5B70A6C0FC13}" type="pres">
      <dgm:prSet presAssocID="{CB317280-7715-4490-8BE0-A91A46E363B4}" presName="negativeSpace" presStyleCnt="0"/>
      <dgm:spPr/>
    </dgm:pt>
    <dgm:pt modelId="{77D58691-EE56-4C4E-AEC8-E5D96AA63C3D}" type="pres">
      <dgm:prSet presAssocID="{CB317280-7715-4490-8BE0-A91A46E363B4}" presName="childText" presStyleLbl="conFgAcc1" presStyleIdx="1" presStyleCnt="11">
        <dgm:presLayoutVars>
          <dgm:bulletEnabled val="1"/>
        </dgm:presLayoutVars>
      </dgm:prSet>
      <dgm:spPr>
        <a:solidFill>
          <a:schemeClr val="bg1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1BF38E48-31A0-4873-A058-8FB64CA3ED59}" type="pres">
      <dgm:prSet presAssocID="{6C58FA37-9990-4BA9-837B-21BD191F9696}" presName="spaceBetweenRectangles" presStyleCnt="0"/>
      <dgm:spPr/>
    </dgm:pt>
    <dgm:pt modelId="{CC4BA55E-F948-435B-AE08-18E51BC45B25}" type="pres">
      <dgm:prSet presAssocID="{2D79FD7F-3623-4698-A191-49198AE28B49}" presName="parentLin" presStyleCnt="0"/>
      <dgm:spPr/>
    </dgm:pt>
    <dgm:pt modelId="{CBF131B1-59A7-4CD3-AB1F-DC53ABB73C9E}" type="pres">
      <dgm:prSet presAssocID="{2D79FD7F-3623-4698-A191-49198AE28B49}" presName="parentLeftMargin" presStyleLbl="node1" presStyleIdx="1" presStyleCnt="11"/>
      <dgm:spPr/>
      <dgm:t>
        <a:bodyPr/>
        <a:lstStyle/>
        <a:p>
          <a:endParaRPr lang="ru-RU"/>
        </a:p>
      </dgm:t>
    </dgm:pt>
    <dgm:pt modelId="{3E80291A-70F2-4A75-9246-EF0A25E83312}" type="pres">
      <dgm:prSet presAssocID="{2D79FD7F-3623-4698-A191-49198AE28B49}" presName="parentText" presStyleLbl="node1" presStyleIdx="2" presStyleCnt="11" custScaleX="99343" custScaleY="1884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1B529-CC98-4F59-9EA8-E209AE434FDA}" type="pres">
      <dgm:prSet presAssocID="{2D79FD7F-3623-4698-A191-49198AE28B49}" presName="negativeSpace" presStyleCnt="0"/>
      <dgm:spPr/>
    </dgm:pt>
    <dgm:pt modelId="{408BC9DE-0D0A-4601-9B01-4F49F66887E9}" type="pres">
      <dgm:prSet presAssocID="{2D79FD7F-3623-4698-A191-49198AE28B49}" presName="childText" presStyleLbl="conFgAcc1" presStyleIdx="2" presStyleCnt="11">
        <dgm:presLayoutVars>
          <dgm:bulletEnabled val="1"/>
        </dgm:presLayoutVars>
      </dgm:prSet>
      <dgm:spPr>
        <a:solidFill>
          <a:schemeClr val="bg1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18A5E7A5-F534-4BE3-8B2E-D1EDFB16610E}" type="pres">
      <dgm:prSet presAssocID="{1002187E-6F44-4F87-B985-BE98C2885A11}" presName="spaceBetweenRectangles" presStyleCnt="0"/>
      <dgm:spPr/>
    </dgm:pt>
    <dgm:pt modelId="{5FB3E7C6-C0C4-4190-BCE8-72D86EE02A4A}" type="pres">
      <dgm:prSet presAssocID="{28C1963C-70B3-4C60-928A-49BD11220D2D}" presName="parentLin" presStyleCnt="0"/>
      <dgm:spPr/>
    </dgm:pt>
    <dgm:pt modelId="{635BD6B0-9F88-4CD5-B4E6-044854DF6FBB}" type="pres">
      <dgm:prSet presAssocID="{28C1963C-70B3-4C60-928A-49BD11220D2D}" presName="parentLeftMargin" presStyleLbl="node1" presStyleIdx="2" presStyleCnt="11"/>
      <dgm:spPr/>
      <dgm:t>
        <a:bodyPr/>
        <a:lstStyle/>
        <a:p>
          <a:endParaRPr lang="ru-RU"/>
        </a:p>
      </dgm:t>
    </dgm:pt>
    <dgm:pt modelId="{17F55B9A-4980-45DF-8C6C-7AB040989133}" type="pres">
      <dgm:prSet presAssocID="{28C1963C-70B3-4C60-928A-49BD11220D2D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FF2B4-FE26-4378-8C52-50231B737FAA}" type="pres">
      <dgm:prSet presAssocID="{28C1963C-70B3-4C60-928A-49BD11220D2D}" presName="negativeSpace" presStyleCnt="0"/>
      <dgm:spPr/>
    </dgm:pt>
    <dgm:pt modelId="{7DD9A84B-A162-4EE0-A839-4A3B7673E1C0}" type="pres">
      <dgm:prSet presAssocID="{28C1963C-70B3-4C60-928A-49BD11220D2D}" presName="childText" presStyleLbl="conFgAcc1" presStyleIdx="3" presStyleCnt="11">
        <dgm:presLayoutVars>
          <dgm:bulletEnabled val="1"/>
        </dgm:presLayoutVars>
      </dgm:prSet>
      <dgm:spPr>
        <a:solidFill>
          <a:schemeClr val="bg1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836ADB69-F8A9-4ABD-BDC4-BA85CF3F0128}" type="pres">
      <dgm:prSet presAssocID="{2D87DEA1-60B9-4844-A054-0379D80B4322}" presName="spaceBetweenRectangles" presStyleCnt="0"/>
      <dgm:spPr/>
    </dgm:pt>
    <dgm:pt modelId="{BAC1C782-AA56-4074-8B2A-56F0F236BC07}" type="pres">
      <dgm:prSet presAssocID="{D6415AD9-4311-4EFC-AD68-9C58665DC518}" presName="parentLin" presStyleCnt="0"/>
      <dgm:spPr/>
    </dgm:pt>
    <dgm:pt modelId="{F66E5758-DDCE-4D07-B827-93CEF51490D3}" type="pres">
      <dgm:prSet presAssocID="{D6415AD9-4311-4EFC-AD68-9C58665DC518}" presName="parentLeftMargin" presStyleLbl="node1" presStyleIdx="3" presStyleCnt="11"/>
      <dgm:spPr/>
      <dgm:t>
        <a:bodyPr/>
        <a:lstStyle/>
        <a:p>
          <a:endParaRPr lang="ru-RU"/>
        </a:p>
      </dgm:t>
    </dgm:pt>
    <dgm:pt modelId="{BD2AECA2-2735-4376-8460-31D5BF77950C}" type="pres">
      <dgm:prSet presAssocID="{D6415AD9-4311-4EFC-AD68-9C58665DC518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9D9C4-2D73-4FD4-AC10-54E2ECC7A0B9}" type="pres">
      <dgm:prSet presAssocID="{D6415AD9-4311-4EFC-AD68-9C58665DC518}" presName="negativeSpace" presStyleCnt="0"/>
      <dgm:spPr/>
    </dgm:pt>
    <dgm:pt modelId="{CDF70AEF-25F1-4645-BFF7-991BC44AB829}" type="pres">
      <dgm:prSet presAssocID="{D6415AD9-4311-4EFC-AD68-9C58665DC518}" presName="childText" presStyleLbl="conFgAcc1" presStyleIdx="4" presStyleCnt="11">
        <dgm:presLayoutVars>
          <dgm:bulletEnabled val="1"/>
        </dgm:presLayoutVars>
      </dgm:prSet>
      <dgm:spPr>
        <a:solidFill>
          <a:schemeClr val="bg1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F12AE3DE-3B27-4BFF-8F54-C20572F5EB70}" type="pres">
      <dgm:prSet presAssocID="{D8AE1C28-CA9B-41E9-BB1C-52FA97C7C1C1}" presName="spaceBetweenRectangles" presStyleCnt="0"/>
      <dgm:spPr/>
    </dgm:pt>
    <dgm:pt modelId="{F77A2286-55C9-46FE-B069-C10A7E3D1FCD}" type="pres">
      <dgm:prSet presAssocID="{7E11EA22-266D-4FDB-9940-21859FA43A2C}" presName="parentLin" presStyleCnt="0"/>
      <dgm:spPr/>
    </dgm:pt>
    <dgm:pt modelId="{AC39C4E9-9AC7-4529-BAA8-3DFFB72F3F0D}" type="pres">
      <dgm:prSet presAssocID="{7E11EA22-266D-4FDB-9940-21859FA43A2C}" presName="parentLeftMargin" presStyleLbl="node1" presStyleIdx="4" presStyleCnt="11"/>
      <dgm:spPr/>
      <dgm:t>
        <a:bodyPr/>
        <a:lstStyle/>
        <a:p>
          <a:endParaRPr lang="ru-RU"/>
        </a:p>
      </dgm:t>
    </dgm:pt>
    <dgm:pt modelId="{4582847F-425F-4A6A-A8DD-140A7B8083E6}" type="pres">
      <dgm:prSet presAssocID="{7E11EA22-266D-4FDB-9940-21859FA43A2C}" presName="parentText" presStyleLbl="node1" presStyleIdx="5" presStyleCnt="11" custLinFactY="13739" custLinFactNeighborX="71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593FA-1B85-450C-B215-464F64C64E4A}" type="pres">
      <dgm:prSet presAssocID="{7E11EA22-266D-4FDB-9940-21859FA43A2C}" presName="negativeSpace" presStyleCnt="0"/>
      <dgm:spPr/>
    </dgm:pt>
    <dgm:pt modelId="{0BEAC6FF-A0B8-4C8E-B7BF-3CA87982DEBA}" type="pres">
      <dgm:prSet presAssocID="{7E11EA22-266D-4FDB-9940-21859FA43A2C}" presName="childText" presStyleLbl="conFgAcc1" presStyleIdx="5" presStyleCnt="11" custLinFactNeighborY="35078">
        <dgm:presLayoutVars>
          <dgm:bulletEnabled val="1"/>
        </dgm:presLayoutVars>
      </dgm:prSet>
      <dgm:spPr>
        <a:solidFill>
          <a:schemeClr val="bg1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11C0CA63-F7EF-4640-8D24-7200EECBBFC7}" type="pres">
      <dgm:prSet presAssocID="{B49D8299-C6D3-438F-8889-48EB5FC65EEF}" presName="spaceBetweenRectangles" presStyleCnt="0"/>
      <dgm:spPr/>
    </dgm:pt>
    <dgm:pt modelId="{7F239DA4-1742-4DD1-9A18-9CCCE8147C58}" type="pres">
      <dgm:prSet presAssocID="{3D22ED31-FB2A-4785-AA05-ED9651D24FEA}" presName="parentLin" presStyleCnt="0"/>
      <dgm:spPr/>
    </dgm:pt>
    <dgm:pt modelId="{DEE3902D-C59A-4EAD-96F8-4F4EE3924F36}" type="pres">
      <dgm:prSet presAssocID="{3D22ED31-FB2A-4785-AA05-ED9651D24FEA}" presName="parentLeftMargin" presStyleLbl="node1" presStyleIdx="5" presStyleCnt="11"/>
      <dgm:spPr/>
      <dgm:t>
        <a:bodyPr/>
        <a:lstStyle/>
        <a:p>
          <a:endParaRPr lang="ru-RU"/>
        </a:p>
      </dgm:t>
    </dgm:pt>
    <dgm:pt modelId="{2B405616-754A-4260-AAE5-EFE5D5AEB7BF}" type="pres">
      <dgm:prSet presAssocID="{3D22ED31-FB2A-4785-AA05-ED9651D24FEA}" presName="parentText" presStyleLbl="node1" presStyleIdx="6" presStyleCnt="11" custScaleX="98377" custLinFactY="54404" custLinFactNeighborX="16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41C7D-A5CE-4716-923B-FE4E242A9C22}" type="pres">
      <dgm:prSet presAssocID="{3D22ED31-FB2A-4785-AA05-ED9651D24FEA}" presName="negativeSpace" presStyleCnt="0"/>
      <dgm:spPr/>
    </dgm:pt>
    <dgm:pt modelId="{47C054F3-4FB5-46F1-B00D-464777DF42A2}" type="pres">
      <dgm:prSet presAssocID="{3D22ED31-FB2A-4785-AA05-ED9651D24FEA}" presName="childText" presStyleLbl="conFgAcc1" presStyleIdx="6" presStyleCnt="11">
        <dgm:presLayoutVars>
          <dgm:bulletEnabled val="1"/>
        </dgm:presLayoutVars>
      </dgm:prSet>
      <dgm:spPr>
        <a:solidFill>
          <a:schemeClr val="bg1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FCAB10CC-11B8-4188-8E03-73C175B1492A}" type="pres">
      <dgm:prSet presAssocID="{02ADEC53-16FC-46EE-9527-BE72F383E48F}" presName="spaceBetweenRectangles" presStyleCnt="0"/>
      <dgm:spPr/>
    </dgm:pt>
    <dgm:pt modelId="{8FD71306-99E9-450D-8D01-F1A5FBE2D97C}" type="pres">
      <dgm:prSet presAssocID="{D21C9865-07D3-490B-B0BB-7D3CFB16F937}" presName="parentLin" presStyleCnt="0"/>
      <dgm:spPr/>
    </dgm:pt>
    <dgm:pt modelId="{7E46B4A4-FF0F-489A-BEF5-608FBCA65E53}" type="pres">
      <dgm:prSet presAssocID="{D21C9865-07D3-490B-B0BB-7D3CFB16F937}" presName="parentLeftMargin" presStyleLbl="node1" presStyleIdx="6" presStyleCnt="11"/>
      <dgm:spPr/>
      <dgm:t>
        <a:bodyPr/>
        <a:lstStyle/>
        <a:p>
          <a:endParaRPr lang="ru-RU"/>
        </a:p>
      </dgm:t>
    </dgm:pt>
    <dgm:pt modelId="{BD3A6045-B7B3-4ABE-A895-0B8019692D72}" type="pres">
      <dgm:prSet presAssocID="{D21C9865-07D3-490B-B0BB-7D3CFB16F937}" presName="parentText" presStyleLbl="node1" presStyleIdx="7" presStyleCnt="11" custLinFactY="63980" custLinFactNeighborX="1336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DFC2B-36A3-4BE3-B603-13FB0CB8C8DD}" type="pres">
      <dgm:prSet presAssocID="{D21C9865-07D3-490B-B0BB-7D3CFB16F937}" presName="negativeSpace" presStyleCnt="0"/>
      <dgm:spPr/>
    </dgm:pt>
    <dgm:pt modelId="{EA48ADAE-03DC-4B05-AE69-2E8D85B78772}" type="pres">
      <dgm:prSet presAssocID="{D21C9865-07D3-490B-B0BB-7D3CFB16F937}" presName="childText" presStyleLbl="conFgAcc1" presStyleIdx="7" presStyleCnt="11" custLinFactY="-4520" custLinFactNeighborX="189" custLinFactNeighborY="-100000">
        <dgm:presLayoutVars>
          <dgm:bulletEnabled val="1"/>
        </dgm:presLayoutVars>
      </dgm:prSet>
      <dgm:spPr>
        <a:noFill/>
      </dgm:spPr>
      <dgm:t>
        <a:bodyPr/>
        <a:lstStyle/>
        <a:p>
          <a:endParaRPr lang="ru-RU"/>
        </a:p>
      </dgm:t>
    </dgm:pt>
    <dgm:pt modelId="{4C76FDE7-A4E8-4662-BBA6-9698644DAA32}" type="pres">
      <dgm:prSet presAssocID="{A8C2C3AC-6BAA-42B0-B744-2E89612B3483}" presName="spaceBetweenRectangles" presStyleCnt="0"/>
      <dgm:spPr/>
    </dgm:pt>
    <dgm:pt modelId="{55B4DEC0-6A2D-425B-9107-7238BA8B92F5}" type="pres">
      <dgm:prSet presAssocID="{A0F789D2-7C2D-4889-9166-C84EC17DA773}" presName="parentLin" presStyleCnt="0"/>
      <dgm:spPr/>
    </dgm:pt>
    <dgm:pt modelId="{7C56B9C9-936D-4EDF-BEB8-DB2024338A91}" type="pres">
      <dgm:prSet presAssocID="{A0F789D2-7C2D-4889-9166-C84EC17DA773}" presName="parentLeftMargin" presStyleLbl="node1" presStyleIdx="7" presStyleCnt="11"/>
      <dgm:spPr/>
      <dgm:t>
        <a:bodyPr/>
        <a:lstStyle/>
        <a:p>
          <a:endParaRPr lang="ru-RU"/>
        </a:p>
      </dgm:t>
    </dgm:pt>
    <dgm:pt modelId="{7049370E-9AFA-48D6-B6F0-107A0BAC1174}" type="pres">
      <dgm:prSet presAssocID="{A0F789D2-7C2D-4889-9166-C84EC17DA773}" presName="parentText" presStyleLbl="node1" presStyleIdx="8" presStyleCnt="11" custLinFactY="72326" custLinFactNeighborX="71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3E119-C29F-4E1A-8BB3-06A4F93AEA43}" type="pres">
      <dgm:prSet presAssocID="{A0F789D2-7C2D-4889-9166-C84EC17DA773}" presName="negativeSpace" presStyleCnt="0"/>
      <dgm:spPr/>
    </dgm:pt>
    <dgm:pt modelId="{9E8522E9-C8CC-4D34-98D9-92755E0771F5}" type="pres">
      <dgm:prSet presAssocID="{A0F789D2-7C2D-4889-9166-C84EC17DA773}" presName="childText" presStyleLbl="conFgAcc1" presStyleIdx="8" presStyleCnt="11" custLinFactY="-57522" custLinFactNeighborX="-86" custLinFactNeighborY="-100000">
        <dgm:presLayoutVars>
          <dgm:bulletEnabled val="1"/>
        </dgm:presLayoutVars>
      </dgm:prSet>
      <dgm:spPr>
        <a:noFill/>
      </dgm:spPr>
      <dgm:t>
        <a:bodyPr/>
        <a:lstStyle/>
        <a:p>
          <a:endParaRPr lang="ru-RU"/>
        </a:p>
      </dgm:t>
    </dgm:pt>
    <dgm:pt modelId="{875EB582-980C-4F34-81E1-B5E9ECB68E93}" type="pres">
      <dgm:prSet presAssocID="{A5373448-4406-401A-9D53-002029E43ED3}" presName="spaceBetweenRectangles" presStyleCnt="0"/>
      <dgm:spPr/>
    </dgm:pt>
    <dgm:pt modelId="{1D783964-8362-4332-A086-87674DFFE75F}" type="pres">
      <dgm:prSet presAssocID="{F581A585-39A9-4A26-94E1-0C233FA273E7}" presName="parentLin" presStyleCnt="0"/>
      <dgm:spPr/>
    </dgm:pt>
    <dgm:pt modelId="{0DF73E6B-9F86-4357-A7F4-BE7BD361AC81}" type="pres">
      <dgm:prSet presAssocID="{F581A585-39A9-4A26-94E1-0C233FA273E7}" presName="parentLeftMargin" presStyleLbl="node1" presStyleIdx="8" presStyleCnt="11"/>
      <dgm:spPr/>
      <dgm:t>
        <a:bodyPr/>
        <a:lstStyle/>
        <a:p>
          <a:endParaRPr lang="ru-RU"/>
        </a:p>
      </dgm:t>
    </dgm:pt>
    <dgm:pt modelId="{1BA58045-A946-4F76-9116-0EC043362CB6}" type="pres">
      <dgm:prSet presAssocID="{F581A585-39A9-4A26-94E1-0C233FA273E7}" presName="parentText" presStyleLbl="node1" presStyleIdx="9" presStyleCnt="11" custLinFactY="89700" custLinFactNeighborX="-117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28E40-416B-48E8-B1D4-19AF07A4C674}" type="pres">
      <dgm:prSet presAssocID="{F581A585-39A9-4A26-94E1-0C233FA273E7}" presName="negativeSpace" presStyleCnt="0"/>
      <dgm:spPr/>
    </dgm:pt>
    <dgm:pt modelId="{E3EE88C8-8D1B-4352-8F1B-19A11DF8155E}" type="pres">
      <dgm:prSet presAssocID="{F581A585-39A9-4A26-94E1-0C233FA273E7}" presName="childText" presStyleLbl="conFgAcc1" presStyleIdx="9" presStyleCnt="11" custLinFactY="-139300" custLinFactNeighborY="-200000">
        <dgm:presLayoutVars>
          <dgm:bulletEnabled val="1"/>
        </dgm:presLayoutVars>
      </dgm:prSet>
      <dgm:spPr>
        <a:noFill/>
      </dgm:spPr>
      <dgm:t>
        <a:bodyPr/>
        <a:lstStyle/>
        <a:p>
          <a:endParaRPr lang="ru-RU"/>
        </a:p>
      </dgm:t>
    </dgm:pt>
    <dgm:pt modelId="{BC895FAE-4B5E-469A-A402-B73FE70D6A1B}" type="pres">
      <dgm:prSet presAssocID="{8556CE05-4822-4483-8383-13F546CAA766}" presName="spaceBetweenRectangles" presStyleCnt="0"/>
      <dgm:spPr/>
    </dgm:pt>
    <dgm:pt modelId="{B629C5DC-BC2A-486F-86C4-D53644C8574F}" type="pres">
      <dgm:prSet presAssocID="{CD876BF9-080F-4FEB-B90E-105A0B9042BF}" presName="parentLin" presStyleCnt="0"/>
      <dgm:spPr/>
    </dgm:pt>
    <dgm:pt modelId="{AC7DA737-5BBB-4A9E-92EA-6C80FD7FB725}" type="pres">
      <dgm:prSet presAssocID="{CD876BF9-080F-4FEB-B90E-105A0B9042BF}" presName="parentLeftMargin" presStyleLbl="node1" presStyleIdx="9" presStyleCnt="11" custLinFactNeighborX="1608" custLinFactNeighborY="24228"/>
      <dgm:spPr/>
      <dgm:t>
        <a:bodyPr/>
        <a:lstStyle/>
        <a:p>
          <a:endParaRPr lang="ru-RU"/>
        </a:p>
      </dgm:t>
    </dgm:pt>
    <dgm:pt modelId="{0ECB5A8F-C630-41AC-981D-22FFC2FB9978}" type="pres">
      <dgm:prSet presAssocID="{CD876BF9-080F-4FEB-B90E-105A0B9042BF}" presName="parentText" presStyleLbl="node1" presStyleIdx="10" presStyleCnt="11" custLinFactY="-378961" custLinFactNeighborX="11177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EAE95-C57F-4920-95E5-763C9CE083F9}" type="pres">
      <dgm:prSet presAssocID="{CD876BF9-080F-4FEB-B90E-105A0B9042BF}" presName="negativeSpace" presStyleCnt="0"/>
      <dgm:spPr/>
    </dgm:pt>
    <dgm:pt modelId="{8E77A920-E545-436B-A3A2-A15C61830930}" type="pres">
      <dgm:prSet presAssocID="{CD876BF9-080F-4FEB-B90E-105A0B9042BF}" presName="childText" presStyleLbl="conFgAcc1" presStyleIdx="10" presStyleCnt="11" custLinFactY="-94634" custLinFactNeighborY="-100000">
        <dgm:presLayoutVars>
          <dgm:bulletEnabled val="1"/>
        </dgm:presLayoutVars>
      </dgm:prSet>
      <dgm:spPr>
        <a:noFill/>
      </dgm:spPr>
      <dgm:t>
        <a:bodyPr/>
        <a:lstStyle/>
        <a:p>
          <a:endParaRPr lang="ru-RU"/>
        </a:p>
      </dgm:t>
    </dgm:pt>
  </dgm:ptLst>
  <dgm:cxnLst>
    <dgm:cxn modelId="{0C090E81-A67D-45CE-A21C-D820DEB22B0D}" type="presOf" srcId="{7E11EA22-266D-4FDB-9940-21859FA43A2C}" destId="{4582847F-425F-4A6A-A8DD-140A7B8083E6}" srcOrd="1" destOrd="0" presId="urn:microsoft.com/office/officeart/2005/8/layout/list1"/>
    <dgm:cxn modelId="{439C3ACB-6E0E-44FB-A7F7-CC31EFAC5D05}" srcId="{8061F2A3-B085-43DD-9372-5422020BDB3C}" destId="{A0F789D2-7C2D-4889-9166-C84EC17DA773}" srcOrd="8" destOrd="0" parTransId="{77004AF1-7322-4E4D-AD19-D26DC8F2D4CF}" sibTransId="{A5373448-4406-401A-9D53-002029E43ED3}"/>
    <dgm:cxn modelId="{05DCC410-86B9-45D2-B8DD-A0AE4FBB891E}" type="presOf" srcId="{7E11EA22-266D-4FDB-9940-21859FA43A2C}" destId="{AC39C4E9-9AC7-4529-BAA8-3DFFB72F3F0D}" srcOrd="0" destOrd="0" presId="urn:microsoft.com/office/officeart/2005/8/layout/list1"/>
    <dgm:cxn modelId="{EE9677AC-5F94-4931-AC6A-DD61673DACB2}" type="presOf" srcId="{D6415AD9-4311-4EFC-AD68-9C58665DC518}" destId="{BD2AECA2-2735-4376-8460-31D5BF77950C}" srcOrd="1" destOrd="0" presId="urn:microsoft.com/office/officeart/2005/8/layout/list1"/>
    <dgm:cxn modelId="{89BC7960-D07F-49B2-A6E7-8BFD2B253497}" srcId="{8061F2A3-B085-43DD-9372-5422020BDB3C}" destId="{CD876BF9-080F-4FEB-B90E-105A0B9042BF}" srcOrd="10" destOrd="0" parTransId="{48A97CFD-42BE-4886-A78F-FCFFC0E61D12}" sibTransId="{E2A67EDA-6627-4CA1-802B-989139FF7382}"/>
    <dgm:cxn modelId="{E8FF908A-97F6-4890-BF1D-56CB5461BE2D}" srcId="{8061F2A3-B085-43DD-9372-5422020BDB3C}" destId="{CFBA8739-A15E-4D05-B783-0281309F1EED}" srcOrd="0" destOrd="0" parTransId="{07676951-B23B-4DB8-88A8-759825AA4450}" sibTransId="{378E3F6C-DD88-41BC-ADD0-3213AD3B21B0}"/>
    <dgm:cxn modelId="{F6A24AED-3FF9-4BA9-BA2F-AABB03FA3E62}" type="presOf" srcId="{F581A585-39A9-4A26-94E1-0C233FA273E7}" destId="{0DF73E6B-9F86-4357-A7F4-BE7BD361AC81}" srcOrd="0" destOrd="0" presId="urn:microsoft.com/office/officeart/2005/8/layout/list1"/>
    <dgm:cxn modelId="{9373FF50-2088-440B-9CC8-89C69280556A}" type="presOf" srcId="{CB317280-7715-4490-8BE0-A91A46E363B4}" destId="{9596A911-8072-4567-B0A1-ED8EED55B2B5}" srcOrd="0" destOrd="0" presId="urn:microsoft.com/office/officeart/2005/8/layout/list1"/>
    <dgm:cxn modelId="{BCF0436D-0757-4A4E-BDF0-4954F566D750}" type="presOf" srcId="{A0F789D2-7C2D-4889-9166-C84EC17DA773}" destId="{7C56B9C9-936D-4EDF-BEB8-DB2024338A91}" srcOrd="0" destOrd="0" presId="urn:microsoft.com/office/officeart/2005/8/layout/list1"/>
    <dgm:cxn modelId="{C1614620-EF6E-4D1D-A57F-39E9456FFC4A}" type="presOf" srcId="{A0F789D2-7C2D-4889-9166-C84EC17DA773}" destId="{7049370E-9AFA-48D6-B6F0-107A0BAC1174}" srcOrd="1" destOrd="0" presId="urn:microsoft.com/office/officeart/2005/8/layout/list1"/>
    <dgm:cxn modelId="{2077276E-6CC8-465F-9683-F0E79CD2D9DB}" type="presOf" srcId="{3D22ED31-FB2A-4785-AA05-ED9651D24FEA}" destId="{2B405616-754A-4260-AAE5-EFE5D5AEB7BF}" srcOrd="1" destOrd="0" presId="urn:microsoft.com/office/officeart/2005/8/layout/list1"/>
    <dgm:cxn modelId="{F90DC58C-FC4F-484C-B5D5-9D55F28AF1EA}" type="presOf" srcId="{F581A585-39A9-4A26-94E1-0C233FA273E7}" destId="{1BA58045-A946-4F76-9116-0EC043362CB6}" srcOrd="1" destOrd="0" presId="urn:microsoft.com/office/officeart/2005/8/layout/list1"/>
    <dgm:cxn modelId="{4E31DC0F-B756-4C0D-AD2E-DA18E2E8B4BA}" type="presOf" srcId="{D21C9865-07D3-490B-B0BB-7D3CFB16F937}" destId="{BD3A6045-B7B3-4ABE-A895-0B8019692D72}" srcOrd="1" destOrd="0" presId="urn:microsoft.com/office/officeart/2005/8/layout/list1"/>
    <dgm:cxn modelId="{DC5DC8EE-FBA2-4377-84F2-134E94129FAD}" type="presOf" srcId="{8061F2A3-B085-43DD-9372-5422020BDB3C}" destId="{E824C42B-CBBE-44CF-96DB-FB3992B6774F}" srcOrd="0" destOrd="0" presId="urn:microsoft.com/office/officeart/2005/8/layout/list1"/>
    <dgm:cxn modelId="{1368A80A-31DC-42C2-B6B0-BF77CC79C237}" srcId="{8061F2A3-B085-43DD-9372-5422020BDB3C}" destId="{3D22ED31-FB2A-4785-AA05-ED9651D24FEA}" srcOrd="6" destOrd="0" parTransId="{F49F3497-8192-4739-BD1D-8E66A0A12BA5}" sibTransId="{02ADEC53-16FC-46EE-9527-BE72F383E48F}"/>
    <dgm:cxn modelId="{CCD0F371-87EE-4C1A-AAD7-EED621A65355}" type="presOf" srcId="{2D79FD7F-3623-4698-A191-49198AE28B49}" destId="{CBF131B1-59A7-4CD3-AB1F-DC53ABB73C9E}" srcOrd="0" destOrd="0" presId="urn:microsoft.com/office/officeart/2005/8/layout/list1"/>
    <dgm:cxn modelId="{E7C9BBFA-75B0-4A11-8F78-D8FAA7FE50F3}" srcId="{8061F2A3-B085-43DD-9372-5422020BDB3C}" destId="{F581A585-39A9-4A26-94E1-0C233FA273E7}" srcOrd="9" destOrd="0" parTransId="{962E19D0-E150-4C05-9F34-10BE430CEFB2}" sibTransId="{8556CE05-4822-4483-8383-13F546CAA766}"/>
    <dgm:cxn modelId="{7B13D9A1-1F5A-474F-BC3E-E8835E0005AB}" type="presOf" srcId="{CFBA8739-A15E-4D05-B783-0281309F1EED}" destId="{0D0944AA-EFE1-4128-8E48-E229D072318B}" srcOrd="1" destOrd="0" presId="urn:microsoft.com/office/officeart/2005/8/layout/list1"/>
    <dgm:cxn modelId="{7726707B-1B95-46A7-8D12-B6D6F4918AEB}" type="presOf" srcId="{CD876BF9-080F-4FEB-B90E-105A0B9042BF}" destId="{0ECB5A8F-C630-41AC-981D-22FFC2FB9978}" srcOrd="1" destOrd="0" presId="urn:microsoft.com/office/officeart/2005/8/layout/list1"/>
    <dgm:cxn modelId="{409E25CD-9281-4821-8418-D554C30522A3}" type="presOf" srcId="{CD876BF9-080F-4FEB-B90E-105A0B9042BF}" destId="{AC7DA737-5BBB-4A9E-92EA-6C80FD7FB725}" srcOrd="0" destOrd="0" presId="urn:microsoft.com/office/officeart/2005/8/layout/list1"/>
    <dgm:cxn modelId="{8B2847E1-4C7C-4863-B4C8-FF05362F6788}" type="presOf" srcId="{3D22ED31-FB2A-4785-AA05-ED9651D24FEA}" destId="{DEE3902D-C59A-4EAD-96F8-4F4EE3924F36}" srcOrd="0" destOrd="0" presId="urn:microsoft.com/office/officeart/2005/8/layout/list1"/>
    <dgm:cxn modelId="{0CBB9230-6CA0-4BAB-931F-15235E257287}" srcId="{8061F2A3-B085-43DD-9372-5422020BDB3C}" destId="{2D79FD7F-3623-4698-A191-49198AE28B49}" srcOrd="2" destOrd="0" parTransId="{AF56BA24-1ABE-460D-A3CC-79972B84F211}" sibTransId="{1002187E-6F44-4F87-B985-BE98C2885A11}"/>
    <dgm:cxn modelId="{29D1CAC7-B207-4A18-837D-C51006562BAF}" srcId="{8061F2A3-B085-43DD-9372-5422020BDB3C}" destId="{CB317280-7715-4490-8BE0-A91A46E363B4}" srcOrd="1" destOrd="0" parTransId="{188F3260-3EF2-475F-874A-CCE12988E49E}" sibTransId="{6C58FA37-9990-4BA9-837B-21BD191F9696}"/>
    <dgm:cxn modelId="{B2C46EDA-A870-40BD-A24C-D43608EECEAF}" type="presOf" srcId="{CB317280-7715-4490-8BE0-A91A46E363B4}" destId="{68559A33-A97D-4493-99C5-D25C8DA30205}" srcOrd="1" destOrd="0" presId="urn:microsoft.com/office/officeart/2005/8/layout/list1"/>
    <dgm:cxn modelId="{5D20E13D-4F3B-4E1D-8E36-493CC51B0F83}" type="presOf" srcId="{28C1963C-70B3-4C60-928A-49BD11220D2D}" destId="{17F55B9A-4980-45DF-8C6C-7AB040989133}" srcOrd="1" destOrd="0" presId="urn:microsoft.com/office/officeart/2005/8/layout/list1"/>
    <dgm:cxn modelId="{DC7B20CC-6117-4C46-8666-7D02FBB25CF0}" srcId="{8061F2A3-B085-43DD-9372-5422020BDB3C}" destId="{D6415AD9-4311-4EFC-AD68-9C58665DC518}" srcOrd="4" destOrd="0" parTransId="{42E5E06D-77A0-454E-B36E-EEAE71E3CDCE}" sibTransId="{D8AE1C28-CA9B-41E9-BB1C-52FA97C7C1C1}"/>
    <dgm:cxn modelId="{62706D1F-00D0-41C2-A780-F87672DBAC33}" type="presOf" srcId="{2D79FD7F-3623-4698-A191-49198AE28B49}" destId="{3E80291A-70F2-4A75-9246-EF0A25E83312}" srcOrd="1" destOrd="0" presId="urn:microsoft.com/office/officeart/2005/8/layout/list1"/>
    <dgm:cxn modelId="{9958AF99-6AF1-4084-BD0E-0BBCA95D2719}" type="presOf" srcId="{D6415AD9-4311-4EFC-AD68-9C58665DC518}" destId="{F66E5758-DDCE-4D07-B827-93CEF51490D3}" srcOrd="0" destOrd="0" presId="urn:microsoft.com/office/officeart/2005/8/layout/list1"/>
    <dgm:cxn modelId="{F9984534-0315-4AF0-A9E8-0E178B310F06}" type="presOf" srcId="{D21C9865-07D3-490B-B0BB-7D3CFB16F937}" destId="{7E46B4A4-FF0F-489A-BEF5-608FBCA65E53}" srcOrd="0" destOrd="0" presId="urn:microsoft.com/office/officeart/2005/8/layout/list1"/>
    <dgm:cxn modelId="{CBB948F3-DEF4-4606-A77F-4E79D9EDCC16}" type="presOf" srcId="{CFBA8739-A15E-4D05-B783-0281309F1EED}" destId="{4E64D45E-8816-4C93-8094-4C2070B9C893}" srcOrd="0" destOrd="0" presId="urn:microsoft.com/office/officeart/2005/8/layout/list1"/>
    <dgm:cxn modelId="{54895383-4C36-4AAA-A066-6668B0873EAC}" srcId="{8061F2A3-B085-43DD-9372-5422020BDB3C}" destId="{28C1963C-70B3-4C60-928A-49BD11220D2D}" srcOrd="3" destOrd="0" parTransId="{2E40B2E6-EBE7-4ECF-AA2D-7C218D9BC0FC}" sibTransId="{2D87DEA1-60B9-4844-A054-0379D80B4322}"/>
    <dgm:cxn modelId="{A7C53A55-8F4E-4047-A796-F49301E76A67}" srcId="{8061F2A3-B085-43DD-9372-5422020BDB3C}" destId="{7E11EA22-266D-4FDB-9940-21859FA43A2C}" srcOrd="5" destOrd="0" parTransId="{582F7E73-CDCB-4052-9218-A4F1B428DF9B}" sibTransId="{B49D8299-C6D3-438F-8889-48EB5FC65EEF}"/>
    <dgm:cxn modelId="{DDBC4C60-AE89-470E-AC38-E2963F251329}" srcId="{8061F2A3-B085-43DD-9372-5422020BDB3C}" destId="{D21C9865-07D3-490B-B0BB-7D3CFB16F937}" srcOrd="7" destOrd="0" parTransId="{0BB0896E-6A88-4BF2-B2D7-34C783A77288}" sibTransId="{A8C2C3AC-6BAA-42B0-B744-2E89612B3483}"/>
    <dgm:cxn modelId="{D602D52B-009C-410F-A7B6-F0DD42FC6216}" type="presOf" srcId="{28C1963C-70B3-4C60-928A-49BD11220D2D}" destId="{635BD6B0-9F88-4CD5-B4E6-044854DF6FBB}" srcOrd="0" destOrd="0" presId="urn:microsoft.com/office/officeart/2005/8/layout/list1"/>
    <dgm:cxn modelId="{FC500F89-C413-40EB-9ADC-97DB50CB8AB6}" type="presParOf" srcId="{E824C42B-CBBE-44CF-96DB-FB3992B6774F}" destId="{4FD9DD2A-715A-40E2-AA80-DE12FDFA6DDE}" srcOrd="0" destOrd="0" presId="urn:microsoft.com/office/officeart/2005/8/layout/list1"/>
    <dgm:cxn modelId="{A620110B-6293-415B-BF28-EA2227736B97}" type="presParOf" srcId="{4FD9DD2A-715A-40E2-AA80-DE12FDFA6DDE}" destId="{4E64D45E-8816-4C93-8094-4C2070B9C893}" srcOrd="0" destOrd="0" presId="urn:microsoft.com/office/officeart/2005/8/layout/list1"/>
    <dgm:cxn modelId="{C17F27CD-3095-49E8-A803-E28CB0200D2E}" type="presParOf" srcId="{4FD9DD2A-715A-40E2-AA80-DE12FDFA6DDE}" destId="{0D0944AA-EFE1-4128-8E48-E229D072318B}" srcOrd="1" destOrd="0" presId="urn:microsoft.com/office/officeart/2005/8/layout/list1"/>
    <dgm:cxn modelId="{C9B69470-B3F3-49B9-9F41-65CAC0BE8B8A}" type="presParOf" srcId="{E824C42B-CBBE-44CF-96DB-FB3992B6774F}" destId="{85CB205E-92B6-4CA0-B02E-E67BD35D2CF1}" srcOrd="1" destOrd="0" presId="urn:microsoft.com/office/officeart/2005/8/layout/list1"/>
    <dgm:cxn modelId="{ABA1648B-443E-4423-8740-AA8D847EEE3B}" type="presParOf" srcId="{E824C42B-CBBE-44CF-96DB-FB3992B6774F}" destId="{993BE698-02FD-4FDA-9C5B-CAC13CBECC9C}" srcOrd="2" destOrd="0" presId="urn:microsoft.com/office/officeart/2005/8/layout/list1"/>
    <dgm:cxn modelId="{C9E98A5F-2FAA-496F-A8F0-297C547945CB}" type="presParOf" srcId="{E824C42B-CBBE-44CF-96DB-FB3992B6774F}" destId="{4A817F34-876C-4494-A12C-3DCA51D7B846}" srcOrd="3" destOrd="0" presId="urn:microsoft.com/office/officeart/2005/8/layout/list1"/>
    <dgm:cxn modelId="{171BA173-ADC1-43C4-8F3B-FBD4C992C440}" type="presParOf" srcId="{E824C42B-CBBE-44CF-96DB-FB3992B6774F}" destId="{6C635895-2D50-4344-8A48-8640642C7E81}" srcOrd="4" destOrd="0" presId="urn:microsoft.com/office/officeart/2005/8/layout/list1"/>
    <dgm:cxn modelId="{0BEE77B6-EA63-4F35-BE48-7B36945D78C6}" type="presParOf" srcId="{6C635895-2D50-4344-8A48-8640642C7E81}" destId="{9596A911-8072-4567-B0A1-ED8EED55B2B5}" srcOrd="0" destOrd="0" presId="urn:microsoft.com/office/officeart/2005/8/layout/list1"/>
    <dgm:cxn modelId="{E6153DA6-7155-415B-A27E-A57A54B5D0D4}" type="presParOf" srcId="{6C635895-2D50-4344-8A48-8640642C7E81}" destId="{68559A33-A97D-4493-99C5-D25C8DA30205}" srcOrd="1" destOrd="0" presId="urn:microsoft.com/office/officeart/2005/8/layout/list1"/>
    <dgm:cxn modelId="{515F1580-FF73-4A99-8F0F-EE87014D0DF0}" type="presParOf" srcId="{E824C42B-CBBE-44CF-96DB-FB3992B6774F}" destId="{1E2FD93E-BDA2-46F4-BEDF-5B70A6C0FC13}" srcOrd="5" destOrd="0" presId="urn:microsoft.com/office/officeart/2005/8/layout/list1"/>
    <dgm:cxn modelId="{06EDDB37-6A53-4AE3-AC2A-B28DE54AC6F9}" type="presParOf" srcId="{E824C42B-CBBE-44CF-96DB-FB3992B6774F}" destId="{77D58691-EE56-4C4E-AEC8-E5D96AA63C3D}" srcOrd="6" destOrd="0" presId="urn:microsoft.com/office/officeart/2005/8/layout/list1"/>
    <dgm:cxn modelId="{CBF80401-E0E3-4075-BE43-28BFC7ACC347}" type="presParOf" srcId="{E824C42B-CBBE-44CF-96DB-FB3992B6774F}" destId="{1BF38E48-31A0-4873-A058-8FB64CA3ED59}" srcOrd="7" destOrd="0" presId="urn:microsoft.com/office/officeart/2005/8/layout/list1"/>
    <dgm:cxn modelId="{6BE6B88F-CCAF-4B59-8B73-6D3F8C2ADCAE}" type="presParOf" srcId="{E824C42B-CBBE-44CF-96DB-FB3992B6774F}" destId="{CC4BA55E-F948-435B-AE08-18E51BC45B25}" srcOrd="8" destOrd="0" presId="urn:microsoft.com/office/officeart/2005/8/layout/list1"/>
    <dgm:cxn modelId="{C671C6F1-94AB-4772-8E4A-D0343C7BB480}" type="presParOf" srcId="{CC4BA55E-F948-435B-AE08-18E51BC45B25}" destId="{CBF131B1-59A7-4CD3-AB1F-DC53ABB73C9E}" srcOrd="0" destOrd="0" presId="urn:microsoft.com/office/officeart/2005/8/layout/list1"/>
    <dgm:cxn modelId="{3E2BEB08-CAE3-46C0-BA4A-66C9A6E1860A}" type="presParOf" srcId="{CC4BA55E-F948-435B-AE08-18E51BC45B25}" destId="{3E80291A-70F2-4A75-9246-EF0A25E83312}" srcOrd="1" destOrd="0" presId="urn:microsoft.com/office/officeart/2005/8/layout/list1"/>
    <dgm:cxn modelId="{75DB1F26-068D-484D-8A58-E77714BD45FE}" type="presParOf" srcId="{E824C42B-CBBE-44CF-96DB-FB3992B6774F}" destId="{F2B1B529-CC98-4F59-9EA8-E209AE434FDA}" srcOrd="9" destOrd="0" presId="urn:microsoft.com/office/officeart/2005/8/layout/list1"/>
    <dgm:cxn modelId="{AF37B85D-E33D-4336-A57F-7D6B8DBAF145}" type="presParOf" srcId="{E824C42B-CBBE-44CF-96DB-FB3992B6774F}" destId="{408BC9DE-0D0A-4601-9B01-4F49F66887E9}" srcOrd="10" destOrd="0" presId="urn:microsoft.com/office/officeart/2005/8/layout/list1"/>
    <dgm:cxn modelId="{E79D3FF1-CBD0-4005-8B6A-05D34631FF86}" type="presParOf" srcId="{E824C42B-CBBE-44CF-96DB-FB3992B6774F}" destId="{18A5E7A5-F534-4BE3-8B2E-D1EDFB16610E}" srcOrd="11" destOrd="0" presId="urn:microsoft.com/office/officeart/2005/8/layout/list1"/>
    <dgm:cxn modelId="{9EC1B60D-37E5-4949-A5BC-2BCEA36676A2}" type="presParOf" srcId="{E824C42B-CBBE-44CF-96DB-FB3992B6774F}" destId="{5FB3E7C6-C0C4-4190-BCE8-72D86EE02A4A}" srcOrd="12" destOrd="0" presId="urn:microsoft.com/office/officeart/2005/8/layout/list1"/>
    <dgm:cxn modelId="{AA530C22-4E71-4881-B211-D09FB8B6E284}" type="presParOf" srcId="{5FB3E7C6-C0C4-4190-BCE8-72D86EE02A4A}" destId="{635BD6B0-9F88-4CD5-B4E6-044854DF6FBB}" srcOrd="0" destOrd="0" presId="urn:microsoft.com/office/officeart/2005/8/layout/list1"/>
    <dgm:cxn modelId="{93EBE21B-D7DD-48E7-8233-0E1426BA21C2}" type="presParOf" srcId="{5FB3E7C6-C0C4-4190-BCE8-72D86EE02A4A}" destId="{17F55B9A-4980-45DF-8C6C-7AB040989133}" srcOrd="1" destOrd="0" presId="urn:microsoft.com/office/officeart/2005/8/layout/list1"/>
    <dgm:cxn modelId="{0C9D2168-7DB6-4E50-AC47-60623BFA6032}" type="presParOf" srcId="{E824C42B-CBBE-44CF-96DB-FB3992B6774F}" destId="{EEEFF2B4-FE26-4378-8C52-50231B737FAA}" srcOrd="13" destOrd="0" presId="urn:microsoft.com/office/officeart/2005/8/layout/list1"/>
    <dgm:cxn modelId="{CA78C3EC-9C0E-47C3-B27F-5161798781D4}" type="presParOf" srcId="{E824C42B-CBBE-44CF-96DB-FB3992B6774F}" destId="{7DD9A84B-A162-4EE0-A839-4A3B7673E1C0}" srcOrd="14" destOrd="0" presId="urn:microsoft.com/office/officeart/2005/8/layout/list1"/>
    <dgm:cxn modelId="{EF436C50-1ED9-4217-92D0-8DFB0F1A5952}" type="presParOf" srcId="{E824C42B-CBBE-44CF-96DB-FB3992B6774F}" destId="{836ADB69-F8A9-4ABD-BDC4-BA85CF3F0128}" srcOrd="15" destOrd="0" presId="urn:microsoft.com/office/officeart/2005/8/layout/list1"/>
    <dgm:cxn modelId="{647C4CFB-ADDF-4156-BB7D-EED2EBA59596}" type="presParOf" srcId="{E824C42B-CBBE-44CF-96DB-FB3992B6774F}" destId="{BAC1C782-AA56-4074-8B2A-56F0F236BC07}" srcOrd="16" destOrd="0" presId="urn:microsoft.com/office/officeart/2005/8/layout/list1"/>
    <dgm:cxn modelId="{2A2F9A71-18CC-4E3C-883B-3338994ACB50}" type="presParOf" srcId="{BAC1C782-AA56-4074-8B2A-56F0F236BC07}" destId="{F66E5758-DDCE-4D07-B827-93CEF51490D3}" srcOrd="0" destOrd="0" presId="urn:microsoft.com/office/officeart/2005/8/layout/list1"/>
    <dgm:cxn modelId="{140263D2-ECD6-45D4-B33F-94EDCBAC082F}" type="presParOf" srcId="{BAC1C782-AA56-4074-8B2A-56F0F236BC07}" destId="{BD2AECA2-2735-4376-8460-31D5BF77950C}" srcOrd="1" destOrd="0" presId="urn:microsoft.com/office/officeart/2005/8/layout/list1"/>
    <dgm:cxn modelId="{9B57BC73-F5AF-4209-B6DF-85643BB7F696}" type="presParOf" srcId="{E824C42B-CBBE-44CF-96DB-FB3992B6774F}" destId="{E039D9C4-2D73-4FD4-AC10-54E2ECC7A0B9}" srcOrd="17" destOrd="0" presId="urn:microsoft.com/office/officeart/2005/8/layout/list1"/>
    <dgm:cxn modelId="{46DE4044-BE14-4E2D-AF63-62F58BD7FC14}" type="presParOf" srcId="{E824C42B-CBBE-44CF-96DB-FB3992B6774F}" destId="{CDF70AEF-25F1-4645-BFF7-991BC44AB829}" srcOrd="18" destOrd="0" presId="urn:microsoft.com/office/officeart/2005/8/layout/list1"/>
    <dgm:cxn modelId="{B71EAAD0-C0C7-4FF9-B737-977888117815}" type="presParOf" srcId="{E824C42B-CBBE-44CF-96DB-FB3992B6774F}" destId="{F12AE3DE-3B27-4BFF-8F54-C20572F5EB70}" srcOrd="19" destOrd="0" presId="urn:microsoft.com/office/officeart/2005/8/layout/list1"/>
    <dgm:cxn modelId="{E5F7EF84-A1C9-4223-8480-4BA4C0B73A21}" type="presParOf" srcId="{E824C42B-CBBE-44CF-96DB-FB3992B6774F}" destId="{F77A2286-55C9-46FE-B069-C10A7E3D1FCD}" srcOrd="20" destOrd="0" presId="urn:microsoft.com/office/officeart/2005/8/layout/list1"/>
    <dgm:cxn modelId="{E0881D2B-9750-4B99-B4E6-37FE9E5C5472}" type="presParOf" srcId="{F77A2286-55C9-46FE-B069-C10A7E3D1FCD}" destId="{AC39C4E9-9AC7-4529-BAA8-3DFFB72F3F0D}" srcOrd="0" destOrd="0" presId="urn:microsoft.com/office/officeart/2005/8/layout/list1"/>
    <dgm:cxn modelId="{C24AC1E2-BECB-4C4E-A64B-27F1F0C96B07}" type="presParOf" srcId="{F77A2286-55C9-46FE-B069-C10A7E3D1FCD}" destId="{4582847F-425F-4A6A-A8DD-140A7B8083E6}" srcOrd="1" destOrd="0" presId="urn:microsoft.com/office/officeart/2005/8/layout/list1"/>
    <dgm:cxn modelId="{EB33D926-B1F2-4F84-A231-5C1F656D1B74}" type="presParOf" srcId="{E824C42B-CBBE-44CF-96DB-FB3992B6774F}" destId="{B41593FA-1B85-450C-B215-464F64C64E4A}" srcOrd="21" destOrd="0" presId="urn:microsoft.com/office/officeart/2005/8/layout/list1"/>
    <dgm:cxn modelId="{084EEF4C-FE15-49A8-A230-3DA67343F996}" type="presParOf" srcId="{E824C42B-CBBE-44CF-96DB-FB3992B6774F}" destId="{0BEAC6FF-A0B8-4C8E-B7BF-3CA87982DEBA}" srcOrd="22" destOrd="0" presId="urn:microsoft.com/office/officeart/2005/8/layout/list1"/>
    <dgm:cxn modelId="{ECE73B9B-DE41-4534-9A59-ECA8CE595CD7}" type="presParOf" srcId="{E824C42B-CBBE-44CF-96DB-FB3992B6774F}" destId="{11C0CA63-F7EF-4640-8D24-7200EECBBFC7}" srcOrd="23" destOrd="0" presId="urn:microsoft.com/office/officeart/2005/8/layout/list1"/>
    <dgm:cxn modelId="{B20212E6-9621-4A17-B68C-A28C775B76EC}" type="presParOf" srcId="{E824C42B-CBBE-44CF-96DB-FB3992B6774F}" destId="{7F239DA4-1742-4DD1-9A18-9CCCE8147C58}" srcOrd="24" destOrd="0" presId="urn:microsoft.com/office/officeart/2005/8/layout/list1"/>
    <dgm:cxn modelId="{6A257840-116A-4F91-AC64-45314B66416E}" type="presParOf" srcId="{7F239DA4-1742-4DD1-9A18-9CCCE8147C58}" destId="{DEE3902D-C59A-4EAD-96F8-4F4EE3924F36}" srcOrd="0" destOrd="0" presId="urn:microsoft.com/office/officeart/2005/8/layout/list1"/>
    <dgm:cxn modelId="{6F614D6C-BF66-4EA8-B331-6C2ECFE99F8E}" type="presParOf" srcId="{7F239DA4-1742-4DD1-9A18-9CCCE8147C58}" destId="{2B405616-754A-4260-AAE5-EFE5D5AEB7BF}" srcOrd="1" destOrd="0" presId="urn:microsoft.com/office/officeart/2005/8/layout/list1"/>
    <dgm:cxn modelId="{8D2AFEFB-294F-4CF5-B841-F9F1BB714065}" type="presParOf" srcId="{E824C42B-CBBE-44CF-96DB-FB3992B6774F}" destId="{7F941C7D-A5CE-4716-923B-FE4E242A9C22}" srcOrd="25" destOrd="0" presId="urn:microsoft.com/office/officeart/2005/8/layout/list1"/>
    <dgm:cxn modelId="{99B89DED-B752-4E9E-8AC3-86B17FAFEC90}" type="presParOf" srcId="{E824C42B-CBBE-44CF-96DB-FB3992B6774F}" destId="{47C054F3-4FB5-46F1-B00D-464777DF42A2}" srcOrd="26" destOrd="0" presId="urn:microsoft.com/office/officeart/2005/8/layout/list1"/>
    <dgm:cxn modelId="{82FFB863-258A-4633-AFBB-9E32A8A1178A}" type="presParOf" srcId="{E824C42B-CBBE-44CF-96DB-FB3992B6774F}" destId="{FCAB10CC-11B8-4188-8E03-73C175B1492A}" srcOrd="27" destOrd="0" presId="urn:microsoft.com/office/officeart/2005/8/layout/list1"/>
    <dgm:cxn modelId="{1B8CE068-1548-4FA1-BA5B-18D64EC35C36}" type="presParOf" srcId="{E824C42B-CBBE-44CF-96DB-FB3992B6774F}" destId="{8FD71306-99E9-450D-8D01-F1A5FBE2D97C}" srcOrd="28" destOrd="0" presId="urn:microsoft.com/office/officeart/2005/8/layout/list1"/>
    <dgm:cxn modelId="{C2051E76-FF7F-4378-A162-E0F738D81E2F}" type="presParOf" srcId="{8FD71306-99E9-450D-8D01-F1A5FBE2D97C}" destId="{7E46B4A4-FF0F-489A-BEF5-608FBCA65E53}" srcOrd="0" destOrd="0" presId="urn:microsoft.com/office/officeart/2005/8/layout/list1"/>
    <dgm:cxn modelId="{577F2BB2-8145-44F2-B112-FA5B928FC72B}" type="presParOf" srcId="{8FD71306-99E9-450D-8D01-F1A5FBE2D97C}" destId="{BD3A6045-B7B3-4ABE-A895-0B8019692D72}" srcOrd="1" destOrd="0" presId="urn:microsoft.com/office/officeart/2005/8/layout/list1"/>
    <dgm:cxn modelId="{57F3746A-F928-45D6-97F3-FC9D8619454A}" type="presParOf" srcId="{E824C42B-CBBE-44CF-96DB-FB3992B6774F}" destId="{A1FDFC2B-36A3-4BE3-B603-13FB0CB8C8DD}" srcOrd="29" destOrd="0" presId="urn:microsoft.com/office/officeart/2005/8/layout/list1"/>
    <dgm:cxn modelId="{11BC23F9-E21E-4D1C-8911-309756876FAF}" type="presParOf" srcId="{E824C42B-CBBE-44CF-96DB-FB3992B6774F}" destId="{EA48ADAE-03DC-4B05-AE69-2E8D85B78772}" srcOrd="30" destOrd="0" presId="urn:microsoft.com/office/officeart/2005/8/layout/list1"/>
    <dgm:cxn modelId="{00BBA5B3-57AE-4CA2-8060-92E0B50F6912}" type="presParOf" srcId="{E824C42B-CBBE-44CF-96DB-FB3992B6774F}" destId="{4C76FDE7-A4E8-4662-BBA6-9698644DAA32}" srcOrd="31" destOrd="0" presId="urn:microsoft.com/office/officeart/2005/8/layout/list1"/>
    <dgm:cxn modelId="{707EBEFB-A9C0-4155-9106-9D4F7F220701}" type="presParOf" srcId="{E824C42B-CBBE-44CF-96DB-FB3992B6774F}" destId="{55B4DEC0-6A2D-425B-9107-7238BA8B92F5}" srcOrd="32" destOrd="0" presId="urn:microsoft.com/office/officeart/2005/8/layout/list1"/>
    <dgm:cxn modelId="{5B591E9D-3A63-43E0-ABFD-B1F265F86B16}" type="presParOf" srcId="{55B4DEC0-6A2D-425B-9107-7238BA8B92F5}" destId="{7C56B9C9-936D-4EDF-BEB8-DB2024338A91}" srcOrd="0" destOrd="0" presId="urn:microsoft.com/office/officeart/2005/8/layout/list1"/>
    <dgm:cxn modelId="{9C54C09D-624A-4156-A3D7-CC67BE919C57}" type="presParOf" srcId="{55B4DEC0-6A2D-425B-9107-7238BA8B92F5}" destId="{7049370E-9AFA-48D6-B6F0-107A0BAC1174}" srcOrd="1" destOrd="0" presId="urn:microsoft.com/office/officeart/2005/8/layout/list1"/>
    <dgm:cxn modelId="{CB446C3A-C2CB-4BAC-A73E-C3F28D778BE6}" type="presParOf" srcId="{E824C42B-CBBE-44CF-96DB-FB3992B6774F}" destId="{D953E119-C29F-4E1A-8BB3-06A4F93AEA43}" srcOrd="33" destOrd="0" presId="urn:microsoft.com/office/officeart/2005/8/layout/list1"/>
    <dgm:cxn modelId="{BC4E0998-0F16-4BAB-A39F-C8A156980680}" type="presParOf" srcId="{E824C42B-CBBE-44CF-96DB-FB3992B6774F}" destId="{9E8522E9-C8CC-4D34-98D9-92755E0771F5}" srcOrd="34" destOrd="0" presId="urn:microsoft.com/office/officeart/2005/8/layout/list1"/>
    <dgm:cxn modelId="{E595503A-6D81-4A18-A5E1-AFDB019F1315}" type="presParOf" srcId="{E824C42B-CBBE-44CF-96DB-FB3992B6774F}" destId="{875EB582-980C-4F34-81E1-B5E9ECB68E93}" srcOrd="35" destOrd="0" presId="urn:microsoft.com/office/officeart/2005/8/layout/list1"/>
    <dgm:cxn modelId="{E4D8EA5B-CB78-4429-8FC3-91AB6D303E3E}" type="presParOf" srcId="{E824C42B-CBBE-44CF-96DB-FB3992B6774F}" destId="{1D783964-8362-4332-A086-87674DFFE75F}" srcOrd="36" destOrd="0" presId="urn:microsoft.com/office/officeart/2005/8/layout/list1"/>
    <dgm:cxn modelId="{C51FBC0D-4BEE-4D6D-9761-473260A1053B}" type="presParOf" srcId="{1D783964-8362-4332-A086-87674DFFE75F}" destId="{0DF73E6B-9F86-4357-A7F4-BE7BD361AC81}" srcOrd="0" destOrd="0" presId="urn:microsoft.com/office/officeart/2005/8/layout/list1"/>
    <dgm:cxn modelId="{63BB9FD2-3FEB-4DF6-AF9C-EBF83089E41E}" type="presParOf" srcId="{1D783964-8362-4332-A086-87674DFFE75F}" destId="{1BA58045-A946-4F76-9116-0EC043362CB6}" srcOrd="1" destOrd="0" presId="urn:microsoft.com/office/officeart/2005/8/layout/list1"/>
    <dgm:cxn modelId="{A74CD792-0905-43FF-9A7F-2293D3AE5B0D}" type="presParOf" srcId="{E824C42B-CBBE-44CF-96DB-FB3992B6774F}" destId="{26C28E40-416B-48E8-B1D4-19AF07A4C674}" srcOrd="37" destOrd="0" presId="urn:microsoft.com/office/officeart/2005/8/layout/list1"/>
    <dgm:cxn modelId="{AFDEFC8B-957E-4B5E-9300-14AA6FE2CE2E}" type="presParOf" srcId="{E824C42B-CBBE-44CF-96DB-FB3992B6774F}" destId="{E3EE88C8-8D1B-4352-8F1B-19A11DF8155E}" srcOrd="38" destOrd="0" presId="urn:microsoft.com/office/officeart/2005/8/layout/list1"/>
    <dgm:cxn modelId="{119D1DE0-0DE0-4D80-A5BE-1106BA5877A8}" type="presParOf" srcId="{E824C42B-CBBE-44CF-96DB-FB3992B6774F}" destId="{BC895FAE-4B5E-469A-A402-B73FE70D6A1B}" srcOrd="39" destOrd="0" presId="urn:microsoft.com/office/officeart/2005/8/layout/list1"/>
    <dgm:cxn modelId="{9AD5BF28-5594-47F4-9914-CAFB6DF6C965}" type="presParOf" srcId="{E824C42B-CBBE-44CF-96DB-FB3992B6774F}" destId="{B629C5DC-BC2A-486F-86C4-D53644C8574F}" srcOrd="40" destOrd="0" presId="urn:microsoft.com/office/officeart/2005/8/layout/list1"/>
    <dgm:cxn modelId="{4B00FCAB-58CE-4B6B-9603-C0CCB644F406}" type="presParOf" srcId="{B629C5DC-BC2A-486F-86C4-D53644C8574F}" destId="{AC7DA737-5BBB-4A9E-92EA-6C80FD7FB725}" srcOrd="0" destOrd="0" presId="urn:microsoft.com/office/officeart/2005/8/layout/list1"/>
    <dgm:cxn modelId="{B658F9F0-1E46-4FB3-B675-B544E4F53792}" type="presParOf" srcId="{B629C5DC-BC2A-486F-86C4-D53644C8574F}" destId="{0ECB5A8F-C630-41AC-981D-22FFC2FB9978}" srcOrd="1" destOrd="0" presId="urn:microsoft.com/office/officeart/2005/8/layout/list1"/>
    <dgm:cxn modelId="{AC72ADB8-7ED0-4D86-9A84-0A52D9BBFFB1}" type="presParOf" srcId="{E824C42B-CBBE-44CF-96DB-FB3992B6774F}" destId="{402EAE95-C57F-4920-95E5-763C9CE083F9}" srcOrd="41" destOrd="0" presId="urn:microsoft.com/office/officeart/2005/8/layout/list1"/>
    <dgm:cxn modelId="{F9D95AF8-8574-4379-BEF8-BA3D7E96FCC5}" type="presParOf" srcId="{E824C42B-CBBE-44CF-96DB-FB3992B6774F}" destId="{8E77A920-E545-436B-A3A2-A15C61830930}" srcOrd="4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DBD2076-6447-4A1D-9ED9-07258352E6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8E3021-F7D1-4679-A8DD-67B6E9EB97C0}">
      <dgm:prSet phldrT="[Текст]" custT="1"/>
      <dgm:spPr>
        <a:solidFill>
          <a:schemeClr val="accent3">
            <a:lumMod val="60000"/>
            <a:lumOff val="40000"/>
          </a:schemeClr>
        </a:solidFill>
        <a:ln w="28575"/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Фонд оплаты труда и взносы по обязательному социальному страхованию 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724448,1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A146E3-93E9-4C7B-A597-C92611476AD6}" type="parTrans" cxnId="{D9CF9593-968F-4211-A4CD-C8B92E59697B}">
      <dgm:prSet/>
      <dgm:spPr/>
      <dgm:t>
        <a:bodyPr/>
        <a:lstStyle/>
        <a:p>
          <a:endParaRPr lang="ru-RU"/>
        </a:p>
      </dgm:t>
    </dgm:pt>
    <dgm:pt modelId="{6E3F3D76-5283-4081-9CB9-11119F315006}" type="sibTrans" cxnId="{D9CF9593-968F-4211-A4CD-C8B92E59697B}">
      <dgm:prSet/>
      <dgm:spPr/>
      <dgm:t>
        <a:bodyPr/>
        <a:lstStyle/>
        <a:p>
          <a:endParaRPr lang="ru-RU"/>
        </a:p>
      </dgm:t>
    </dgm:pt>
    <dgm:pt modelId="{8E84CF35-2B3F-4002-8908-0F24DC60F1CC}">
      <dgm:prSet phldrT="[Текст]" custT="1"/>
      <dgm:spPr>
        <a:solidFill>
          <a:schemeClr val="accent3">
            <a:lumMod val="40000"/>
            <a:lumOff val="60000"/>
          </a:schemeClr>
        </a:solidFill>
        <a:ln w="28575"/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Социальные выплаты гражданам    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53102,1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663EFD-66CD-4E27-8549-BA08E94041EF}" type="parTrans" cxnId="{793777AD-6802-4407-8638-97BF8B430497}">
      <dgm:prSet/>
      <dgm:spPr/>
      <dgm:t>
        <a:bodyPr/>
        <a:lstStyle/>
        <a:p>
          <a:endParaRPr lang="ru-RU"/>
        </a:p>
      </dgm:t>
    </dgm:pt>
    <dgm:pt modelId="{BEBA5618-BCFC-45CB-BB54-100CC01B6C11}" type="sibTrans" cxnId="{793777AD-6802-4407-8638-97BF8B430497}">
      <dgm:prSet/>
      <dgm:spPr/>
      <dgm:t>
        <a:bodyPr/>
        <a:lstStyle/>
        <a:p>
          <a:endParaRPr lang="ru-RU"/>
        </a:p>
      </dgm:t>
    </dgm:pt>
    <dgm:pt modelId="{6A625830-7933-4515-8D03-B30133188C7F}">
      <dgm:prSet phldrT="[Текст]" phldr="1"/>
      <dgm:spPr/>
      <dgm:t>
        <a:bodyPr/>
        <a:lstStyle/>
        <a:p>
          <a:endParaRPr lang="ru-RU"/>
        </a:p>
      </dgm:t>
    </dgm:pt>
    <dgm:pt modelId="{5210D565-C09A-48A4-8BC2-ED132E2C2222}" type="parTrans" cxnId="{CB5981A0-05A2-4621-AEFF-A29718F243F3}">
      <dgm:prSet/>
      <dgm:spPr/>
      <dgm:t>
        <a:bodyPr/>
        <a:lstStyle/>
        <a:p>
          <a:endParaRPr lang="ru-RU"/>
        </a:p>
      </dgm:t>
    </dgm:pt>
    <dgm:pt modelId="{309FA194-2618-4FB1-9BA9-82F4385403A8}" type="sibTrans" cxnId="{CB5981A0-05A2-4621-AEFF-A29718F243F3}">
      <dgm:prSet/>
      <dgm:spPr/>
      <dgm:t>
        <a:bodyPr/>
        <a:lstStyle/>
        <a:p>
          <a:endParaRPr lang="ru-RU"/>
        </a:p>
      </dgm:t>
    </dgm:pt>
    <dgm:pt modelId="{31D94565-9822-4F35-AD1A-DF4D280F1B1F}">
      <dgm:prSet phldrT="[Текст]" custT="1"/>
      <dgm:spPr>
        <a:solidFill>
          <a:schemeClr val="tx2">
            <a:lumMod val="60000"/>
            <a:lumOff val="40000"/>
          </a:schemeClr>
        </a:solidFill>
        <a:ln w="28575"/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юридическим лицам       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77190,1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2371FB-9A8E-4D5E-981A-53C8452E9B44}" type="parTrans" cxnId="{4365172C-0DA1-45E5-B821-0678CFB0C32F}">
      <dgm:prSet/>
      <dgm:spPr/>
      <dgm:t>
        <a:bodyPr/>
        <a:lstStyle/>
        <a:p>
          <a:endParaRPr lang="ru-RU"/>
        </a:p>
      </dgm:t>
    </dgm:pt>
    <dgm:pt modelId="{6286363A-4632-4ED6-B5EC-088003C04720}" type="sibTrans" cxnId="{4365172C-0DA1-45E5-B821-0678CFB0C32F}">
      <dgm:prSet/>
      <dgm:spPr/>
      <dgm:t>
        <a:bodyPr/>
        <a:lstStyle/>
        <a:p>
          <a:endParaRPr lang="ru-RU"/>
        </a:p>
      </dgm:t>
    </dgm:pt>
    <dgm:pt modelId="{AE2CC53A-1461-4EE1-832E-6760EE4E50C1}">
      <dgm:prSet phldrT="[Текст]" custT="1"/>
      <dgm:spPr>
        <a:solidFill>
          <a:schemeClr val="bg2">
            <a:lumMod val="50000"/>
          </a:schemeClr>
        </a:solidFill>
        <a:ln w="28575"/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Закупки товаров, работ и услуг для обеспечения муниципальных нужд 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150772,2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EB1775-9F13-4680-85DC-C2C9FADEB4EA}" type="parTrans" cxnId="{C82BF132-430D-4221-97A2-3F5D309CE9F8}">
      <dgm:prSet/>
      <dgm:spPr/>
      <dgm:t>
        <a:bodyPr/>
        <a:lstStyle/>
        <a:p>
          <a:endParaRPr lang="ru-RU"/>
        </a:p>
      </dgm:t>
    </dgm:pt>
    <dgm:pt modelId="{D0B5AC2A-01C9-4D34-83B4-B4EE8122163E}" type="sibTrans" cxnId="{C82BF132-430D-4221-97A2-3F5D309CE9F8}">
      <dgm:prSet/>
      <dgm:spPr/>
      <dgm:t>
        <a:bodyPr/>
        <a:lstStyle/>
        <a:p>
          <a:endParaRPr lang="ru-RU"/>
        </a:p>
      </dgm:t>
    </dgm:pt>
    <dgm:pt modelId="{90A1B05A-D3A6-46EF-B305-E94B3B8FF54B}">
      <dgm:prSet phldrT="[Текст]" custT="1"/>
      <dgm:spPr>
        <a:solidFill>
          <a:schemeClr val="bg1">
            <a:lumMod val="50000"/>
          </a:schemeClr>
        </a:solidFill>
        <a:ln w="28575"/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 расходы       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15249,8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859D88-C084-437D-9792-1E0555B7F903}" type="parTrans" cxnId="{D2EFA804-E2E1-4B55-AE2C-E3F520855B6A}">
      <dgm:prSet/>
      <dgm:spPr/>
      <dgm:t>
        <a:bodyPr/>
        <a:lstStyle/>
        <a:p>
          <a:endParaRPr lang="ru-RU"/>
        </a:p>
      </dgm:t>
    </dgm:pt>
    <dgm:pt modelId="{1A0E754A-6F71-4092-8310-3110135B5BF4}" type="sibTrans" cxnId="{D2EFA804-E2E1-4B55-AE2C-E3F520855B6A}">
      <dgm:prSet/>
      <dgm:spPr/>
      <dgm:t>
        <a:bodyPr/>
        <a:lstStyle/>
        <a:p>
          <a:endParaRPr lang="ru-RU"/>
        </a:p>
      </dgm:t>
    </dgm:pt>
    <dgm:pt modelId="{9D4ECABA-8F15-4F5D-8EC6-C7DFDD71775E}">
      <dgm:prSet phldrT="[Текст]" custT="1"/>
      <dgm:spPr/>
      <dgm:t>
        <a:bodyPr/>
        <a:lstStyle/>
        <a:p>
          <a:endParaRPr lang="ru-RU"/>
        </a:p>
      </dgm:t>
    </dgm:pt>
    <dgm:pt modelId="{9AD7ABD3-AF02-42A5-B01B-DAEA67F6F7B9}" type="parTrans" cxnId="{58A979F6-093C-4D4B-BE8D-28BA6849C04F}">
      <dgm:prSet/>
      <dgm:spPr/>
      <dgm:t>
        <a:bodyPr/>
        <a:lstStyle/>
        <a:p>
          <a:endParaRPr lang="ru-RU"/>
        </a:p>
      </dgm:t>
    </dgm:pt>
    <dgm:pt modelId="{C895220C-524B-447A-AF1A-D8E53E3BD8B4}" type="sibTrans" cxnId="{58A979F6-093C-4D4B-BE8D-28BA6849C04F}">
      <dgm:prSet/>
      <dgm:spPr/>
      <dgm:t>
        <a:bodyPr/>
        <a:lstStyle/>
        <a:p>
          <a:endParaRPr lang="ru-RU"/>
        </a:p>
      </dgm:t>
    </dgm:pt>
    <dgm:pt modelId="{AB425BC7-5956-497D-8DE1-B3A94AF267AB}">
      <dgm:prSet phldrT="[Текст]" custT="1"/>
      <dgm:spPr/>
      <dgm:t>
        <a:bodyPr/>
        <a:lstStyle/>
        <a:p>
          <a:endParaRPr lang="ru-RU"/>
        </a:p>
      </dgm:t>
    </dgm:pt>
    <dgm:pt modelId="{1E4AC584-D177-4847-9D2D-0BDB7B6F0443}" type="parTrans" cxnId="{FE135B42-D7F9-4B68-BCCB-20E863E432EC}">
      <dgm:prSet/>
      <dgm:spPr/>
      <dgm:t>
        <a:bodyPr/>
        <a:lstStyle/>
        <a:p>
          <a:endParaRPr lang="ru-RU"/>
        </a:p>
      </dgm:t>
    </dgm:pt>
    <dgm:pt modelId="{96D7A21A-67AD-47F0-BF6E-706A3197A23D}" type="sibTrans" cxnId="{FE135B42-D7F9-4B68-BCCB-20E863E432EC}">
      <dgm:prSet/>
      <dgm:spPr/>
      <dgm:t>
        <a:bodyPr/>
        <a:lstStyle/>
        <a:p>
          <a:endParaRPr lang="ru-RU"/>
        </a:p>
      </dgm:t>
    </dgm:pt>
    <dgm:pt modelId="{DE239624-497F-473B-A740-D612A9C2220D}">
      <dgm:prSet phldrT="[Текст]" custT="1"/>
      <dgm:spPr>
        <a:solidFill>
          <a:schemeClr val="accent5">
            <a:lumMod val="60000"/>
            <a:lumOff val="40000"/>
          </a:schemeClr>
        </a:solidFill>
        <a:ln w="28575"/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Капитальные вложения в объекты недвижимого имущества муниципальной собственности           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2338048,9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890D1A-C1AD-45F4-913B-833334533FE6}" type="parTrans" cxnId="{78635532-CAA6-4CFE-9EFD-EF3C7464E9E1}">
      <dgm:prSet/>
      <dgm:spPr/>
      <dgm:t>
        <a:bodyPr/>
        <a:lstStyle/>
        <a:p>
          <a:endParaRPr lang="ru-RU"/>
        </a:p>
      </dgm:t>
    </dgm:pt>
    <dgm:pt modelId="{3AF73609-B536-41D3-B108-1AB706293E6C}" type="sibTrans" cxnId="{78635532-CAA6-4CFE-9EFD-EF3C7464E9E1}">
      <dgm:prSet/>
      <dgm:spPr/>
      <dgm:t>
        <a:bodyPr/>
        <a:lstStyle/>
        <a:p>
          <a:endParaRPr lang="ru-RU"/>
        </a:p>
      </dgm:t>
    </dgm:pt>
    <dgm:pt modelId="{C86E712D-B87D-4EC1-9531-8A040E7B6B0D}">
      <dgm:prSet phldrT="[Текст]" custT="1"/>
      <dgm:spPr>
        <a:solidFill>
          <a:schemeClr val="accent2">
            <a:lumMod val="75000"/>
          </a:schemeClr>
        </a:solidFill>
        <a:ln w="28575"/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бюджетным и автономным учреждениям (за исключением  ФОТ с начислениями)           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599420,6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E90D66-6F9B-40C3-A443-377BEFAAC650}" type="parTrans" cxnId="{E6611D01-8D7A-42D4-80FB-EFD07EC7D1ED}">
      <dgm:prSet/>
      <dgm:spPr/>
      <dgm:t>
        <a:bodyPr/>
        <a:lstStyle/>
        <a:p>
          <a:endParaRPr lang="ru-RU"/>
        </a:p>
      </dgm:t>
    </dgm:pt>
    <dgm:pt modelId="{1D6A443A-234F-4DFD-A317-E750A2D6CB2B}" type="sibTrans" cxnId="{E6611D01-8D7A-42D4-80FB-EFD07EC7D1ED}">
      <dgm:prSet/>
      <dgm:spPr/>
      <dgm:t>
        <a:bodyPr/>
        <a:lstStyle/>
        <a:p>
          <a:endParaRPr lang="ru-RU"/>
        </a:p>
      </dgm:t>
    </dgm:pt>
    <dgm:pt modelId="{F41670F2-99EA-4EF5-93EF-D907E807C53E}" type="pres">
      <dgm:prSet presAssocID="{4DBD2076-6447-4A1D-9ED9-07258352E64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F617051-BADC-4013-AAD0-0C44176242AB}" type="pres">
      <dgm:prSet presAssocID="{4DBD2076-6447-4A1D-9ED9-07258352E64F}" presName="Name1" presStyleCnt="0"/>
      <dgm:spPr/>
    </dgm:pt>
    <dgm:pt modelId="{C72EDAAC-C277-484A-A73B-4E68B0D0EC1B}" type="pres">
      <dgm:prSet presAssocID="{4DBD2076-6447-4A1D-9ED9-07258352E64F}" presName="cycle" presStyleCnt="0"/>
      <dgm:spPr/>
    </dgm:pt>
    <dgm:pt modelId="{2E9D334E-68CC-490E-B25A-1FEFFAF635FD}" type="pres">
      <dgm:prSet presAssocID="{4DBD2076-6447-4A1D-9ED9-07258352E64F}" presName="srcNode" presStyleLbl="node1" presStyleIdx="0" presStyleCnt="7"/>
      <dgm:spPr/>
    </dgm:pt>
    <dgm:pt modelId="{8B672B35-2546-4827-A7F2-F38DBF52A00E}" type="pres">
      <dgm:prSet presAssocID="{4DBD2076-6447-4A1D-9ED9-07258352E64F}" presName="conn" presStyleLbl="parChTrans1D2" presStyleIdx="0" presStyleCnt="1"/>
      <dgm:spPr/>
      <dgm:t>
        <a:bodyPr/>
        <a:lstStyle/>
        <a:p>
          <a:endParaRPr lang="ru-RU"/>
        </a:p>
      </dgm:t>
    </dgm:pt>
    <dgm:pt modelId="{7242469A-03B2-4625-9B65-6D70002C5548}" type="pres">
      <dgm:prSet presAssocID="{4DBD2076-6447-4A1D-9ED9-07258352E64F}" presName="extraNode" presStyleLbl="node1" presStyleIdx="0" presStyleCnt="7"/>
      <dgm:spPr/>
    </dgm:pt>
    <dgm:pt modelId="{81AFC92E-AAF4-4C3C-B3B0-258F03AC0299}" type="pres">
      <dgm:prSet presAssocID="{4DBD2076-6447-4A1D-9ED9-07258352E64F}" presName="dstNode" presStyleLbl="node1" presStyleIdx="0" presStyleCnt="7"/>
      <dgm:spPr/>
    </dgm:pt>
    <dgm:pt modelId="{294AE5C0-63D2-49A3-893D-F3DCC01806CF}" type="pres">
      <dgm:prSet presAssocID="{B08E3021-F7D1-4679-A8DD-67B6E9EB97C0}" presName="text_1" presStyleLbl="node1" presStyleIdx="0" presStyleCnt="7" custScaleY="56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70F26-DCDB-4E9A-9B17-20E2C33C3DCD}" type="pres">
      <dgm:prSet presAssocID="{B08E3021-F7D1-4679-A8DD-67B6E9EB97C0}" presName="accent_1" presStyleCnt="0"/>
      <dgm:spPr/>
    </dgm:pt>
    <dgm:pt modelId="{9FDD500A-F374-4EBB-884D-65DEA481A5CE}" type="pres">
      <dgm:prSet presAssocID="{B08E3021-F7D1-4679-A8DD-67B6E9EB97C0}" presName="accentRepeatNode" presStyleLbl="solidFgAcc1" presStyleIdx="0" presStyleCnt="7" custLinFactNeighborX="5279" custLinFactNeighborY="1470"/>
      <dgm:spPr>
        <a:solidFill>
          <a:schemeClr val="accent3">
            <a:lumMod val="75000"/>
          </a:schemeClr>
        </a:solidFill>
        <a:ln w="57150">
          <a:prstDash val="sysDash"/>
        </a:ln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2B0033F7-F16B-4F68-BD1C-4E18B2370266}" type="pres">
      <dgm:prSet presAssocID="{C86E712D-B87D-4EC1-9531-8A040E7B6B0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7EB57-2BAC-45B6-AF6E-4AB5E6F4216C}" type="pres">
      <dgm:prSet presAssocID="{C86E712D-B87D-4EC1-9531-8A040E7B6B0D}" presName="accent_2" presStyleCnt="0"/>
      <dgm:spPr/>
    </dgm:pt>
    <dgm:pt modelId="{8E9692A4-5B57-4A80-9060-CBA3547BAE7F}" type="pres">
      <dgm:prSet presAssocID="{C86E712D-B87D-4EC1-9531-8A040E7B6B0D}" presName="accentRepeatNode" presStyleLbl="solidFgAcc1" presStyleIdx="1" presStyleCnt="7"/>
      <dgm:spPr>
        <a:solidFill>
          <a:schemeClr val="accent3">
            <a:lumMod val="75000"/>
          </a:schemeClr>
        </a:solidFill>
        <a:ln w="57150"/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6913E1FF-7982-4F5C-9DF9-E389C693169F}" type="pres">
      <dgm:prSet presAssocID="{8E84CF35-2B3F-4002-8908-0F24DC60F1CC}" presName="text_3" presStyleLbl="node1" presStyleIdx="2" presStyleCnt="7" custLinFactNeighborX="277" custLinFactNeighborY="-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683AC-4C51-4BA3-90EA-7DF4E4C9EA36}" type="pres">
      <dgm:prSet presAssocID="{8E84CF35-2B3F-4002-8908-0F24DC60F1CC}" presName="accent_3" presStyleCnt="0"/>
      <dgm:spPr/>
    </dgm:pt>
    <dgm:pt modelId="{5F6C3F80-7CAF-41E6-8141-630B55737963}" type="pres">
      <dgm:prSet presAssocID="{8E84CF35-2B3F-4002-8908-0F24DC60F1CC}" presName="accentRepeatNode" presStyleLbl="solidFgAcc1" presStyleIdx="2" presStyleCnt="7"/>
      <dgm:spPr>
        <a:solidFill>
          <a:schemeClr val="accent3">
            <a:lumMod val="75000"/>
          </a:schemeClr>
        </a:solidFill>
        <a:ln w="57150"/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E5922A52-0EFD-43FC-A698-13D2D7850A7C}" type="pres">
      <dgm:prSet presAssocID="{DE239624-497F-473B-A740-D612A9C2220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3A106-CD52-4AD0-8EA7-CEB3B0A0D630}" type="pres">
      <dgm:prSet presAssocID="{DE239624-497F-473B-A740-D612A9C2220D}" presName="accent_4" presStyleCnt="0"/>
      <dgm:spPr/>
    </dgm:pt>
    <dgm:pt modelId="{530A2A2C-24B9-408A-B60E-2B5C6A75690E}" type="pres">
      <dgm:prSet presAssocID="{DE239624-497F-473B-A740-D612A9C2220D}" presName="accentRepeatNode" presStyleLbl="solidFgAcc1" presStyleIdx="3" presStyleCnt="7"/>
      <dgm:spPr>
        <a:solidFill>
          <a:schemeClr val="accent3">
            <a:lumMod val="75000"/>
          </a:schemeClr>
        </a:solidFill>
        <a:ln w="57150"/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50A3946A-AC12-4FC5-A733-3AF5B5761E1E}" type="pres">
      <dgm:prSet presAssocID="{31D94565-9822-4F35-AD1A-DF4D280F1B1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9D062-EE0A-4455-9051-4F34696425F0}" type="pres">
      <dgm:prSet presAssocID="{31D94565-9822-4F35-AD1A-DF4D280F1B1F}" presName="accent_5" presStyleCnt="0"/>
      <dgm:spPr/>
    </dgm:pt>
    <dgm:pt modelId="{DD1CE299-CFBF-44BE-8F32-07CF9E570E20}" type="pres">
      <dgm:prSet presAssocID="{31D94565-9822-4F35-AD1A-DF4D280F1B1F}" presName="accentRepeatNode" presStyleLbl="solidFgAcc1" presStyleIdx="4" presStyleCnt="7"/>
      <dgm:spPr>
        <a:solidFill>
          <a:schemeClr val="accent3">
            <a:lumMod val="75000"/>
          </a:schemeClr>
        </a:solidFill>
        <a:ln w="57150"/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2CC3B9B1-243B-4653-BE65-3A264CA7EE6E}" type="pres">
      <dgm:prSet presAssocID="{AE2CC53A-1461-4EE1-832E-6760EE4E50C1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52426-D362-4A9F-8631-C9F270DD47D2}" type="pres">
      <dgm:prSet presAssocID="{AE2CC53A-1461-4EE1-832E-6760EE4E50C1}" presName="accent_6" presStyleCnt="0"/>
      <dgm:spPr/>
    </dgm:pt>
    <dgm:pt modelId="{13D03174-7E9E-40BE-94FF-D2442E18FD27}" type="pres">
      <dgm:prSet presAssocID="{AE2CC53A-1461-4EE1-832E-6760EE4E50C1}" presName="accentRepeatNode" presStyleLbl="solidFgAcc1" presStyleIdx="5" presStyleCnt="7"/>
      <dgm:spPr>
        <a:solidFill>
          <a:schemeClr val="accent3">
            <a:lumMod val="75000"/>
          </a:schemeClr>
        </a:solidFill>
        <a:ln w="57150"/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7C1B3D0A-70DC-4134-AD7C-AD6CE1219669}" type="pres">
      <dgm:prSet presAssocID="{90A1B05A-D3A6-46EF-B305-E94B3B8FF54B}" presName="text_7" presStyleLbl="node1" presStyleIdx="6" presStyleCnt="7" custLinFactNeighborX="380" custLinFactNeighborY="19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22300-49FE-4B52-AAA0-AC6C6796673F}" type="pres">
      <dgm:prSet presAssocID="{90A1B05A-D3A6-46EF-B305-E94B3B8FF54B}" presName="accent_7" presStyleCnt="0"/>
      <dgm:spPr/>
    </dgm:pt>
    <dgm:pt modelId="{D8CBA36A-A6BD-43BE-8624-851375CC41D8}" type="pres">
      <dgm:prSet presAssocID="{90A1B05A-D3A6-46EF-B305-E94B3B8FF54B}" presName="accentRepeatNode" presStyleLbl="solidFgAcc1" presStyleIdx="6" presStyleCnt="7"/>
      <dgm:spPr>
        <a:solidFill>
          <a:schemeClr val="accent3">
            <a:lumMod val="75000"/>
          </a:schemeClr>
        </a:solidFill>
        <a:ln w="57150"/>
        <a:scene3d>
          <a:camera prst="orthographicFront"/>
          <a:lightRig rig="threePt" dir="t"/>
        </a:scene3d>
        <a:sp3d>
          <a:bevelT w="152400" h="50800" prst="softRound"/>
        </a:sp3d>
      </dgm:spPr>
    </dgm:pt>
  </dgm:ptLst>
  <dgm:cxnLst>
    <dgm:cxn modelId="{10060ABC-BFA9-407B-A172-0EDEF6DAF9F7}" type="presOf" srcId="{8E84CF35-2B3F-4002-8908-0F24DC60F1CC}" destId="{6913E1FF-7982-4F5C-9DF9-E389C693169F}" srcOrd="0" destOrd="0" presId="urn:microsoft.com/office/officeart/2008/layout/VerticalCurvedList"/>
    <dgm:cxn modelId="{F5A8BC49-CA2D-43E5-A5AE-A6EC92FAE3A8}" type="presOf" srcId="{31D94565-9822-4F35-AD1A-DF4D280F1B1F}" destId="{50A3946A-AC12-4FC5-A733-3AF5B5761E1E}" srcOrd="0" destOrd="0" presId="urn:microsoft.com/office/officeart/2008/layout/VerticalCurvedList"/>
    <dgm:cxn modelId="{D1E0BDB0-0658-48B9-95A5-4EEC9151B4B5}" type="presOf" srcId="{6E3F3D76-5283-4081-9CB9-11119F315006}" destId="{8B672B35-2546-4827-A7F2-F38DBF52A00E}" srcOrd="0" destOrd="0" presId="urn:microsoft.com/office/officeart/2008/layout/VerticalCurvedList"/>
    <dgm:cxn modelId="{516F2EF5-2442-4242-9AFB-D4A05C4FBE9B}" type="presOf" srcId="{AE2CC53A-1461-4EE1-832E-6760EE4E50C1}" destId="{2CC3B9B1-243B-4653-BE65-3A264CA7EE6E}" srcOrd="0" destOrd="0" presId="urn:microsoft.com/office/officeart/2008/layout/VerticalCurvedList"/>
    <dgm:cxn modelId="{D9CF9593-968F-4211-A4CD-C8B92E59697B}" srcId="{4DBD2076-6447-4A1D-9ED9-07258352E64F}" destId="{B08E3021-F7D1-4679-A8DD-67B6E9EB97C0}" srcOrd="0" destOrd="0" parTransId="{B9A146E3-93E9-4C7B-A597-C92611476AD6}" sibTransId="{6E3F3D76-5283-4081-9CB9-11119F315006}"/>
    <dgm:cxn modelId="{FE135B42-D7F9-4B68-BCCB-20E863E432EC}" srcId="{4DBD2076-6447-4A1D-9ED9-07258352E64F}" destId="{AB425BC7-5956-497D-8DE1-B3A94AF267AB}" srcOrd="8" destOrd="0" parTransId="{1E4AC584-D177-4847-9D2D-0BDB7B6F0443}" sibTransId="{96D7A21A-67AD-47F0-BF6E-706A3197A23D}"/>
    <dgm:cxn modelId="{78635532-CAA6-4CFE-9EFD-EF3C7464E9E1}" srcId="{4DBD2076-6447-4A1D-9ED9-07258352E64F}" destId="{DE239624-497F-473B-A740-D612A9C2220D}" srcOrd="3" destOrd="0" parTransId="{EC890D1A-C1AD-45F4-913B-833334533FE6}" sibTransId="{3AF73609-B536-41D3-B108-1AB706293E6C}"/>
    <dgm:cxn modelId="{A1F419F5-0CA4-4701-BA12-D702AABCD36D}" type="presOf" srcId="{B08E3021-F7D1-4679-A8DD-67B6E9EB97C0}" destId="{294AE5C0-63D2-49A3-893D-F3DCC01806CF}" srcOrd="0" destOrd="0" presId="urn:microsoft.com/office/officeart/2008/layout/VerticalCurvedList"/>
    <dgm:cxn modelId="{D2EFA804-E2E1-4B55-AE2C-E3F520855B6A}" srcId="{4DBD2076-6447-4A1D-9ED9-07258352E64F}" destId="{90A1B05A-D3A6-46EF-B305-E94B3B8FF54B}" srcOrd="6" destOrd="0" parTransId="{6A859D88-C084-437D-9792-1E0555B7F903}" sibTransId="{1A0E754A-6F71-4092-8310-3110135B5BF4}"/>
    <dgm:cxn modelId="{4365172C-0DA1-45E5-B821-0678CFB0C32F}" srcId="{4DBD2076-6447-4A1D-9ED9-07258352E64F}" destId="{31D94565-9822-4F35-AD1A-DF4D280F1B1F}" srcOrd="4" destOrd="0" parTransId="{2E2371FB-9A8E-4D5E-981A-53C8452E9B44}" sibTransId="{6286363A-4632-4ED6-B5EC-088003C04720}"/>
    <dgm:cxn modelId="{E6611D01-8D7A-42D4-80FB-EFD07EC7D1ED}" srcId="{4DBD2076-6447-4A1D-9ED9-07258352E64F}" destId="{C86E712D-B87D-4EC1-9531-8A040E7B6B0D}" srcOrd="1" destOrd="0" parTransId="{54E90D66-6F9B-40C3-A443-377BEFAAC650}" sibTransId="{1D6A443A-234F-4DFD-A317-E750A2D6CB2B}"/>
    <dgm:cxn modelId="{793777AD-6802-4407-8638-97BF8B430497}" srcId="{4DBD2076-6447-4A1D-9ED9-07258352E64F}" destId="{8E84CF35-2B3F-4002-8908-0F24DC60F1CC}" srcOrd="2" destOrd="0" parTransId="{5B663EFD-66CD-4E27-8549-BA08E94041EF}" sibTransId="{BEBA5618-BCFC-45CB-BB54-100CC01B6C11}"/>
    <dgm:cxn modelId="{A8F1C548-2C6A-4894-B732-56A12148BE63}" type="presOf" srcId="{4DBD2076-6447-4A1D-9ED9-07258352E64F}" destId="{F41670F2-99EA-4EF5-93EF-D907E807C53E}" srcOrd="0" destOrd="0" presId="urn:microsoft.com/office/officeart/2008/layout/VerticalCurvedList"/>
    <dgm:cxn modelId="{58A979F6-093C-4D4B-BE8D-28BA6849C04F}" srcId="{4DBD2076-6447-4A1D-9ED9-07258352E64F}" destId="{9D4ECABA-8F15-4F5D-8EC6-C7DFDD71775E}" srcOrd="7" destOrd="0" parTransId="{9AD7ABD3-AF02-42A5-B01B-DAEA67F6F7B9}" sibTransId="{C895220C-524B-447A-AF1A-D8E53E3BD8B4}"/>
    <dgm:cxn modelId="{F4CAE368-25F6-4D29-8848-CB8B12540F2F}" type="presOf" srcId="{DE239624-497F-473B-A740-D612A9C2220D}" destId="{E5922A52-0EFD-43FC-A698-13D2D7850A7C}" srcOrd="0" destOrd="0" presId="urn:microsoft.com/office/officeart/2008/layout/VerticalCurvedList"/>
    <dgm:cxn modelId="{6FC74CBF-14BA-4158-811C-4DFE794A1FEA}" type="presOf" srcId="{C86E712D-B87D-4EC1-9531-8A040E7B6B0D}" destId="{2B0033F7-F16B-4F68-BD1C-4E18B2370266}" srcOrd="0" destOrd="0" presId="urn:microsoft.com/office/officeart/2008/layout/VerticalCurvedList"/>
    <dgm:cxn modelId="{C82BF132-430D-4221-97A2-3F5D309CE9F8}" srcId="{4DBD2076-6447-4A1D-9ED9-07258352E64F}" destId="{AE2CC53A-1461-4EE1-832E-6760EE4E50C1}" srcOrd="5" destOrd="0" parTransId="{75EB1775-9F13-4680-85DC-C2C9FADEB4EA}" sibTransId="{D0B5AC2A-01C9-4D34-83B4-B4EE8122163E}"/>
    <dgm:cxn modelId="{A09792A9-C4F5-4477-B68D-35A9831B485F}" type="presOf" srcId="{90A1B05A-D3A6-46EF-B305-E94B3B8FF54B}" destId="{7C1B3D0A-70DC-4134-AD7C-AD6CE1219669}" srcOrd="0" destOrd="0" presId="urn:microsoft.com/office/officeart/2008/layout/VerticalCurvedList"/>
    <dgm:cxn modelId="{CB5981A0-05A2-4621-AEFF-A29718F243F3}" srcId="{4DBD2076-6447-4A1D-9ED9-07258352E64F}" destId="{6A625830-7933-4515-8D03-B30133188C7F}" srcOrd="9" destOrd="0" parTransId="{5210D565-C09A-48A4-8BC2-ED132E2C2222}" sibTransId="{309FA194-2618-4FB1-9BA9-82F4385403A8}"/>
    <dgm:cxn modelId="{1004AC26-DECC-4F4E-9222-D1E2C6F244E8}" type="presParOf" srcId="{F41670F2-99EA-4EF5-93EF-D907E807C53E}" destId="{4F617051-BADC-4013-AAD0-0C44176242AB}" srcOrd="0" destOrd="0" presId="urn:microsoft.com/office/officeart/2008/layout/VerticalCurvedList"/>
    <dgm:cxn modelId="{7C40C085-A62B-4331-8F6D-5B332FFC1375}" type="presParOf" srcId="{4F617051-BADC-4013-AAD0-0C44176242AB}" destId="{C72EDAAC-C277-484A-A73B-4E68B0D0EC1B}" srcOrd="0" destOrd="0" presId="urn:microsoft.com/office/officeart/2008/layout/VerticalCurvedList"/>
    <dgm:cxn modelId="{BE3442B6-9FD3-4A79-94E1-1B1B36A5598E}" type="presParOf" srcId="{C72EDAAC-C277-484A-A73B-4E68B0D0EC1B}" destId="{2E9D334E-68CC-490E-B25A-1FEFFAF635FD}" srcOrd="0" destOrd="0" presId="urn:microsoft.com/office/officeart/2008/layout/VerticalCurvedList"/>
    <dgm:cxn modelId="{DEE0B01F-118E-4494-83CA-38300EA1461F}" type="presParOf" srcId="{C72EDAAC-C277-484A-A73B-4E68B0D0EC1B}" destId="{8B672B35-2546-4827-A7F2-F38DBF52A00E}" srcOrd="1" destOrd="0" presId="urn:microsoft.com/office/officeart/2008/layout/VerticalCurvedList"/>
    <dgm:cxn modelId="{E7585C7C-E34D-406B-A7F5-69FF6AEC3B73}" type="presParOf" srcId="{C72EDAAC-C277-484A-A73B-4E68B0D0EC1B}" destId="{7242469A-03B2-4625-9B65-6D70002C5548}" srcOrd="2" destOrd="0" presId="urn:microsoft.com/office/officeart/2008/layout/VerticalCurvedList"/>
    <dgm:cxn modelId="{FB350D72-7421-46E3-9A97-F6529CEF449D}" type="presParOf" srcId="{C72EDAAC-C277-484A-A73B-4E68B0D0EC1B}" destId="{81AFC92E-AAF4-4C3C-B3B0-258F03AC0299}" srcOrd="3" destOrd="0" presId="urn:microsoft.com/office/officeart/2008/layout/VerticalCurvedList"/>
    <dgm:cxn modelId="{4E17A4C7-11CB-46EC-9F95-7B25AA2B47D1}" type="presParOf" srcId="{4F617051-BADC-4013-AAD0-0C44176242AB}" destId="{294AE5C0-63D2-49A3-893D-F3DCC01806CF}" srcOrd="1" destOrd="0" presId="urn:microsoft.com/office/officeart/2008/layout/VerticalCurvedList"/>
    <dgm:cxn modelId="{42B0F54D-28F8-4C2D-83C5-D4B0DC7197B5}" type="presParOf" srcId="{4F617051-BADC-4013-AAD0-0C44176242AB}" destId="{BED70F26-DCDB-4E9A-9B17-20E2C33C3DCD}" srcOrd="2" destOrd="0" presId="urn:microsoft.com/office/officeart/2008/layout/VerticalCurvedList"/>
    <dgm:cxn modelId="{9CC33E72-3958-4D66-9D42-FD7B08B76C44}" type="presParOf" srcId="{BED70F26-DCDB-4E9A-9B17-20E2C33C3DCD}" destId="{9FDD500A-F374-4EBB-884D-65DEA481A5CE}" srcOrd="0" destOrd="0" presId="urn:microsoft.com/office/officeart/2008/layout/VerticalCurvedList"/>
    <dgm:cxn modelId="{881FF3EE-58B6-4013-81BD-BFED3FCC2E7C}" type="presParOf" srcId="{4F617051-BADC-4013-AAD0-0C44176242AB}" destId="{2B0033F7-F16B-4F68-BD1C-4E18B2370266}" srcOrd="3" destOrd="0" presId="urn:microsoft.com/office/officeart/2008/layout/VerticalCurvedList"/>
    <dgm:cxn modelId="{D5B98C93-4B60-4FFA-930D-93B04B899548}" type="presParOf" srcId="{4F617051-BADC-4013-AAD0-0C44176242AB}" destId="{0D57EB57-2BAC-45B6-AF6E-4AB5E6F4216C}" srcOrd="4" destOrd="0" presId="urn:microsoft.com/office/officeart/2008/layout/VerticalCurvedList"/>
    <dgm:cxn modelId="{B53D0DAF-C324-4CB0-B45E-96F8EFB00072}" type="presParOf" srcId="{0D57EB57-2BAC-45B6-AF6E-4AB5E6F4216C}" destId="{8E9692A4-5B57-4A80-9060-CBA3547BAE7F}" srcOrd="0" destOrd="0" presId="urn:microsoft.com/office/officeart/2008/layout/VerticalCurvedList"/>
    <dgm:cxn modelId="{063DAA31-16F3-4700-B6A3-4669A74C9588}" type="presParOf" srcId="{4F617051-BADC-4013-AAD0-0C44176242AB}" destId="{6913E1FF-7982-4F5C-9DF9-E389C693169F}" srcOrd="5" destOrd="0" presId="urn:microsoft.com/office/officeart/2008/layout/VerticalCurvedList"/>
    <dgm:cxn modelId="{A862D322-C3A0-4FE6-B291-EA2DEFDE6713}" type="presParOf" srcId="{4F617051-BADC-4013-AAD0-0C44176242AB}" destId="{B42683AC-4C51-4BA3-90EA-7DF4E4C9EA36}" srcOrd="6" destOrd="0" presId="urn:microsoft.com/office/officeart/2008/layout/VerticalCurvedList"/>
    <dgm:cxn modelId="{A2A06F67-5DDD-4A2C-8F56-ADF8EB241BB9}" type="presParOf" srcId="{B42683AC-4C51-4BA3-90EA-7DF4E4C9EA36}" destId="{5F6C3F80-7CAF-41E6-8141-630B55737963}" srcOrd="0" destOrd="0" presId="urn:microsoft.com/office/officeart/2008/layout/VerticalCurvedList"/>
    <dgm:cxn modelId="{992884BE-10BF-411B-A6A3-1CE9B6610F25}" type="presParOf" srcId="{4F617051-BADC-4013-AAD0-0C44176242AB}" destId="{E5922A52-0EFD-43FC-A698-13D2D7850A7C}" srcOrd="7" destOrd="0" presId="urn:microsoft.com/office/officeart/2008/layout/VerticalCurvedList"/>
    <dgm:cxn modelId="{9263C93D-7A93-433A-B5E8-25313A432BEC}" type="presParOf" srcId="{4F617051-BADC-4013-AAD0-0C44176242AB}" destId="{FD73A106-CD52-4AD0-8EA7-CEB3B0A0D630}" srcOrd="8" destOrd="0" presId="urn:microsoft.com/office/officeart/2008/layout/VerticalCurvedList"/>
    <dgm:cxn modelId="{D82C2681-41DB-4346-BE8E-9F72C3CE04B3}" type="presParOf" srcId="{FD73A106-CD52-4AD0-8EA7-CEB3B0A0D630}" destId="{530A2A2C-24B9-408A-B60E-2B5C6A75690E}" srcOrd="0" destOrd="0" presId="urn:microsoft.com/office/officeart/2008/layout/VerticalCurvedList"/>
    <dgm:cxn modelId="{045F40DB-C803-48F0-91C0-330B0CB4BAF7}" type="presParOf" srcId="{4F617051-BADC-4013-AAD0-0C44176242AB}" destId="{50A3946A-AC12-4FC5-A733-3AF5B5761E1E}" srcOrd="9" destOrd="0" presId="urn:microsoft.com/office/officeart/2008/layout/VerticalCurvedList"/>
    <dgm:cxn modelId="{4EA6EE31-EF1B-47C6-BAAD-4F4062C21941}" type="presParOf" srcId="{4F617051-BADC-4013-AAD0-0C44176242AB}" destId="{0BF9D062-EE0A-4455-9051-4F34696425F0}" srcOrd="10" destOrd="0" presId="urn:microsoft.com/office/officeart/2008/layout/VerticalCurvedList"/>
    <dgm:cxn modelId="{C24F1997-D063-40F0-9F77-C0C25D440AB8}" type="presParOf" srcId="{0BF9D062-EE0A-4455-9051-4F34696425F0}" destId="{DD1CE299-CFBF-44BE-8F32-07CF9E570E20}" srcOrd="0" destOrd="0" presId="urn:microsoft.com/office/officeart/2008/layout/VerticalCurvedList"/>
    <dgm:cxn modelId="{1962D741-9E57-4E85-8405-13782997C2D4}" type="presParOf" srcId="{4F617051-BADC-4013-AAD0-0C44176242AB}" destId="{2CC3B9B1-243B-4653-BE65-3A264CA7EE6E}" srcOrd="11" destOrd="0" presId="urn:microsoft.com/office/officeart/2008/layout/VerticalCurvedList"/>
    <dgm:cxn modelId="{97BA5047-32A1-441C-982D-A496D1E8FC57}" type="presParOf" srcId="{4F617051-BADC-4013-AAD0-0C44176242AB}" destId="{F4052426-D362-4A9F-8631-C9F270DD47D2}" srcOrd="12" destOrd="0" presId="urn:microsoft.com/office/officeart/2008/layout/VerticalCurvedList"/>
    <dgm:cxn modelId="{2A0C02AC-4980-40F5-BF80-2DC0A86586EB}" type="presParOf" srcId="{F4052426-D362-4A9F-8631-C9F270DD47D2}" destId="{13D03174-7E9E-40BE-94FF-D2442E18FD27}" srcOrd="0" destOrd="0" presId="urn:microsoft.com/office/officeart/2008/layout/VerticalCurvedList"/>
    <dgm:cxn modelId="{B97E44F5-05F6-47BA-8110-B95A6D4367F8}" type="presParOf" srcId="{4F617051-BADC-4013-AAD0-0C44176242AB}" destId="{7C1B3D0A-70DC-4134-AD7C-AD6CE1219669}" srcOrd="13" destOrd="0" presId="urn:microsoft.com/office/officeart/2008/layout/VerticalCurvedList"/>
    <dgm:cxn modelId="{D8BED980-11CD-443E-9136-04907D05DE40}" type="presParOf" srcId="{4F617051-BADC-4013-AAD0-0C44176242AB}" destId="{E7F22300-49FE-4B52-AAA0-AC6C6796673F}" srcOrd="14" destOrd="0" presId="urn:microsoft.com/office/officeart/2008/layout/VerticalCurvedList"/>
    <dgm:cxn modelId="{FAB59C55-88DA-4565-BFD4-8DC93466240F}" type="presParOf" srcId="{E7F22300-49FE-4B52-AAA0-AC6C6796673F}" destId="{D8CBA36A-A6BD-43BE-8624-851375CC41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DE20343-5CAE-4194-BF3E-2BCF087120B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050789-E6DA-42F6-8354-82D4F859D480}">
      <dgm:prSet phldrT="[Текст]" custT="1"/>
      <dgm:spPr>
        <a:solidFill>
          <a:srgbClr val="A1AD33"/>
        </a:solidFill>
        <a:ln w="28575">
          <a:prstDash val="solid"/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Строительство  дошкольной образовательной организации на 220 мест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65E62A-BFEA-4860-90A6-1064C58214CF}" type="parTrans" cxnId="{41537C17-511D-416A-A547-1C29CB1BF616}">
      <dgm:prSet/>
      <dgm:spPr/>
      <dgm:t>
        <a:bodyPr/>
        <a:lstStyle/>
        <a:p>
          <a:endParaRPr lang="ru-RU"/>
        </a:p>
      </dgm:t>
    </dgm:pt>
    <dgm:pt modelId="{83F99244-76C7-4952-B90F-DB4825A7B2D6}" type="sibTrans" cxnId="{41537C17-511D-416A-A547-1C29CB1BF616}">
      <dgm:prSet/>
      <dgm:spPr/>
      <dgm:t>
        <a:bodyPr/>
        <a:lstStyle/>
        <a:p>
          <a:endParaRPr lang="ru-RU"/>
        </a:p>
      </dgm:t>
    </dgm:pt>
    <dgm:pt modelId="{2F5EF74A-B025-42E5-BC74-D049D8160275}">
      <dgm:prSet phldrT="[Текст]" custT="1"/>
      <dgm:spPr>
        <a:solidFill>
          <a:srgbClr val="A1AD33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112176,9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B02EC7-060E-436A-9DBC-2453F0E548BB}" type="parTrans" cxnId="{A555A36E-96A7-4FD8-9942-DB5F2992D938}">
      <dgm:prSet/>
      <dgm:spPr/>
      <dgm:t>
        <a:bodyPr/>
        <a:lstStyle/>
        <a:p>
          <a:endParaRPr lang="ru-RU"/>
        </a:p>
      </dgm:t>
    </dgm:pt>
    <dgm:pt modelId="{1F879702-541C-43F8-90AB-D096CC99520A}" type="sibTrans" cxnId="{A555A36E-96A7-4FD8-9942-DB5F2992D938}">
      <dgm:prSet/>
      <dgm:spPr/>
      <dgm:t>
        <a:bodyPr/>
        <a:lstStyle/>
        <a:p>
          <a:endParaRPr lang="ru-RU"/>
        </a:p>
      </dgm:t>
    </dgm:pt>
    <dgm:pt modelId="{99B20499-3231-4F9E-A13A-869062D6BDC5}">
      <dgm:prSet phldrT="[Текст]" custT="1"/>
      <dgm:spPr>
        <a:solidFill>
          <a:srgbClr val="00B050"/>
        </a:solidFill>
        <a:ln w="28575"/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Строительство объектов инфраструктуры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367A71-AC34-4E34-A348-2C9EA276DC1D}" type="parTrans" cxnId="{FEDFB1A3-72A6-44DF-B11D-E8E27102EA42}">
      <dgm:prSet/>
      <dgm:spPr/>
      <dgm:t>
        <a:bodyPr/>
        <a:lstStyle/>
        <a:p>
          <a:endParaRPr lang="ru-RU"/>
        </a:p>
      </dgm:t>
    </dgm:pt>
    <dgm:pt modelId="{BA0CBD84-0F4E-4EA3-9C85-B047A1E1DDFE}" type="sibTrans" cxnId="{FEDFB1A3-72A6-44DF-B11D-E8E27102EA42}">
      <dgm:prSet/>
      <dgm:spPr/>
      <dgm:t>
        <a:bodyPr/>
        <a:lstStyle/>
        <a:p>
          <a:endParaRPr lang="ru-RU"/>
        </a:p>
      </dgm:t>
    </dgm:pt>
    <dgm:pt modelId="{738462AA-B29D-4E81-A1C8-5341ABB1322A}">
      <dgm:prSet phldrT="[Текст]" custT="1"/>
      <dgm:spPr>
        <a:solidFill>
          <a:srgbClr val="3CBE7D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324413,5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B61204-83F7-45EC-ABAE-1B48E2561CFA}" type="parTrans" cxnId="{0292F5F3-A9DC-46B5-BA4D-9F739F6063A7}">
      <dgm:prSet/>
      <dgm:spPr/>
      <dgm:t>
        <a:bodyPr/>
        <a:lstStyle/>
        <a:p>
          <a:endParaRPr lang="ru-RU"/>
        </a:p>
      </dgm:t>
    </dgm:pt>
    <dgm:pt modelId="{2677C05F-553E-4BA2-9D8C-F7EB1FD8ECF2}" type="sibTrans" cxnId="{0292F5F3-A9DC-46B5-BA4D-9F739F6063A7}">
      <dgm:prSet/>
      <dgm:spPr/>
      <dgm:t>
        <a:bodyPr/>
        <a:lstStyle/>
        <a:p>
          <a:endParaRPr lang="ru-RU"/>
        </a:p>
      </dgm:t>
    </dgm:pt>
    <dgm:pt modelId="{71AA3AFE-4787-4A9C-8150-173F6460AD8B}">
      <dgm:prSet phldrT="[Текст]" custT="1"/>
      <dgm:spPr>
        <a:solidFill>
          <a:schemeClr val="accent6">
            <a:lumMod val="60000"/>
            <a:lumOff val="40000"/>
          </a:schemeClr>
        </a:solidFill>
        <a:ln w="28575"/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Строительство автомобильных дорог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8EDDEB-F0E4-4957-9DF2-0B202C054F75}" type="parTrans" cxnId="{26F65116-3C34-4CC2-B5BD-ADA2D55120DA}">
      <dgm:prSet/>
      <dgm:spPr/>
      <dgm:t>
        <a:bodyPr/>
        <a:lstStyle/>
        <a:p>
          <a:endParaRPr lang="ru-RU"/>
        </a:p>
      </dgm:t>
    </dgm:pt>
    <dgm:pt modelId="{BD51038A-B425-42B9-8CE5-D62C244872F0}" type="sibTrans" cxnId="{26F65116-3C34-4CC2-B5BD-ADA2D55120DA}">
      <dgm:prSet/>
      <dgm:spPr/>
      <dgm:t>
        <a:bodyPr/>
        <a:lstStyle/>
        <a:p>
          <a:endParaRPr lang="ru-RU"/>
        </a:p>
      </dgm:t>
    </dgm:pt>
    <dgm:pt modelId="{FAB8C9E3-99E9-4970-85D2-677DB239F29E}">
      <dgm:prSet phldrT="[Текст]" custT="1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830658,4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CA0123-86CD-4DFA-A0DC-A9B1AE440760}" type="parTrans" cxnId="{C7F4FFBB-AAC9-4793-B810-A91EC19FA074}">
      <dgm:prSet/>
      <dgm:spPr/>
      <dgm:t>
        <a:bodyPr/>
        <a:lstStyle/>
        <a:p>
          <a:endParaRPr lang="ru-RU"/>
        </a:p>
      </dgm:t>
    </dgm:pt>
    <dgm:pt modelId="{EC4B3D24-C2BD-4503-964A-08230FAC82F0}" type="sibTrans" cxnId="{C7F4FFBB-AAC9-4793-B810-A91EC19FA074}">
      <dgm:prSet/>
      <dgm:spPr/>
      <dgm:t>
        <a:bodyPr/>
        <a:lstStyle/>
        <a:p>
          <a:endParaRPr lang="ru-RU"/>
        </a:p>
      </dgm:t>
    </dgm:pt>
    <dgm:pt modelId="{AB36F489-7A9F-4BDA-8F45-FA6AF7B75FB4}">
      <dgm:prSet phldrT="[Текст]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 sz="1000" dirty="0"/>
        </a:p>
      </dgm:t>
    </dgm:pt>
    <dgm:pt modelId="{22D86E44-342D-4937-AF1E-13B83F6ABC97}" type="parTrans" cxnId="{5C05B51A-909B-40E6-B038-1F052EFC7D60}">
      <dgm:prSet/>
      <dgm:spPr/>
      <dgm:t>
        <a:bodyPr/>
        <a:lstStyle/>
        <a:p>
          <a:endParaRPr lang="ru-RU"/>
        </a:p>
      </dgm:t>
    </dgm:pt>
    <dgm:pt modelId="{E6831DDF-B49C-4249-A6AF-2F7D1BA5F70B}" type="sibTrans" cxnId="{5C05B51A-909B-40E6-B038-1F052EFC7D60}">
      <dgm:prSet/>
      <dgm:spPr/>
      <dgm:t>
        <a:bodyPr/>
        <a:lstStyle/>
        <a:p>
          <a:endParaRPr lang="ru-RU"/>
        </a:p>
      </dgm:t>
    </dgm:pt>
    <dgm:pt modelId="{8BC307A4-0B40-4A5C-8341-C87280CBD180}" type="pres">
      <dgm:prSet presAssocID="{8DE20343-5CAE-4194-BF3E-2BCF087120B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2E2D326-CC39-4CE5-8FEA-3A1733E6408D}" type="pres">
      <dgm:prSet presAssocID="{BD050789-E6DA-42F6-8354-82D4F859D480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87EBA-CD29-4ABD-A2D8-0287CE801AE2}" type="pres">
      <dgm:prSet presAssocID="{BD050789-E6DA-42F6-8354-82D4F859D480}" presName="childText1" presStyleLbl="solidAlignAcc1" presStyleIdx="0" presStyleCnt="3" custScaleX="105291" custScaleY="13292" custLinFactNeighborX="1674" custLinFactNeighborY="-459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1DD1E-B065-4C31-B367-13D69524F865}" type="pres">
      <dgm:prSet presAssocID="{99B20499-3231-4F9E-A13A-869062D6BDC5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3A51F-3985-4A0B-9E18-4D84E062B353}" type="pres">
      <dgm:prSet presAssocID="{99B20499-3231-4F9E-A13A-869062D6BDC5}" presName="childText2" presStyleLbl="solidAlignAcc1" presStyleIdx="1" presStyleCnt="3" custScaleY="14576" custLinFactNeighborX="1453" custLinFactNeighborY="-43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888FB-6055-437F-95A6-3A1E3E3D5953}" type="pres">
      <dgm:prSet presAssocID="{71AA3AFE-4787-4A9C-8150-173F6460AD8B}" presName="parentText3" presStyleLbl="node1" presStyleIdx="2" presStyleCnt="3" custLinFactNeighborX="989" custLinFactNeighborY="236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3216E-45B5-4E82-8038-11B5B2FA000A}" type="pres">
      <dgm:prSet presAssocID="{71AA3AFE-4787-4A9C-8150-173F6460AD8B}" presName="childText3" presStyleLbl="solidAlignAcc1" presStyleIdx="2" presStyleCnt="3" custScaleY="19401" custLinFactNeighborX="1233" custLinFactNeighborY="-443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DFB1A3-72A6-44DF-B11D-E8E27102EA42}" srcId="{8DE20343-5CAE-4194-BF3E-2BCF087120BA}" destId="{99B20499-3231-4F9E-A13A-869062D6BDC5}" srcOrd="1" destOrd="0" parTransId="{85367A71-AC34-4E34-A348-2C9EA276DC1D}" sibTransId="{BA0CBD84-0F4E-4EA3-9C85-B047A1E1DDFE}"/>
    <dgm:cxn modelId="{C7F4FFBB-AAC9-4793-B810-A91EC19FA074}" srcId="{71AA3AFE-4787-4A9C-8150-173F6460AD8B}" destId="{FAB8C9E3-99E9-4970-85D2-677DB239F29E}" srcOrd="0" destOrd="0" parTransId="{D2CA0123-86CD-4DFA-A0DC-A9B1AE440760}" sibTransId="{EC4B3D24-C2BD-4503-964A-08230FAC82F0}"/>
    <dgm:cxn modelId="{A555A36E-96A7-4FD8-9942-DB5F2992D938}" srcId="{BD050789-E6DA-42F6-8354-82D4F859D480}" destId="{2F5EF74A-B025-42E5-BC74-D049D8160275}" srcOrd="0" destOrd="0" parTransId="{3DB02EC7-060E-436A-9DBC-2453F0E548BB}" sibTransId="{1F879702-541C-43F8-90AB-D096CC99520A}"/>
    <dgm:cxn modelId="{0EB3D633-D9DF-46F1-A8E4-CCF5DE4B7B86}" type="presOf" srcId="{99B20499-3231-4F9E-A13A-869062D6BDC5}" destId="{CD91DD1E-B065-4C31-B367-13D69524F865}" srcOrd="0" destOrd="0" presId="urn:microsoft.com/office/officeart/2009/3/layout/IncreasingArrowsProcess"/>
    <dgm:cxn modelId="{BAC3EDD0-1B89-4E12-83E8-1BF778841EEB}" type="presOf" srcId="{2F5EF74A-B025-42E5-BC74-D049D8160275}" destId="{7C487EBA-CD29-4ABD-A2D8-0287CE801AE2}" srcOrd="0" destOrd="0" presId="urn:microsoft.com/office/officeart/2009/3/layout/IncreasingArrowsProcess"/>
    <dgm:cxn modelId="{41537C17-511D-416A-A547-1C29CB1BF616}" srcId="{8DE20343-5CAE-4194-BF3E-2BCF087120BA}" destId="{BD050789-E6DA-42F6-8354-82D4F859D480}" srcOrd="0" destOrd="0" parTransId="{0B65E62A-BFEA-4860-90A6-1064C58214CF}" sibTransId="{83F99244-76C7-4952-B90F-DB4825A7B2D6}"/>
    <dgm:cxn modelId="{0292F5F3-A9DC-46B5-BA4D-9F739F6063A7}" srcId="{99B20499-3231-4F9E-A13A-869062D6BDC5}" destId="{738462AA-B29D-4E81-A1C8-5341ABB1322A}" srcOrd="0" destOrd="0" parTransId="{42B61204-83F7-45EC-ABAE-1B48E2561CFA}" sibTransId="{2677C05F-553E-4BA2-9D8C-F7EB1FD8ECF2}"/>
    <dgm:cxn modelId="{5C05B51A-909B-40E6-B038-1F052EFC7D60}" srcId="{71AA3AFE-4787-4A9C-8150-173F6460AD8B}" destId="{AB36F489-7A9F-4BDA-8F45-FA6AF7B75FB4}" srcOrd="1" destOrd="0" parTransId="{22D86E44-342D-4937-AF1E-13B83F6ABC97}" sibTransId="{E6831DDF-B49C-4249-A6AF-2F7D1BA5F70B}"/>
    <dgm:cxn modelId="{26F65116-3C34-4CC2-B5BD-ADA2D55120DA}" srcId="{8DE20343-5CAE-4194-BF3E-2BCF087120BA}" destId="{71AA3AFE-4787-4A9C-8150-173F6460AD8B}" srcOrd="2" destOrd="0" parTransId="{978EDDEB-F0E4-4957-9DF2-0B202C054F75}" sibTransId="{BD51038A-B425-42B9-8CE5-D62C244872F0}"/>
    <dgm:cxn modelId="{C7BE5C63-A00F-4C48-9FD4-BD08314F7F2B}" type="presOf" srcId="{BD050789-E6DA-42F6-8354-82D4F859D480}" destId="{F2E2D326-CC39-4CE5-8FEA-3A1733E6408D}" srcOrd="0" destOrd="0" presId="urn:microsoft.com/office/officeart/2009/3/layout/IncreasingArrowsProcess"/>
    <dgm:cxn modelId="{A2829CAE-6CCB-4875-BF84-FE7F60A79264}" type="presOf" srcId="{AB36F489-7A9F-4BDA-8F45-FA6AF7B75FB4}" destId="{DC23216E-45B5-4E82-8038-11B5B2FA000A}" srcOrd="0" destOrd="1" presId="urn:microsoft.com/office/officeart/2009/3/layout/IncreasingArrowsProcess"/>
    <dgm:cxn modelId="{58A5B056-FD83-4524-9518-3E6168E46E21}" type="presOf" srcId="{738462AA-B29D-4E81-A1C8-5341ABB1322A}" destId="{E573A51F-3985-4A0B-9E18-4D84E062B353}" srcOrd="0" destOrd="0" presId="urn:microsoft.com/office/officeart/2009/3/layout/IncreasingArrowsProcess"/>
    <dgm:cxn modelId="{EAD6324B-2BB9-4D67-A46E-D5D6509B49AD}" type="presOf" srcId="{FAB8C9E3-99E9-4970-85D2-677DB239F29E}" destId="{DC23216E-45B5-4E82-8038-11B5B2FA000A}" srcOrd="0" destOrd="0" presId="urn:microsoft.com/office/officeart/2009/3/layout/IncreasingArrowsProcess"/>
    <dgm:cxn modelId="{54A1D40D-C2BC-45CF-A6A4-0283705B6031}" type="presOf" srcId="{71AA3AFE-4787-4A9C-8150-173F6460AD8B}" destId="{665888FB-6055-437F-95A6-3A1E3E3D5953}" srcOrd="0" destOrd="0" presId="urn:microsoft.com/office/officeart/2009/3/layout/IncreasingArrowsProcess"/>
    <dgm:cxn modelId="{D10BA2BA-B5D3-45FA-AD98-4D3BA0936368}" type="presOf" srcId="{8DE20343-5CAE-4194-BF3E-2BCF087120BA}" destId="{8BC307A4-0B40-4A5C-8341-C87280CBD180}" srcOrd="0" destOrd="0" presId="urn:microsoft.com/office/officeart/2009/3/layout/IncreasingArrowsProcess"/>
    <dgm:cxn modelId="{093C14EC-A749-409A-B771-4C567F4333C7}" type="presParOf" srcId="{8BC307A4-0B40-4A5C-8341-C87280CBD180}" destId="{F2E2D326-CC39-4CE5-8FEA-3A1733E6408D}" srcOrd="0" destOrd="0" presId="urn:microsoft.com/office/officeart/2009/3/layout/IncreasingArrowsProcess"/>
    <dgm:cxn modelId="{F6193ACE-29D1-4BB5-ACC1-6FD14BC428D4}" type="presParOf" srcId="{8BC307A4-0B40-4A5C-8341-C87280CBD180}" destId="{7C487EBA-CD29-4ABD-A2D8-0287CE801AE2}" srcOrd="1" destOrd="0" presId="urn:microsoft.com/office/officeart/2009/3/layout/IncreasingArrowsProcess"/>
    <dgm:cxn modelId="{FB054E65-FD9E-4B76-9B46-4881437AE27E}" type="presParOf" srcId="{8BC307A4-0B40-4A5C-8341-C87280CBD180}" destId="{CD91DD1E-B065-4C31-B367-13D69524F865}" srcOrd="2" destOrd="0" presId="urn:microsoft.com/office/officeart/2009/3/layout/IncreasingArrowsProcess"/>
    <dgm:cxn modelId="{83E6CA25-7F3D-48B9-941C-4C3B7F62B745}" type="presParOf" srcId="{8BC307A4-0B40-4A5C-8341-C87280CBD180}" destId="{E573A51F-3985-4A0B-9E18-4D84E062B353}" srcOrd="3" destOrd="0" presId="urn:microsoft.com/office/officeart/2009/3/layout/IncreasingArrowsProcess"/>
    <dgm:cxn modelId="{CFFAAFA6-7C2C-4693-9C50-0C5E82B4FEF6}" type="presParOf" srcId="{8BC307A4-0B40-4A5C-8341-C87280CBD180}" destId="{665888FB-6055-437F-95A6-3A1E3E3D5953}" srcOrd="4" destOrd="0" presId="urn:microsoft.com/office/officeart/2009/3/layout/IncreasingArrowsProcess"/>
    <dgm:cxn modelId="{2D267208-D25E-46BF-B5D0-4859E3A84EDC}" type="presParOf" srcId="{8BC307A4-0B40-4A5C-8341-C87280CBD180}" destId="{DC23216E-45B5-4E82-8038-11B5B2FA000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CFAD2F5-6D30-40C7-8B46-11F2C19D9C3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68A63F-85DC-4815-922B-779CC5081CEB}">
      <dgm:prSet phldrT="[Текст]" custT="1"/>
      <dgm:spPr>
        <a:solidFill>
          <a:srgbClr val="5092C8"/>
        </a:solidFill>
        <a:ln w="28575"/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Строительство общеобразовательной школы на 825 мест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479DC5-123B-4532-9BD6-55F6925A2F5B}" type="parTrans" cxnId="{034E1BF9-6A05-43BB-8756-F130326B3D49}">
      <dgm:prSet/>
      <dgm:spPr/>
      <dgm:t>
        <a:bodyPr/>
        <a:lstStyle/>
        <a:p>
          <a:endParaRPr lang="ru-RU"/>
        </a:p>
      </dgm:t>
    </dgm:pt>
    <dgm:pt modelId="{4C8A8C27-5AB1-480B-BF31-FF669F0147EA}" type="sibTrans" cxnId="{034E1BF9-6A05-43BB-8756-F130326B3D49}">
      <dgm:prSet/>
      <dgm:spPr/>
      <dgm:t>
        <a:bodyPr/>
        <a:lstStyle/>
        <a:p>
          <a:endParaRPr lang="ru-RU"/>
        </a:p>
      </dgm:t>
    </dgm:pt>
    <dgm:pt modelId="{35232722-5D58-4671-9B01-DE0AC0EC1756}">
      <dgm:prSet phldrT="[Текст]"/>
      <dgm:spPr>
        <a:solidFill>
          <a:srgbClr val="5092C8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443724,7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C04A0A-5F78-47CD-890F-0D661725444B}" type="parTrans" cxnId="{75313A3C-FA51-4B7F-AB78-0B88957A4B85}">
      <dgm:prSet/>
      <dgm:spPr/>
      <dgm:t>
        <a:bodyPr/>
        <a:lstStyle/>
        <a:p>
          <a:endParaRPr lang="ru-RU"/>
        </a:p>
      </dgm:t>
    </dgm:pt>
    <dgm:pt modelId="{E25A5A72-CF80-49B0-A4CD-8F3C49CBED2A}" type="sibTrans" cxnId="{75313A3C-FA51-4B7F-AB78-0B88957A4B85}">
      <dgm:prSet/>
      <dgm:spPr/>
      <dgm:t>
        <a:bodyPr/>
        <a:lstStyle/>
        <a:p>
          <a:endParaRPr lang="ru-RU"/>
        </a:p>
      </dgm:t>
    </dgm:pt>
    <dgm:pt modelId="{8E89F09E-8685-478D-BF77-85A7FAAF565B}">
      <dgm:prSet phldrT="[Текст]" custT="1"/>
      <dgm:spPr>
        <a:solidFill>
          <a:srgbClr val="009999"/>
        </a:solidFill>
        <a:ln w="28575"/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Строительство физкультурно-оздоровительного комплекса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E725E-2EDA-4FDF-AB27-9E53C47D95BB}" type="parTrans" cxnId="{07D111BF-5359-497E-B1FC-BB8FB5639C06}">
      <dgm:prSet/>
      <dgm:spPr/>
      <dgm:t>
        <a:bodyPr/>
        <a:lstStyle/>
        <a:p>
          <a:endParaRPr lang="ru-RU"/>
        </a:p>
      </dgm:t>
    </dgm:pt>
    <dgm:pt modelId="{68701916-6E43-4921-B21C-E0541CB98A4E}" type="sibTrans" cxnId="{07D111BF-5359-497E-B1FC-BB8FB5639C06}">
      <dgm:prSet/>
      <dgm:spPr/>
      <dgm:t>
        <a:bodyPr/>
        <a:lstStyle/>
        <a:p>
          <a:endParaRPr lang="ru-RU"/>
        </a:p>
      </dgm:t>
    </dgm:pt>
    <dgm:pt modelId="{C3ED720A-0CAA-4937-8AB7-8D0265025471}">
      <dgm:prSet phldrT="[Текст]" custT="1"/>
      <dgm:spPr>
        <a:solidFill>
          <a:srgbClr val="009999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182796,7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8D0C7E-8BC1-434F-93CF-491421AF2807}" type="parTrans" cxnId="{2C1DC885-1F6A-4C38-97E8-46C9AEFA8502}">
      <dgm:prSet/>
      <dgm:spPr/>
      <dgm:t>
        <a:bodyPr/>
        <a:lstStyle/>
        <a:p>
          <a:endParaRPr lang="ru-RU"/>
        </a:p>
      </dgm:t>
    </dgm:pt>
    <dgm:pt modelId="{2C076581-AED7-4241-B83D-5A322D2E40AD}" type="sibTrans" cxnId="{2C1DC885-1F6A-4C38-97E8-46C9AEFA8502}">
      <dgm:prSet/>
      <dgm:spPr/>
      <dgm:t>
        <a:bodyPr/>
        <a:lstStyle/>
        <a:p>
          <a:endParaRPr lang="ru-RU"/>
        </a:p>
      </dgm:t>
    </dgm:pt>
    <dgm:pt modelId="{51F355E3-7A24-4E75-A895-62F1C280DDB4}" type="pres">
      <dgm:prSet presAssocID="{BCFAD2F5-6D30-40C7-8B46-11F2C19D9C3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8E8944-46A5-48F2-8471-B37FF769AA26}" type="pres">
      <dgm:prSet presAssocID="{4E68A63F-85DC-4815-922B-779CC5081CEB}" presName="parentText1" presStyleLbl="node1" presStyleIdx="0" presStyleCnt="2" custLinFactNeighborX="-394" custLinFactNeighborY="725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7CAAF-96EF-4728-AE60-76292595B632}" type="pres">
      <dgm:prSet presAssocID="{4E68A63F-85DC-4815-922B-779CC5081CEB}" presName="childText1" presStyleLbl="solidAlignAcc1" presStyleIdx="0" presStyleCnt="2" custScaleY="15098" custLinFactNeighborX="-455" custLinFactNeighborY="-413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648AF-0879-48AE-8AE0-1580BAFC94BA}" type="pres">
      <dgm:prSet presAssocID="{8E89F09E-8685-478D-BF77-85A7FAAF565B}" presName="parentText2" presStyleLbl="node1" presStyleIdx="1" presStyleCnt="2" custLinFactNeighborX="20" custLinFactNeighborY="449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C8DE7-CB38-4B83-9C3F-3580046ED0CF}" type="pres">
      <dgm:prSet presAssocID="{8E89F09E-8685-478D-BF77-85A7FAAF565B}" presName="childText2" presStyleLbl="solidAlignAcc1" presStyleIdx="1" presStyleCnt="2" custScaleY="16231" custLinFactNeighborX="23" custLinFactNeighborY="-424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313A3C-FA51-4B7F-AB78-0B88957A4B85}" srcId="{4E68A63F-85DC-4815-922B-779CC5081CEB}" destId="{35232722-5D58-4671-9B01-DE0AC0EC1756}" srcOrd="0" destOrd="0" parTransId="{E6C04A0A-5F78-47CD-890F-0D661725444B}" sibTransId="{E25A5A72-CF80-49B0-A4CD-8F3C49CBED2A}"/>
    <dgm:cxn modelId="{722F3576-9603-429A-8DF3-B748865C3A46}" type="presOf" srcId="{4E68A63F-85DC-4815-922B-779CC5081CEB}" destId="{0D8E8944-46A5-48F2-8471-B37FF769AA26}" srcOrd="0" destOrd="0" presId="urn:microsoft.com/office/officeart/2009/3/layout/IncreasingArrowsProcess"/>
    <dgm:cxn modelId="{034E1BF9-6A05-43BB-8756-F130326B3D49}" srcId="{BCFAD2F5-6D30-40C7-8B46-11F2C19D9C3B}" destId="{4E68A63F-85DC-4815-922B-779CC5081CEB}" srcOrd="0" destOrd="0" parTransId="{AA479DC5-123B-4532-9BD6-55F6925A2F5B}" sibTransId="{4C8A8C27-5AB1-480B-BF31-FF669F0147EA}"/>
    <dgm:cxn modelId="{2C1DC885-1F6A-4C38-97E8-46C9AEFA8502}" srcId="{8E89F09E-8685-478D-BF77-85A7FAAF565B}" destId="{C3ED720A-0CAA-4937-8AB7-8D0265025471}" srcOrd="0" destOrd="0" parTransId="{C18D0C7E-8BC1-434F-93CF-491421AF2807}" sibTransId="{2C076581-AED7-4241-B83D-5A322D2E40AD}"/>
    <dgm:cxn modelId="{ABB55680-15F5-448B-9D3A-13EF02CC6A8D}" type="presOf" srcId="{BCFAD2F5-6D30-40C7-8B46-11F2C19D9C3B}" destId="{51F355E3-7A24-4E75-A895-62F1C280DDB4}" srcOrd="0" destOrd="0" presId="urn:microsoft.com/office/officeart/2009/3/layout/IncreasingArrowsProcess"/>
    <dgm:cxn modelId="{07D111BF-5359-497E-B1FC-BB8FB5639C06}" srcId="{BCFAD2F5-6D30-40C7-8B46-11F2C19D9C3B}" destId="{8E89F09E-8685-478D-BF77-85A7FAAF565B}" srcOrd="1" destOrd="0" parTransId="{29FE725E-2EDA-4FDF-AB27-9E53C47D95BB}" sibTransId="{68701916-6E43-4921-B21C-E0541CB98A4E}"/>
    <dgm:cxn modelId="{5947C559-93B8-43C3-9C16-20231F1ED92C}" type="presOf" srcId="{8E89F09E-8685-478D-BF77-85A7FAAF565B}" destId="{699648AF-0879-48AE-8AE0-1580BAFC94BA}" srcOrd="0" destOrd="0" presId="urn:microsoft.com/office/officeart/2009/3/layout/IncreasingArrowsProcess"/>
    <dgm:cxn modelId="{171DAE39-5742-4399-9053-D1C1EA410159}" type="presOf" srcId="{35232722-5D58-4671-9B01-DE0AC0EC1756}" destId="{E8F7CAAF-96EF-4728-AE60-76292595B632}" srcOrd="0" destOrd="0" presId="urn:microsoft.com/office/officeart/2009/3/layout/IncreasingArrowsProcess"/>
    <dgm:cxn modelId="{0D6F8455-0A15-41D9-8B85-2D19001B9897}" type="presOf" srcId="{C3ED720A-0CAA-4937-8AB7-8D0265025471}" destId="{2DBC8DE7-CB38-4B83-9C3F-3580046ED0CF}" srcOrd="0" destOrd="0" presId="urn:microsoft.com/office/officeart/2009/3/layout/IncreasingArrowsProcess"/>
    <dgm:cxn modelId="{FEF19DAD-9F22-4982-8A23-5C191736E9C4}" type="presParOf" srcId="{51F355E3-7A24-4E75-A895-62F1C280DDB4}" destId="{0D8E8944-46A5-48F2-8471-B37FF769AA26}" srcOrd="0" destOrd="0" presId="urn:microsoft.com/office/officeart/2009/3/layout/IncreasingArrowsProcess"/>
    <dgm:cxn modelId="{F39389D1-1834-41A9-92D7-F15151520D49}" type="presParOf" srcId="{51F355E3-7A24-4E75-A895-62F1C280DDB4}" destId="{E8F7CAAF-96EF-4728-AE60-76292595B632}" srcOrd="1" destOrd="0" presId="urn:microsoft.com/office/officeart/2009/3/layout/IncreasingArrowsProcess"/>
    <dgm:cxn modelId="{297256F9-74C1-41F8-BAE0-30EE98255216}" type="presParOf" srcId="{51F355E3-7A24-4E75-A895-62F1C280DDB4}" destId="{699648AF-0879-48AE-8AE0-1580BAFC94BA}" srcOrd="2" destOrd="0" presId="urn:microsoft.com/office/officeart/2009/3/layout/IncreasingArrowsProcess"/>
    <dgm:cxn modelId="{3C555AF3-5EEA-456B-9903-B689843B0C65}" type="presParOf" srcId="{51F355E3-7A24-4E75-A895-62F1C280DDB4}" destId="{2DBC8DE7-CB38-4B83-9C3F-3580046ED0CF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96E396-A359-4C60-8C25-66F5D7992AA5}" type="doc">
      <dgm:prSet loTypeId="urn:microsoft.com/office/officeart/2005/8/layout/vList5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421B32-E8A4-4669-BB02-FA00A3AF8F6A}">
      <dgm:prSet phldrT="[Текст]"/>
      <dgm:spPr>
        <a:solidFill>
          <a:schemeClr val="accent1">
            <a:lumMod val="75000"/>
          </a:schemeClr>
        </a:solidFill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Студенты, школьники</a:t>
          </a:r>
          <a:endParaRPr lang="ru-RU" dirty="0"/>
        </a:p>
      </dgm:t>
    </dgm:pt>
    <dgm:pt modelId="{1FADD2DF-36DE-4256-BC24-9F601F51A5E1}" type="parTrans" cxnId="{F5ED931B-F420-431A-9B4C-74B21520AC4A}">
      <dgm:prSet/>
      <dgm:spPr/>
      <dgm:t>
        <a:bodyPr/>
        <a:lstStyle/>
        <a:p>
          <a:endParaRPr lang="ru-RU"/>
        </a:p>
      </dgm:t>
    </dgm:pt>
    <dgm:pt modelId="{FE8B5401-3CD3-4ECC-8FB9-902FD33BE3A9}" type="sibTrans" cxnId="{F5ED931B-F420-431A-9B4C-74B21520AC4A}">
      <dgm:prSet/>
      <dgm:spPr/>
      <dgm:t>
        <a:bodyPr/>
        <a:lstStyle/>
        <a:p>
          <a:endParaRPr lang="ru-RU"/>
        </a:p>
      </dgm:t>
    </dgm:pt>
    <dgm:pt modelId="{5E884040-D61B-408C-9703-B5BD6329A531}">
      <dgm:prSet phldrT="[Текст]" custT="1"/>
      <dgm:spPr>
        <a:ln w="38100"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Использование информации в учебных целях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BA749B2-8066-421F-AF57-9A19C40496AC}" type="parTrans" cxnId="{59B56E7F-7169-4D23-976B-7A8507AE152B}">
      <dgm:prSet/>
      <dgm:spPr/>
      <dgm:t>
        <a:bodyPr/>
        <a:lstStyle/>
        <a:p>
          <a:endParaRPr lang="ru-RU"/>
        </a:p>
      </dgm:t>
    </dgm:pt>
    <dgm:pt modelId="{195BF625-DD61-49BA-A134-2EBBE38FCAB5}" type="sibTrans" cxnId="{59B56E7F-7169-4D23-976B-7A8507AE152B}">
      <dgm:prSet/>
      <dgm:spPr/>
      <dgm:t>
        <a:bodyPr/>
        <a:lstStyle/>
        <a:p>
          <a:endParaRPr lang="ru-RU"/>
        </a:p>
      </dgm:t>
    </dgm:pt>
    <dgm:pt modelId="{B6330266-5EAE-4E07-944B-52DA27A4D8B8}">
      <dgm:prSet phldrT="[Текст]"/>
      <dgm:spPr>
        <a:solidFill>
          <a:schemeClr val="accent1">
            <a:lumMod val="75000"/>
          </a:schemeClr>
        </a:solidFill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СМИ, журналисты</a:t>
          </a:r>
          <a:endParaRPr lang="ru-RU" dirty="0"/>
        </a:p>
      </dgm:t>
    </dgm:pt>
    <dgm:pt modelId="{A6F1E3B1-1226-4995-859E-C8348CFD87AB}" type="parTrans" cxnId="{EA3BF9E6-8869-422E-94DD-685DB4313391}">
      <dgm:prSet/>
      <dgm:spPr/>
      <dgm:t>
        <a:bodyPr/>
        <a:lstStyle/>
        <a:p>
          <a:endParaRPr lang="ru-RU"/>
        </a:p>
      </dgm:t>
    </dgm:pt>
    <dgm:pt modelId="{A9FA1D67-6282-456B-B293-CECC974BBF87}" type="sibTrans" cxnId="{EA3BF9E6-8869-422E-94DD-685DB4313391}">
      <dgm:prSet/>
      <dgm:spPr/>
      <dgm:t>
        <a:bodyPr/>
        <a:lstStyle/>
        <a:p>
          <a:endParaRPr lang="ru-RU"/>
        </a:p>
      </dgm:t>
    </dgm:pt>
    <dgm:pt modelId="{C7547699-4516-4CE0-B0C4-3E01638001EF}">
      <dgm:prSet phldrT="[Текст]" custT="1"/>
      <dgm:spPr>
        <a:ln w="38100"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Инструмент визуализации информации для публикации и материалов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B08F97A-FB7E-4524-97FD-3E5790D17F1C}" type="parTrans" cxnId="{CD912F9B-6C4D-46B6-88DC-D255619AABE2}">
      <dgm:prSet/>
      <dgm:spPr/>
      <dgm:t>
        <a:bodyPr/>
        <a:lstStyle/>
        <a:p>
          <a:endParaRPr lang="ru-RU"/>
        </a:p>
      </dgm:t>
    </dgm:pt>
    <dgm:pt modelId="{F10CB76B-C8E1-47C9-B6A1-59A1B5D5D0B0}" type="sibTrans" cxnId="{CD912F9B-6C4D-46B6-88DC-D255619AABE2}">
      <dgm:prSet/>
      <dgm:spPr/>
      <dgm:t>
        <a:bodyPr/>
        <a:lstStyle/>
        <a:p>
          <a:endParaRPr lang="ru-RU"/>
        </a:p>
      </dgm:t>
    </dgm:pt>
    <dgm:pt modelId="{D0E208C0-D7E4-4681-8034-70609970549A}">
      <dgm:prSet phldrT="[Текст]"/>
      <dgm:spPr>
        <a:solidFill>
          <a:schemeClr val="accent1">
            <a:lumMod val="75000"/>
          </a:schemeClr>
        </a:solidFill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Предприниматели</a:t>
          </a:r>
          <a:endParaRPr lang="ru-RU" dirty="0"/>
        </a:p>
      </dgm:t>
    </dgm:pt>
    <dgm:pt modelId="{C9BD2574-71C9-4F1C-A189-F02F14B5A5CD}" type="parTrans" cxnId="{ED615BFF-A7C7-4D63-AB42-01DF9E1312FB}">
      <dgm:prSet/>
      <dgm:spPr/>
      <dgm:t>
        <a:bodyPr/>
        <a:lstStyle/>
        <a:p>
          <a:endParaRPr lang="ru-RU"/>
        </a:p>
      </dgm:t>
    </dgm:pt>
    <dgm:pt modelId="{D127999D-C688-4266-A582-3CD08EC2085B}" type="sibTrans" cxnId="{ED615BFF-A7C7-4D63-AB42-01DF9E1312FB}">
      <dgm:prSet/>
      <dgm:spPr/>
      <dgm:t>
        <a:bodyPr/>
        <a:lstStyle/>
        <a:p>
          <a:endParaRPr lang="ru-RU"/>
        </a:p>
      </dgm:t>
    </dgm:pt>
    <dgm:pt modelId="{ED42BD8B-D0C2-4C9F-AB81-D4DEDFB5AAF0}">
      <dgm:prSet phldrT="[Текст]" custT="1"/>
      <dgm:spPr>
        <a:ln w="38100"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Прогнозирование развития бизнеса с учетом прогноза развития государства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E806C0C-E6F2-49A6-8339-3776FFC6F956}" type="parTrans" cxnId="{C68B09C0-9246-465F-83BB-8F65DC92EC72}">
      <dgm:prSet/>
      <dgm:spPr/>
      <dgm:t>
        <a:bodyPr/>
        <a:lstStyle/>
        <a:p>
          <a:endParaRPr lang="ru-RU"/>
        </a:p>
      </dgm:t>
    </dgm:pt>
    <dgm:pt modelId="{353C5D71-9228-4EF2-92B1-B99192DBEE12}" type="sibTrans" cxnId="{C68B09C0-9246-465F-83BB-8F65DC92EC72}">
      <dgm:prSet/>
      <dgm:spPr/>
      <dgm:t>
        <a:bodyPr/>
        <a:lstStyle/>
        <a:p>
          <a:endParaRPr lang="ru-RU"/>
        </a:p>
      </dgm:t>
    </dgm:pt>
    <dgm:pt modelId="{5C4DA332-BACB-423E-91B4-299142ED6C18}">
      <dgm:prSet phldrT="[Текст]"/>
      <dgm:spPr>
        <a:solidFill>
          <a:schemeClr val="accent1">
            <a:lumMod val="75000"/>
          </a:schemeClr>
        </a:solidFill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Активное население</a:t>
          </a:r>
          <a:endParaRPr lang="ru-RU" dirty="0"/>
        </a:p>
      </dgm:t>
    </dgm:pt>
    <dgm:pt modelId="{233433AE-B849-464F-ADFB-383AAD0D0C7F}" type="parTrans" cxnId="{4EF12554-2361-40D4-B21C-E4416B66B207}">
      <dgm:prSet/>
      <dgm:spPr/>
      <dgm:t>
        <a:bodyPr/>
        <a:lstStyle/>
        <a:p>
          <a:endParaRPr lang="ru-RU"/>
        </a:p>
      </dgm:t>
    </dgm:pt>
    <dgm:pt modelId="{9E50CC0A-513B-405B-9027-A9E937FB40A3}" type="sibTrans" cxnId="{4EF12554-2361-40D4-B21C-E4416B66B207}">
      <dgm:prSet/>
      <dgm:spPr/>
      <dgm:t>
        <a:bodyPr/>
        <a:lstStyle/>
        <a:p>
          <a:endParaRPr lang="ru-RU"/>
        </a:p>
      </dgm:t>
    </dgm:pt>
    <dgm:pt modelId="{93D63D77-1ABF-46BB-8B49-9A7F9569B389}">
      <dgm:prSet phldrT="[Текст]" custT="1"/>
      <dgm:spPr>
        <a:ln w="38100"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Участие в бюджетном процессе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579BF9D-D3FA-4065-BB0F-EBE62B207BF2}" type="parTrans" cxnId="{8DD32E39-4C84-4D3D-9323-C2F77887E3B3}">
      <dgm:prSet/>
      <dgm:spPr/>
      <dgm:t>
        <a:bodyPr/>
        <a:lstStyle/>
        <a:p>
          <a:endParaRPr lang="ru-RU"/>
        </a:p>
      </dgm:t>
    </dgm:pt>
    <dgm:pt modelId="{70D1893F-9D81-4A55-B7F8-CAF70AE70B13}" type="sibTrans" cxnId="{8DD32E39-4C84-4D3D-9323-C2F77887E3B3}">
      <dgm:prSet/>
      <dgm:spPr/>
      <dgm:t>
        <a:bodyPr/>
        <a:lstStyle/>
        <a:p>
          <a:endParaRPr lang="ru-RU"/>
        </a:p>
      </dgm:t>
    </dgm:pt>
    <dgm:pt modelId="{34E3E7C8-AAA8-4972-851F-D32FD9157151}">
      <dgm:prSet phldrT="[Текст]"/>
      <dgm:spPr>
        <a:solidFill>
          <a:schemeClr val="accent1">
            <a:lumMod val="75000"/>
          </a:schemeClr>
        </a:solidFill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Молодежь </a:t>
          </a:r>
          <a:endParaRPr lang="ru-RU" dirty="0"/>
        </a:p>
      </dgm:t>
    </dgm:pt>
    <dgm:pt modelId="{57B28BCF-098B-462F-BD1C-AAF1ADD81EEC}" type="parTrans" cxnId="{042612FC-DC21-4A13-9BF4-5EB197F2BDC3}">
      <dgm:prSet/>
      <dgm:spPr/>
      <dgm:t>
        <a:bodyPr/>
        <a:lstStyle/>
        <a:p>
          <a:endParaRPr lang="ru-RU"/>
        </a:p>
      </dgm:t>
    </dgm:pt>
    <dgm:pt modelId="{84C52A8F-DF57-41DB-B500-FAA62D660932}" type="sibTrans" cxnId="{042612FC-DC21-4A13-9BF4-5EB197F2BDC3}">
      <dgm:prSet/>
      <dgm:spPr/>
      <dgm:t>
        <a:bodyPr/>
        <a:lstStyle/>
        <a:p>
          <a:endParaRPr lang="ru-RU"/>
        </a:p>
      </dgm:t>
    </dgm:pt>
    <dgm:pt modelId="{F4073553-E335-482C-9823-026BDAE2FAC3}">
      <dgm:prSet phldrT="[Текст]" custT="1"/>
      <dgm:spPr>
        <a:ln w="38100"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Материалы для открытых уроков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98DFEAD-457D-4E44-A15C-628FF0FD96A7}" type="parTrans" cxnId="{F2552757-501D-4A0C-844F-6291026E9EA4}">
      <dgm:prSet/>
      <dgm:spPr/>
      <dgm:t>
        <a:bodyPr/>
        <a:lstStyle/>
        <a:p>
          <a:endParaRPr lang="ru-RU"/>
        </a:p>
      </dgm:t>
    </dgm:pt>
    <dgm:pt modelId="{E3589CB6-721D-45F1-8F6D-5413412F759D}" type="sibTrans" cxnId="{F2552757-501D-4A0C-844F-6291026E9EA4}">
      <dgm:prSet/>
      <dgm:spPr/>
      <dgm:t>
        <a:bodyPr/>
        <a:lstStyle/>
        <a:p>
          <a:endParaRPr lang="ru-RU"/>
        </a:p>
      </dgm:t>
    </dgm:pt>
    <dgm:pt modelId="{FE404FC1-9AE4-416A-A976-0C5C1D9F5256}">
      <dgm:prSet phldrT="[Текст]" custT="1"/>
      <dgm:spPr>
        <a:ln w="38100"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Повышение уровня знаний о бюджете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3DF13DE-06D7-45AC-99C7-4220AE869712}" type="parTrans" cxnId="{0C7F5014-81D6-447F-B78B-46FB3DAB97B1}">
      <dgm:prSet/>
      <dgm:spPr/>
      <dgm:t>
        <a:bodyPr/>
        <a:lstStyle/>
        <a:p>
          <a:endParaRPr lang="ru-RU"/>
        </a:p>
      </dgm:t>
    </dgm:pt>
    <dgm:pt modelId="{20C59240-7C48-4D3D-AA15-1EFF2EB473F5}" type="sibTrans" cxnId="{0C7F5014-81D6-447F-B78B-46FB3DAB97B1}">
      <dgm:prSet/>
      <dgm:spPr/>
      <dgm:t>
        <a:bodyPr/>
        <a:lstStyle/>
        <a:p>
          <a:endParaRPr lang="ru-RU"/>
        </a:p>
      </dgm:t>
    </dgm:pt>
    <dgm:pt modelId="{C65BCEEF-5D79-4051-8231-C3A0F1285826}">
      <dgm:prSet phldrT="[Текст]"/>
      <dgm:spPr>
        <a:solidFill>
          <a:schemeClr val="accent1">
            <a:lumMod val="75000"/>
          </a:schemeClr>
        </a:solidFill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Социальные группы</a:t>
          </a:r>
          <a:endParaRPr lang="ru-RU" dirty="0"/>
        </a:p>
      </dgm:t>
    </dgm:pt>
    <dgm:pt modelId="{BF851E63-DF61-4CF6-B267-E2225C0202F4}" type="parTrans" cxnId="{BF29509A-99B1-4A8A-858F-CD108D33925F}">
      <dgm:prSet/>
      <dgm:spPr/>
      <dgm:t>
        <a:bodyPr/>
        <a:lstStyle/>
        <a:p>
          <a:endParaRPr lang="ru-RU"/>
        </a:p>
      </dgm:t>
    </dgm:pt>
    <dgm:pt modelId="{DCA8EFB0-DA06-484A-9912-D79C35884B9E}" type="sibTrans" cxnId="{BF29509A-99B1-4A8A-858F-CD108D33925F}">
      <dgm:prSet/>
      <dgm:spPr/>
      <dgm:t>
        <a:bodyPr/>
        <a:lstStyle/>
        <a:p>
          <a:endParaRPr lang="ru-RU"/>
        </a:p>
      </dgm:t>
    </dgm:pt>
    <dgm:pt modelId="{61FE8911-DC3E-4F69-98EC-16C1D59E7D9C}">
      <dgm:prSet phldrT="[Текст]" custT="1"/>
      <dgm:spPr>
        <a:ln w="38100"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Информация о социальных услугах государства, которыми может воспользоваться население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461B349-CF97-4D4F-A190-3D445F7144B6}" type="parTrans" cxnId="{EB3A048C-2A60-493F-AD0E-1ED82C9CF33F}">
      <dgm:prSet/>
      <dgm:spPr/>
      <dgm:t>
        <a:bodyPr/>
        <a:lstStyle/>
        <a:p>
          <a:endParaRPr lang="ru-RU"/>
        </a:p>
      </dgm:t>
    </dgm:pt>
    <dgm:pt modelId="{5A8A3EEF-7CE3-4305-AFD1-E3FAC2B4F920}" type="sibTrans" cxnId="{EB3A048C-2A60-493F-AD0E-1ED82C9CF33F}">
      <dgm:prSet/>
      <dgm:spPr/>
      <dgm:t>
        <a:bodyPr/>
        <a:lstStyle/>
        <a:p>
          <a:endParaRPr lang="ru-RU"/>
        </a:p>
      </dgm:t>
    </dgm:pt>
    <dgm:pt modelId="{793BFFA6-F4A4-45A4-A497-8E4224684088}" type="pres">
      <dgm:prSet presAssocID="{5096E396-A359-4C60-8C25-66F5D7992A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5FB95B-0E48-4751-BB75-AF1C08C6B123}" type="pres">
      <dgm:prSet presAssocID="{78421B32-E8A4-4669-BB02-FA00A3AF8F6A}" presName="linNode" presStyleCnt="0"/>
      <dgm:spPr/>
    </dgm:pt>
    <dgm:pt modelId="{1BFB878F-2848-4516-B52A-25EFEF25D87C}" type="pres">
      <dgm:prSet presAssocID="{78421B32-E8A4-4669-BB02-FA00A3AF8F6A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6C2D7-A3D3-4773-BA63-859F4FE34BE7}" type="pres">
      <dgm:prSet presAssocID="{78421B32-E8A4-4669-BB02-FA00A3AF8F6A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221E1-7B9A-4FEE-AEF5-92CDBBA4C828}" type="pres">
      <dgm:prSet presAssocID="{FE8B5401-3CD3-4ECC-8FB9-902FD33BE3A9}" presName="sp" presStyleCnt="0"/>
      <dgm:spPr/>
    </dgm:pt>
    <dgm:pt modelId="{FD6EEE75-AE5E-404D-BBA5-AABB460CC0D3}" type="pres">
      <dgm:prSet presAssocID="{B6330266-5EAE-4E07-944B-52DA27A4D8B8}" presName="linNode" presStyleCnt="0"/>
      <dgm:spPr/>
    </dgm:pt>
    <dgm:pt modelId="{2A08CCE4-EB50-47B7-BA6B-F9C189620FC5}" type="pres">
      <dgm:prSet presAssocID="{B6330266-5EAE-4E07-944B-52DA27A4D8B8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22ED6-F35F-4925-969E-55696BD33898}" type="pres">
      <dgm:prSet presAssocID="{B6330266-5EAE-4E07-944B-52DA27A4D8B8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7F43B-A9CF-40D7-B4DB-F5185A684642}" type="pres">
      <dgm:prSet presAssocID="{A9FA1D67-6282-456B-B293-CECC974BBF87}" presName="sp" presStyleCnt="0"/>
      <dgm:spPr/>
    </dgm:pt>
    <dgm:pt modelId="{55F5D1AF-6B56-4914-AFF0-47403E286ABE}" type="pres">
      <dgm:prSet presAssocID="{D0E208C0-D7E4-4681-8034-70609970549A}" presName="linNode" presStyleCnt="0"/>
      <dgm:spPr/>
    </dgm:pt>
    <dgm:pt modelId="{1DFADBB7-00D9-4215-99E1-4068E1977006}" type="pres">
      <dgm:prSet presAssocID="{D0E208C0-D7E4-4681-8034-70609970549A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56B06-B20B-4794-A8B5-3525E364F686}" type="pres">
      <dgm:prSet presAssocID="{D0E208C0-D7E4-4681-8034-70609970549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C384B-88E0-4DB0-99DB-FB22691D883F}" type="pres">
      <dgm:prSet presAssocID="{D127999D-C688-4266-A582-3CD08EC2085B}" presName="sp" presStyleCnt="0"/>
      <dgm:spPr/>
    </dgm:pt>
    <dgm:pt modelId="{7A81B564-4C8E-4234-8EB3-061565B5BA01}" type="pres">
      <dgm:prSet presAssocID="{5C4DA332-BACB-423E-91B4-299142ED6C18}" presName="linNode" presStyleCnt="0"/>
      <dgm:spPr/>
    </dgm:pt>
    <dgm:pt modelId="{8783BA14-F0A5-444B-9403-0A15744CF78D}" type="pres">
      <dgm:prSet presAssocID="{5C4DA332-BACB-423E-91B4-299142ED6C18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BC51A-5246-4343-83A6-118450699444}" type="pres">
      <dgm:prSet presAssocID="{5C4DA332-BACB-423E-91B4-299142ED6C1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31819-8377-4990-B84E-5C960BFA71F2}" type="pres">
      <dgm:prSet presAssocID="{9E50CC0A-513B-405B-9027-A9E937FB40A3}" presName="sp" presStyleCnt="0"/>
      <dgm:spPr/>
    </dgm:pt>
    <dgm:pt modelId="{BE3F73B7-A8FB-46BC-8335-F1AC64F8C184}" type="pres">
      <dgm:prSet presAssocID="{34E3E7C8-AAA8-4972-851F-D32FD9157151}" presName="linNode" presStyleCnt="0"/>
      <dgm:spPr/>
    </dgm:pt>
    <dgm:pt modelId="{871A58E5-BF10-4489-9250-6AB1782EE48D}" type="pres">
      <dgm:prSet presAssocID="{34E3E7C8-AAA8-4972-851F-D32FD9157151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52383-BC67-43A8-BCA0-6F0DC588BBAF}" type="pres">
      <dgm:prSet presAssocID="{34E3E7C8-AAA8-4972-851F-D32FD9157151}" presName="descendantText" presStyleLbl="alignAccFollowNode1" presStyleIdx="4" presStyleCnt="6" custLinFactNeighborX="1556" custLinFactNeighborY="-1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9F565-9AF6-45B0-9532-02CBAC26F630}" type="pres">
      <dgm:prSet presAssocID="{84C52A8F-DF57-41DB-B500-FAA62D660932}" presName="sp" presStyleCnt="0"/>
      <dgm:spPr/>
    </dgm:pt>
    <dgm:pt modelId="{9DB25AE1-D09E-4254-9EF5-8429A27F2051}" type="pres">
      <dgm:prSet presAssocID="{C65BCEEF-5D79-4051-8231-C3A0F1285826}" presName="linNode" presStyleCnt="0"/>
      <dgm:spPr/>
    </dgm:pt>
    <dgm:pt modelId="{2B4DF4D9-2080-4F2A-AB49-3C69DDF29276}" type="pres">
      <dgm:prSet presAssocID="{C65BCEEF-5D79-4051-8231-C3A0F1285826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3DBA3-E2D5-4331-AC77-40CEAF931255}" type="pres">
      <dgm:prSet presAssocID="{C65BCEEF-5D79-4051-8231-C3A0F1285826}" presName="descendantText" presStyleLbl="alignAccFollowNode1" presStyleIdx="5" presStyleCnt="6" custLinFactNeighborX="1556" custLinFactNeighborY="5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BBD3BF-E6D0-4C6F-8854-5D27C287ED2E}" type="presOf" srcId="{C7547699-4516-4CE0-B0C4-3E01638001EF}" destId="{D4A22ED6-F35F-4925-969E-55696BD33898}" srcOrd="0" destOrd="0" presId="urn:microsoft.com/office/officeart/2005/8/layout/vList5"/>
    <dgm:cxn modelId="{7BD2E6F3-6E13-4742-9748-86EED155D071}" type="presOf" srcId="{34E3E7C8-AAA8-4972-851F-D32FD9157151}" destId="{871A58E5-BF10-4489-9250-6AB1782EE48D}" srcOrd="0" destOrd="0" presId="urn:microsoft.com/office/officeart/2005/8/layout/vList5"/>
    <dgm:cxn modelId="{F2552757-501D-4A0C-844F-6291026E9EA4}" srcId="{78421B32-E8A4-4669-BB02-FA00A3AF8F6A}" destId="{F4073553-E335-482C-9823-026BDAE2FAC3}" srcOrd="1" destOrd="0" parTransId="{598DFEAD-457D-4E44-A15C-628FF0FD96A7}" sibTransId="{E3589CB6-721D-45F1-8F6D-5413412F759D}"/>
    <dgm:cxn modelId="{B0D6B26D-CADE-4D95-BF3B-D21E0C1AD54A}" type="presOf" srcId="{5E884040-D61B-408C-9703-B5BD6329A531}" destId="{7476C2D7-A3D3-4773-BA63-859F4FE34BE7}" srcOrd="0" destOrd="0" presId="urn:microsoft.com/office/officeart/2005/8/layout/vList5"/>
    <dgm:cxn modelId="{42AA330D-CABA-4EC1-A57F-874C169BE165}" type="presOf" srcId="{D0E208C0-D7E4-4681-8034-70609970549A}" destId="{1DFADBB7-00D9-4215-99E1-4068E1977006}" srcOrd="0" destOrd="0" presId="urn:microsoft.com/office/officeart/2005/8/layout/vList5"/>
    <dgm:cxn modelId="{CD912F9B-6C4D-46B6-88DC-D255619AABE2}" srcId="{B6330266-5EAE-4E07-944B-52DA27A4D8B8}" destId="{C7547699-4516-4CE0-B0C4-3E01638001EF}" srcOrd="0" destOrd="0" parTransId="{BB08F97A-FB7E-4524-97FD-3E5790D17F1C}" sibTransId="{F10CB76B-C8E1-47C9-B6A1-59A1B5D5D0B0}"/>
    <dgm:cxn modelId="{042612FC-DC21-4A13-9BF4-5EB197F2BDC3}" srcId="{5096E396-A359-4C60-8C25-66F5D7992AA5}" destId="{34E3E7C8-AAA8-4972-851F-D32FD9157151}" srcOrd="4" destOrd="0" parTransId="{57B28BCF-098B-462F-BD1C-AAF1ADD81EEC}" sibTransId="{84C52A8F-DF57-41DB-B500-FAA62D660932}"/>
    <dgm:cxn modelId="{4920FEFB-0A65-47DA-9979-B6F24C81B2B6}" type="presOf" srcId="{61FE8911-DC3E-4F69-98EC-16C1D59E7D9C}" destId="{6F23DBA3-E2D5-4331-AC77-40CEAF931255}" srcOrd="0" destOrd="0" presId="urn:microsoft.com/office/officeart/2005/8/layout/vList5"/>
    <dgm:cxn modelId="{BF29509A-99B1-4A8A-858F-CD108D33925F}" srcId="{5096E396-A359-4C60-8C25-66F5D7992AA5}" destId="{C65BCEEF-5D79-4051-8231-C3A0F1285826}" srcOrd="5" destOrd="0" parTransId="{BF851E63-DF61-4CF6-B267-E2225C0202F4}" sibTransId="{DCA8EFB0-DA06-484A-9912-D79C35884B9E}"/>
    <dgm:cxn modelId="{ED615BFF-A7C7-4D63-AB42-01DF9E1312FB}" srcId="{5096E396-A359-4C60-8C25-66F5D7992AA5}" destId="{D0E208C0-D7E4-4681-8034-70609970549A}" srcOrd="2" destOrd="0" parTransId="{C9BD2574-71C9-4F1C-A189-F02F14B5A5CD}" sibTransId="{D127999D-C688-4266-A582-3CD08EC2085B}"/>
    <dgm:cxn modelId="{38ABB612-AF30-49A6-B734-56E57C55DAFE}" type="presOf" srcId="{5C4DA332-BACB-423E-91B4-299142ED6C18}" destId="{8783BA14-F0A5-444B-9403-0A15744CF78D}" srcOrd="0" destOrd="0" presId="urn:microsoft.com/office/officeart/2005/8/layout/vList5"/>
    <dgm:cxn modelId="{4EF12554-2361-40D4-B21C-E4416B66B207}" srcId="{5096E396-A359-4C60-8C25-66F5D7992AA5}" destId="{5C4DA332-BACB-423E-91B4-299142ED6C18}" srcOrd="3" destOrd="0" parTransId="{233433AE-B849-464F-ADFB-383AAD0D0C7F}" sibTransId="{9E50CC0A-513B-405B-9027-A9E937FB40A3}"/>
    <dgm:cxn modelId="{C54DC738-B92D-40E7-A083-C81CD92C9EC4}" type="presOf" srcId="{93D63D77-1ABF-46BB-8B49-9A7F9569B389}" destId="{7D7BC51A-5246-4343-83A6-118450699444}" srcOrd="0" destOrd="0" presId="urn:microsoft.com/office/officeart/2005/8/layout/vList5"/>
    <dgm:cxn modelId="{400BD345-21CD-4463-99D4-996234DB7FD3}" type="presOf" srcId="{C65BCEEF-5D79-4051-8231-C3A0F1285826}" destId="{2B4DF4D9-2080-4F2A-AB49-3C69DDF29276}" srcOrd="0" destOrd="0" presId="urn:microsoft.com/office/officeart/2005/8/layout/vList5"/>
    <dgm:cxn modelId="{F7AD2EFE-F767-4871-8EF8-9D0994C7C012}" type="presOf" srcId="{5096E396-A359-4C60-8C25-66F5D7992AA5}" destId="{793BFFA6-F4A4-45A4-A497-8E4224684088}" srcOrd="0" destOrd="0" presId="urn:microsoft.com/office/officeart/2005/8/layout/vList5"/>
    <dgm:cxn modelId="{98861239-22E6-4F5D-90DC-EAA380383FC4}" type="presOf" srcId="{78421B32-E8A4-4669-BB02-FA00A3AF8F6A}" destId="{1BFB878F-2848-4516-B52A-25EFEF25D87C}" srcOrd="0" destOrd="0" presId="urn:microsoft.com/office/officeart/2005/8/layout/vList5"/>
    <dgm:cxn modelId="{F5ED931B-F420-431A-9B4C-74B21520AC4A}" srcId="{5096E396-A359-4C60-8C25-66F5D7992AA5}" destId="{78421B32-E8A4-4669-BB02-FA00A3AF8F6A}" srcOrd="0" destOrd="0" parTransId="{1FADD2DF-36DE-4256-BC24-9F601F51A5E1}" sibTransId="{FE8B5401-3CD3-4ECC-8FB9-902FD33BE3A9}"/>
    <dgm:cxn modelId="{177453BF-DC07-4F58-8219-5DEE8AAC2F91}" type="presOf" srcId="{FE404FC1-9AE4-416A-A976-0C5C1D9F5256}" destId="{8F952383-BC67-43A8-BCA0-6F0DC588BBAF}" srcOrd="0" destOrd="0" presId="urn:microsoft.com/office/officeart/2005/8/layout/vList5"/>
    <dgm:cxn modelId="{EA3BF9E6-8869-422E-94DD-685DB4313391}" srcId="{5096E396-A359-4C60-8C25-66F5D7992AA5}" destId="{B6330266-5EAE-4E07-944B-52DA27A4D8B8}" srcOrd="1" destOrd="0" parTransId="{A6F1E3B1-1226-4995-859E-C8348CFD87AB}" sibTransId="{A9FA1D67-6282-456B-B293-CECC974BBF87}"/>
    <dgm:cxn modelId="{B16FDDB8-1A50-4109-BA1D-B5BD53C0F9BE}" type="presOf" srcId="{ED42BD8B-D0C2-4C9F-AB81-D4DEDFB5AAF0}" destId="{70256B06-B20B-4794-A8B5-3525E364F686}" srcOrd="0" destOrd="0" presId="urn:microsoft.com/office/officeart/2005/8/layout/vList5"/>
    <dgm:cxn modelId="{59B56E7F-7169-4D23-976B-7A8507AE152B}" srcId="{78421B32-E8A4-4669-BB02-FA00A3AF8F6A}" destId="{5E884040-D61B-408C-9703-B5BD6329A531}" srcOrd="0" destOrd="0" parTransId="{4BA749B2-8066-421F-AF57-9A19C40496AC}" sibTransId="{195BF625-DD61-49BA-A134-2EBBE38FCAB5}"/>
    <dgm:cxn modelId="{8DD32E39-4C84-4D3D-9323-C2F77887E3B3}" srcId="{5C4DA332-BACB-423E-91B4-299142ED6C18}" destId="{93D63D77-1ABF-46BB-8B49-9A7F9569B389}" srcOrd="0" destOrd="0" parTransId="{8579BF9D-D3FA-4065-BB0F-EBE62B207BF2}" sibTransId="{70D1893F-9D81-4A55-B7F8-CAF70AE70B13}"/>
    <dgm:cxn modelId="{C68B09C0-9246-465F-83BB-8F65DC92EC72}" srcId="{D0E208C0-D7E4-4681-8034-70609970549A}" destId="{ED42BD8B-D0C2-4C9F-AB81-D4DEDFB5AAF0}" srcOrd="0" destOrd="0" parTransId="{7E806C0C-E6F2-49A6-8339-3776FFC6F956}" sibTransId="{353C5D71-9228-4EF2-92B1-B99192DBEE12}"/>
    <dgm:cxn modelId="{EB3A048C-2A60-493F-AD0E-1ED82C9CF33F}" srcId="{C65BCEEF-5D79-4051-8231-C3A0F1285826}" destId="{61FE8911-DC3E-4F69-98EC-16C1D59E7D9C}" srcOrd="0" destOrd="0" parTransId="{7461B349-CF97-4D4F-A190-3D445F7144B6}" sibTransId="{5A8A3EEF-7CE3-4305-AFD1-E3FAC2B4F920}"/>
    <dgm:cxn modelId="{0C7F5014-81D6-447F-B78B-46FB3DAB97B1}" srcId="{34E3E7C8-AAA8-4972-851F-D32FD9157151}" destId="{FE404FC1-9AE4-416A-A976-0C5C1D9F5256}" srcOrd="0" destOrd="0" parTransId="{93DF13DE-06D7-45AC-99C7-4220AE869712}" sibTransId="{20C59240-7C48-4D3D-AA15-1EFF2EB473F5}"/>
    <dgm:cxn modelId="{CF3510CF-3042-4E58-A942-F575B3FA660C}" type="presOf" srcId="{B6330266-5EAE-4E07-944B-52DA27A4D8B8}" destId="{2A08CCE4-EB50-47B7-BA6B-F9C189620FC5}" srcOrd="0" destOrd="0" presId="urn:microsoft.com/office/officeart/2005/8/layout/vList5"/>
    <dgm:cxn modelId="{87105E06-AE1E-4034-8ACF-5D953A545F7E}" type="presOf" srcId="{F4073553-E335-482C-9823-026BDAE2FAC3}" destId="{7476C2D7-A3D3-4773-BA63-859F4FE34BE7}" srcOrd="0" destOrd="1" presId="urn:microsoft.com/office/officeart/2005/8/layout/vList5"/>
    <dgm:cxn modelId="{F165DD11-FABE-4551-9DBA-5F682027BB82}" type="presParOf" srcId="{793BFFA6-F4A4-45A4-A497-8E4224684088}" destId="{115FB95B-0E48-4751-BB75-AF1C08C6B123}" srcOrd="0" destOrd="0" presId="urn:microsoft.com/office/officeart/2005/8/layout/vList5"/>
    <dgm:cxn modelId="{FA7A342E-3460-43DA-B850-1DDAC1C8583E}" type="presParOf" srcId="{115FB95B-0E48-4751-BB75-AF1C08C6B123}" destId="{1BFB878F-2848-4516-B52A-25EFEF25D87C}" srcOrd="0" destOrd="0" presId="urn:microsoft.com/office/officeart/2005/8/layout/vList5"/>
    <dgm:cxn modelId="{78972380-BC98-477D-8EEA-C368558416DE}" type="presParOf" srcId="{115FB95B-0E48-4751-BB75-AF1C08C6B123}" destId="{7476C2D7-A3D3-4773-BA63-859F4FE34BE7}" srcOrd="1" destOrd="0" presId="urn:microsoft.com/office/officeart/2005/8/layout/vList5"/>
    <dgm:cxn modelId="{D7399CF6-5A64-4E10-9966-E5B4CE12732B}" type="presParOf" srcId="{793BFFA6-F4A4-45A4-A497-8E4224684088}" destId="{594221E1-7B9A-4FEE-AEF5-92CDBBA4C828}" srcOrd="1" destOrd="0" presId="urn:microsoft.com/office/officeart/2005/8/layout/vList5"/>
    <dgm:cxn modelId="{DE3B7530-3A70-45B6-AB36-BA223B556DA8}" type="presParOf" srcId="{793BFFA6-F4A4-45A4-A497-8E4224684088}" destId="{FD6EEE75-AE5E-404D-BBA5-AABB460CC0D3}" srcOrd="2" destOrd="0" presId="urn:microsoft.com/office/officeart/2005/8/layout/vList5"/>
    <dgm:cxn modelId="{1A1236C1-B36C-410F-B107-66217856514E}" type="presParOf" srcId="{FD6EEE75-AE5E-404D-BBA5-AABB460CC0D3}" destId="{2A08CCE4-EB50-47B7-BA6B-F9C189620FC5}" srcOrd="0" destOrd="0" presId="urn:microsoft.com/office/officeart/2005/8/layout/vList5"/>
    <dgm:cxn modelId="{09DFDC10-0D00-4175-95A1-AB4933181577}" type="presParOf" srcId="{FD6EEE75-AE5E-404D-BBA5-AABB460CC0D3}" destId="{D4A22ED6-F35F-4925-969E-55696BD33898}" srcOrd="1" destOrd="0" presId="urn:microsoft.com/office/officeart/2005/8/layout/vList5"/>
    <dgm:cxn modelId="{29417844-5778-4960-B52A-6982531E9AE6}" type="presParOf" srcId="{793BFFA6-F4A4-45A4-A497-8E4224684088}" destId="{EA27F43B-A9CF-40D7-B4DB-F5185A684642}" srcOrd="3" destOrd="0" presId="urn:microsoft.com/office/officeart/2005/8/layout/vList5"/>
    <dgm:cxn modelId="{27CCA08D-6FBC-4392-AFB0-C56CF15FD9F1}" type="presParOf" srcId="{793BFFA6-F4A4-45A4-A497-8E4224684088}" destId="{55F5D1AF-6B56-4914-AFF0-47403E286ABE}" srcOrd="4" destOrd="0" presId="urn:microsoft.com/office/officeart/2005/8/layout/vList5"/>
    <dgm:cxn modelId="{938C4FCF-E804-499E-900E-7236E7A011D0}" type="presParOf" srcId="{55F5D1AF-6B56-4914-AFF0-47403E286ABE}" destId="{1DFADBB7-00D9-4215-99E1-4068E1977006}" srcOrd="0" destOrd="0" presId="urn:microsoft.com/office/officeart/2005/8/layout/vList5"/>
    <dgm:cxn modelId="{2733800E-7347-4254-B69E-B73EAAB9B1DB}" type="presParOf" srcId="{55F5D1AF-6B56-4914-AFF0-47403E286ABE}" destId="{70256B06-B20B-4794-A8B5-3525E364F686}" srcOrd="1" destOrd="0" presId="urn:microsoft.com/office/officeart/2005/8/layout/vList5"/>
    <dgm:cxn modelId="{9D6660EA-CFEF-4675-8F4B-B5AA6E364866}" type="presParOf" srcId="{793BFFA6-F4A4-45A4-A497-8E4224684088}" destId="{683C384B-88E0-4DB0-99DB-FB22691D883F}" srcOrd="5" destOrd="0" presId="urn:microsoft.com/office/officeart/2005/8/layout/vList5"/>
    <dgm:cxn modelId="{4C8BE49C-02F1-453D-8863-0AADF3CF7A61}" type="presParOf" srcId="{793BFFA6-F4A4-45A4-A497-8E4224684088}" destId="{7A81B564-4C8E-4234-8EB3-061565B5BA01}" srcOrd="6" destOrd="0" presId="urn:microsoft.com/office/officeart/2005/8/layout/vList5"/>
    <dgm:cxn modelId="{0CF35819-C2EF-42C3-8F72-81FFBFB53EFF}" type="presParOf" srcId="{7A81B564-4C8E-4234-8EB3-061565B5BA01}" destId="{8783BA14-F0A5-444B-9403-0A15744CF78D}" srcOrd="0" destOrd="0" presId="urn:microsoft.com/office/officeart/2005/8/layout/vList5"/>
    <dgm:cxn modelId="{C9E6B195-1D3B-4A9A-BA7F-8D40CF3891A8}" type="presParOf" srcId="{7A81B564-4C8E-4234-8EB3-061565B5BA01}" destId="{7D7BC51A-5246-4343-83A6-118450699444}" srcOrd="1" destOrd="0" presId="urn:microsoft.com/office/officeart/2005/8/layout/vList5"/>
    <dgm:cxn modelId="{90472443-BBF1-4DE5-BA7A-FCB5F69C9C76}" type="presParOf" srcId="{793BFFA6-F4A4-45A4-A497-8E4224684088}" destId="{AA631819-8377-4990-B84E-5C960BFA71F2}" srcOrd="7" destOrd="0" presId="urn:microsoft.com/office/officeart/2005/8/layout/vList5"/>
    <dgm:cxn modelId="{A5577110-97E2-492E-B364-B889F9C2A938}" type="presParOf" srcId="{793BFFA6-F4A4-45A4-A497-8E4224684088}" destId="{BE3F73B7-A8FB-46BC-8335-F1AC64F8C184}" srcOrd="8" destOrd="0" presId="urn:microsoft.com/office/officeart/2005/8/layout/vList5"/>
    <dgm:cxn modelId="{19ED3624-9881-451E-AF46-F9056C486B2A}" type="presParOf" srcId="{BE3F73B7-A8FB-46BC-8335-F1AC64F8C184}" destId="{871A58E5-BF10-4489-9250-6AB1782EE48D}" srcOrd="0" destOrd="0" presId="urn:microsoft.com/office/officeart/2005/8/layout/vList5"/>
    <dgm:cxn modelId="{10598EC0-50DF-4AFD-89A4-A77862581FDF}" type="presParOf" srcId="{BE3F73B7-A8FB-46BC-8335-F1AC64F8C184}" destId="{8F952383-BC67-43A8-BCA0-6F0DC588BBAF}" srcOrd="1" destOrd="0" presId="urn:microsoft.com/office/officeart/2005/8/layout/vList5"/>
    <dgm:cxn modelId="{A337F9DC-4436-4B6A-B784-862D7BA5A051}" type="presParOf" srcId="{793BFFA6-F4A4-45A4-A497-8E4224684088}" destId="{8289F565-9AF6-45B0-9532-02CBAC26F630}" srcOrd="9" destOrd="0" presId="urn:microsoft.com/office/officeart/2005/8/layout/vList5"/>
    <dgm:cxn modelId="{06D81DDB-B4F6-44D3-B14B-162D248CCD3A}" type="presParOf" srcId="{793BFFA6-F4A4-45A4-A497-8E4224684088}" destId="{9DB25AE1-D09E-4254-9EF5-8429A27F2051}" srcOrd="10" destOrd="0" presId="urn:microsoft.com/office/officeart/2005/8/layout/vList5"/>
    <dgm:cxn modelId="{2151D85F-C8B7-49EE-AF20-658EF6FF75F3}" type="presParOf" srcId="{9DB25AE1-D09E-4254-9EF5-8429A27F2051}" destId="{2B4DF4D9-2080-4F2A-AB49-3C69DDF29276}" srcOrd="0" destOrd="0" presId="urn:microsoft.com/office/officeart/2005/8/layout/vList5"/>
    <dgm:cxn modelId="{911B53A5-B80A-44EB-AE8C-E3C48C3C3D21}" type="presParOf" srcId="{9DB25AE1-D09E-4254-9EF5-8429A27F2051}" destId="{6F23DBA3-E2D5-4331-AC77-40CEAF9312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1D98C2-DC7E-4514-A0C3-735A4DE6E740}" type="doc">
      <dgm:prSet loTypeId="urn:microsoft.com/office/officeart/2005/8/layout/cycle8" loCatId="cycle" qsTypeId="urn:microsoft.com/office/officeart/2005/8/quickstyle/3d9" qsCatId="3D" csTypeId="urn:microsoft.com/office/officeart/2005/8/colors/colorful3" csCatId="colorful" phldr="1"/>
      <dgm:spPr/>
    </dgm:pt>
    <dgm:pt modelId="{EE78B422-720B-4B02-9523-0FD4D69C9D3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отчетность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9BBABB4-5367-4DD5-A2A7-2F83D56FCD8F}" type="parTrans" cxnId="{3454401B-811A-47F7-BDD8-BE5409CBE60E}">
      <dgm:prSet/>
      <dgm:spPr/>
      <dgm:t>
        <a:bodyPr/>
        <a:lstStyle/>
        <a:p>
          <a:endParaRPr lang="ru-RU"/>
        </a:p>
      </dgm:t>
    </dgm:pt>
    <dgm:pt modelId="{543EA5B0-7640-4BD3-BA6E-DEB61BC6E610}" type="sibTrans" cxnId="{3454401B-811A-47F7-BDD8-BE5409CBE60E}">
      <dgm:prSet/>
      <dgm:spPr/>
      <dgm:t>
        <a:bodyPr/>
        <a:lstStyle/>
        <a:p>
          <a:endParaRPr lang="ru-RU"/>
        </a:p>
      </dgm:t>
    </dgm:pt>
    <dgm:pt modelId="{47167AE1-EBD2-4A9B-9646-2C6BB9B55A1E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исполнение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E5D8927-D369-4AF9-868A-FABE76B00503}" type="parTrans" cxnId="{519195B3-1AB3-469A-B8F9-B134CFA1BF73}">
      <dgm:prSet/>
      <dgm:spPr/>
      <dgm:t>
        <a:bodyPr/>
        <a:lstStyle/>
        <a:p>
          <a:endParaRPr lang="ru-RU"/>
        </a:p>
      </dgm:t>
    </dgm:pt>
    <dgm:pt modelId="{8463F4CF-B60C-4CB5-9321-4F96AB71143C}" type="sibTrans" cxnId="{519195B3-1AB3-469A-B8F9-B134CFA1BF73}">
      <dgm:prSet/>
      <dgm:spPr/>
      <dgm:t>
        <a:bodyPr/>
        <a:lstStyle/>
        <a:p>
          <a:endParaRPr lang="ru-RU"/>
        </a:p>
      </dgm:t>
    </dgm:pt>
    <dgm:pt modelId="{A9D36B11-6F61-41DA-A516-12EF0BAF7A2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планирование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C269028-3E12-429A-BB2E-B8F73814F678}" type="sibTrans" cxnId="{4A2E051E-702B-4057-B2EB-4ABEED823B63}">
      <dgm:prSet/>
      <dgm:spPr/>
      <dgm:t>
        <a:bodyPr/>
        <a:lstStyle/>
        <a:p>
          <a:endParaRPr lang="ru-RU"/>
        </a:p>
      </dgm:t>
    </dgm:pt>
    <dgm:pt modelId="{1C19AAF7-E11C-4D38-806A-915355C91B2D}" type="parTrans" cxnId="{4A2E051E-702B-4057-B2EB-4ABEED823B63}">
      <dgm:prSet/>
      <dgm:spPr/>
      <dgm:t>
        <a:bodyPr/>
        <a:lstStyle/>
        <a:p>
          <a:endParaRPr lang="ru-RU"/>
        </a:p>
      </dgm:t>
    </dgm:pt>
    <dgm:pt modelId="{8BE1F284-F3FE-4F3B-8AE6-176857B749E4}" type="pres">
      <dgm:prSet presAssocID="{B41D98C2-DC7E-4514-A0C3-735A4DE6E740}" presName="compositeShape" presStyleCnt="0">
        <dgm:presLayoutVars>
          <dgm:chMax val="7"/>
          <dgm:dir/>
          <dgm:resizeHandles val="exact"/>
        </dgm:presLayoutVars>
      </dgm:prSet>
      <dgm:spPr/>
    </dgm:pt>
    <dgm:pt modelId="{C44E38A2-8F72-4D2D-BD46-D90AB156A2E7}" type="pres">
      <dgm:prSet presAssocID="{B41D98C2-DC7E-4514-A0C3-735A4DE6E740}" presName="wedge1" presStyleLbl="node1" presStyleIdx="0" presStyleCnt="3" custLinFactNeighborX="4468" custLinFactNeighborY="9863"/>
      <dgm:spPr/>
      <dgm:t>
        <a:bodyPr/>
        <a:lstStyle/>
        <a:p>
          <a:endParaRPr lang="ru-RU"/>
        </a:p>
      </dgm:t>
    </dgm:pt>
    <dgm:pt modelId="{1055F9E3-923C-4F05-B87D-713F33C9AD17}" type="pres">
      <dgm:prSet presAssocID="{B41D98C2-DC7E-4514-A0C3-735A4DE6E740}" presName="dummy1a" presStyleCnt="0"/>
      <dgm:spPr/>
    </dgm:pt>
    <dgm:pt modelId="{0BB89CB5-FBC8-46E5-B832-E2A36C132495}" type="pres">
      <dgm:prSet presAssocID="{B41D98C2-DC7E-4514-A0C3-735A4DE6E740}" presName="dummy1b" presStyleCnt="0"/>
      <dgm:spPr/>
    </dgm:pt>
    <dgm:pt modelId="{7B231E15-DD60-4842-A111-49EFC6FE10E5}" type="pres">
      <dgm:prSet presAssocID="{B41D98C2-DC7E-4514-A0C3-735A4DE6E74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F46AB-806B-4F51-B3A1-E6719F604893}" type="pres">
      <dgm:prSet presAssocID="{B41D98C2-DC7E-4514-A0C3-735A4DE6E740}" presName="wedge2" presStyleLbl="node1" presStyleIdx="1" presStyleCnt="3" custScaleY="100850" custLinFactNeighborX="1177" custLinFactNeighborY="20093"/>
      <dgm:spPr/>
      <dgm:t>
        <a:bodyPr/>
        <a:lstStyle/>
        <a:p>
          <a:endParaRPr lang="ru-RU"/>
        </a:p>
      </dgm:t>
    </dgm:pt>
    <dgm:pt modelId="{32B05978-C783-4F5D-A187-992B878B3E20}" type="pres">
      <dgm:prSet presAssocID="{B41D98C2-DC7E-4514-A0C3-735A4DE6E740}" presName="dummy2a" presStyleCnt="0"/>
      <dgm:spPr/>
    </dgm:pt>
    <dgm:pt modelId="{4A9DB1AE-E7E1-4EEE-9C15-670DC7FCF68A}" type="pres">
      <dgm:prSet presAssocID="{B41D98C2-DC7E-4514-A0C3-735A4DE6E740}" presName="dummy2b" presStyleCnt="0"/>
      <dgm:spPr/>
    </dgm:pt>
    <dgm:pt modelId="{0A70FF41-A293-4330-A534-186FEE65C8E7}" type="pres">
      <dgm:prSet presAssocID="{B41D98C2-DC7E-4514-A0C3-735A4DE6E74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E565A-D803-4428-9116-F1A5B070F51C}" type="pres">
      <dgm:prSet presAssocID="{B41D98C2-DC7E-4514-A0C3-735A4DE6E740}" presName="wedge3" presStyleLbl="node1" presStyleIdx="2" presStyleCnt="3" custLinFactNeighborX="-6127" custLinFactNeighborY="9863"/>
      <dgm:spPr/>
      <dgm:t>
        <a:bodyPr/>
        <a:lstStyle/>
        <a:p>
          <a:endParaRPr lang="ru-RU"/>
        </a:p>
      </dgm:t>
    </dgm:pt>
    <dgm:pt modelId="{D6D444D1-B5E6-4651-B677-F16B7CE50EF0}" type="pres">
      <dgm:prSet presAssocID="{B41D98C2-DC7E-4514-A0C3-735A4DE6E740}" presName="dummy3a" presStyleCnt="0"/>
      <dgm:spPr/>
    </dgm:pt>
    <dgm:pt modelId="{3BF77352-DCE4-4189-8ABF-EAAF1AF16CFE}" type="pres">
      <dgm:prSet presAssocID="{B41D98C2-DC7E-4514-A0C3-735A4DE6E740}" presName="dummy3b" presStyleCnt="0"/>
      <dgm:spPr/>
    </dgm:pt>
    <dgm:pt modelId="{B44349A1-D774-48C8-A8B5-69A9054EA5CB}" type="pres">
      <dgm:prSet presAssocID="{B41D98C2-DC7E-4514-A0C3-735A4DE6E74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D6C5F-12D0-4896-8FF8-C840627D22F9}" type="pres">
      <dgm:prSet presAssocID="{543EA5B0-7640-4BD3-BA6E-DEB61BC6E610}" presName="arrowWedge1" presStyleLbl="fgSibTrans2D1" presStyleIdx="0" presStyleCnt="3" custLinFactNeighborX="4030" custLinFactNeighborY="-377"/>
      <dgm:spPr/>
    </dgm:pt>
    <dgm:pt modelId="{36B0482D-464B-4003-92AC-09A90D4A1CA1}" type="pres">
      <dgm:prSet presAssocID="{EC269028-3E12-429A-BB2E-B8F73814F678}" presName="arrowWedge2" presStyleLbl="fgSibTrans2D1" presStyleIdx="1" presStyleCnt="3" custLinFactNeighborX="-3319" custLinFactNeighborY="2243"/>
      <dgm:spPr/>
    </dgm:pt>
    <dgm:pt modelId="{EB95F681-589C-4C58-9055-97EF3EAB634D}" type="pres">
      <dgm:prSet presAssocID="{8463F4CF-B60C-4CB5-9321-4F96AB71143C}" presName="arrowWedge3" presStyleLbl="fgSibTrans2D1" presStyleIdx="2" presStyleCnt="3" custLinFactNeighborX="-4783" custLinFactNeighborY="-1848"/>
      <dgm:spPr/>
    </dgm:pt>
  </dgm:ptLst>
  <dgm:cxnLst>
    <dgm:cxn modelId="{E3718553-E0E6-4C14-93C2-6D217C2193EE}" type="presOf" srcId="{EE78B422-720B-4B02-9523-0FD4D69C9D3C}" destId="{7B231E15-DD60-4842-A111-49EFC6FE10E5}" srcOrd="1" destOrd="0" presId="urn:microsoft.com/office/officeart/2005/8/layout/cycle8"/>
    <dgm:cxn modelId="{811D8117-41AA-4FFD-A933-051E5D365393}" type="presOf" srcId="{47167AE1-EBD2-4A9B-9646-2C6BB9B55A1E}" destId="{BD0E565A-D803-4428-9116-F1A5B070F51C}" srcOrd="0" destOrd="0" presId="urn:microsoft.com/office/officeart/2005/8/layout/cycle8"/>
    <dgm:cxn modelId="{4B378597-7A08-4707-BCC7-C3C32F6C5CF6}" type="presOf" srcId="{A9D36B11-6F61-41DA-A516-12EF0BAF7A2C}" destId="{40BF46AB-806B-4F51-B3A1-E6719F604893}" srcOrd="0" destOrd="0" presId="urn:microsoft.com/office/officeart/2005/8/layout/cycle8"/>
    <dgm:cxn modelId="{C90102D6-BC7E-43F9-A6A8-0EAB8DC6F18D}" type="presOf" srcId="{EE78B422-720B-4B02-9523-0FD4D69C9D3C}" destId="{C44E38A2-8F72-4D2D-BD46-D90AB156A2E7}" srcOrd="0" destOrd="0" presId="urn:microsoft.com/office/officeart/2005/8/layout/cycle8"/>
    <dgm:cxn modelId="{B11AE0C2-7B7F-4A7E-8211-54E6F90AFB8C}" type="presOf" srcId="{47167AE1-EBD2-4A9B-9646-2C6BB9B55A1E}" destId="{B44349A1-D774-48C8-A8B5-69A9054EA5CB}" srcOrd="1" destOrd="0" presId="urn:microsoft.com/office/officeart/2005/8/layout/cycle8"/>
    <dgm:cxn modelId="{832A28A9-DC55-4CB6-8FB8-193FB1EDA2CA}" type="presOf" srcId="{B41D98C2-DC7E-4514-A0C3-735A4DE6E740}" destId="{8BE1F284-F3FE-4F3B-8AE6-176857B749E4}" srcOrd="0" destOrd="0" presId="urn:microsoft.com/office/officeart/2005/8/layout/cycle8"/>
    <dgm:cxn modelId="{519195B3-1AB3-469A-B8F9-B134CFA1BF73}" srcId="{B41D98C2-DC7E-4514-A0C3-735A4DE6E740}" destId="{47167AE1-EBD2-4A9B-9646-2C6BB9B55A1E}" srcOrd="2" destOrd="0" parTransId="{EE5D8927-D369-4AF9-868A-FABE76B00503}" sibTransId="{8463F4CF-B60C-4CB5-9321-4F96AB71143C}"/>
    <dgm:cxn modelId="{3454401B-811A-47F7-BDD8-BE5409CBE60E}" srcId="{B41D98C2-DC7E-4514-A0C3-735A4DE6E740}" destId="{EE78B422-720B-4B02-9523-0FD4D69C9D3C}" srcOrd="0" destOrd="0" parTransId="{D9BBABB4-5367-4DD5-A2A7-2F83D56FCD8F}" sibTransId="{543EA5B0-7640-4BD3-BA6E-DEB61BC6E610}"/>
    <dgm:cxn modelId="{41D3CA4D-D517-4FC1-99E7-5D76455CDFFB}" type="presOf" srcId="{A9D36B11-6F61-41DA-A516-12EF0BAF7A2C}" destId="{0A70FF41-A293-4330-A534-186FEE65C8E7}" srcOrd="1" destOrd="0" presId="urn:microsoft.com/office/officeart/2005/8/layout/cycle8"/>
    <dgm:cxn modelId="{4A2E051E-702B-4057-B2EB-4ABEED823B63}" srcId="{B41D98C2-DC7E-4514-A0C3-735A4DE6E740}" destId="{A9D36B11-6F61-41DA-A516-12EF0BAF7A2C}" srcOrd="1" destOrd="0" parTransId="{1C19AAF7-E11C-4D38-806A-915355C91B2D}" sibTransId="{EC269028-3E12-429A-BB2E-B8F73814F678}"/>
    <dgm:cxn modelId="{4E6202DC-31CC-4846-BF77-18D79F651B1C}" type="presParOf" srcId="{8BE1F284-F3FE-4F3B-8AE6-176857B749E4}" destId="{C44E38A2-8F72-4D2D-BD46-D90AB156A2E7}" srcOrd="0" destOrd="0" presId="urn:microsoft.com/office/officeart/2005/8/layout/cycle8"/>
    <dgm:cxn modelId="{5AE2756B-802C-4398-B2A2-341461435F7F}" type="presParOf" srcId="{8BE1F284-F3FE-4F3B-8AE6-176857B749E4}" destId="{1055F9E3-923C-4F05-B87D-713F33C9AD17}" srcOrd="1" destOrd="0" presId="urn:microsoft.com/office/officeart/2005/8/layout/cycle8"/>
    <dgm:cxn modelId="{A07E0320-9947-4EE2-A13B-C9FF8A9BE495}" type="presParOf" srcId="{8BE1F284-F3FE-4F3B-8AE6-176857B749E4}" destId="{0BB89CB5-FBC8-46E5-B832-E2A36C132495}" srcOrd="2" destOrd="0" presId="urn:microsoft.com/office/officeart/2005/8/layout/cycle8"/>
    <dgm:cxn modelId="{E4528BAF-EAD3-42A0-9231-3A95CBA781C0}" type="presParOf" srcId="{8BE1F284-F3FE-4F3B-8AE6-176857B749E4}" destId="{7B231E15-DD60-4842-A111-49EFC6FE10E5}" srcOrd="3" destOrd="0" presId="urn:microsoft.com/office/officeart/2005/8/layout/cycle8"/>
    <dgm:cxn modelId="{4EB5E4DD-6B01-4A63-9CB1-F0F879D515AD}" type="presParOf" srcId="{8BE1F284-F3FE-4F3B-8AE6-176857B749E4}" destId="{40BF46AB-806B-4F51-B3A1-E6719F604893}" srcOrd="4" destOrd="0" presId="urn:microsoft.com/office/officeart/2005/8/layout/cycle8"/>
    <dgm:cxn modelId="{8B2BD7A5-2C7E-4B17-A9AB-B1EEED6A4EF6}" type="presParOf" srcId="{8BE1F284-F3FE-4F3B-8AE6-176857B749E4}" destId="{32B05978-C783-4F5D-A187-992B878B3E20}" srcOrd="5" destOrd="0" presId="urn:microsoft.com/office/officeart/2005/8/layout/cycle8"/>
    <dgm:cxn modelId="{04E354D9-BB32-46B0-804D-CF218F250D58}" type="presParOf" srcId="{8BE1F284-F3FE-4F3B-8AE6-176857B749E4}" destId="{4A9DB1AE-E7E1-4EEE-9C15-670DC7FCF68A}" srcOrd="6" destOrd="0" presId="urn:microsoft.com/office/officeart/2005/8/layout/cycle8"/>
    <dgm:cxn modelId="{3EB11BBC-1CDB-4B5E-828C-4D974B9DC84D}" type="presParOf" srcId="{8BE1F284-F3FE-4F3B-8AE6-176857B749E4}" destId="{0A70FF41-A293-4330-A534-186FEE65C8E7}" srcOrd="7" destOrd="0" presId="urn:microsoft.com/office/officeart/2005/8/layout/cycle8"/>
    <dgm:cxn modelId="{DB21CA45-CCE6-4242-8EFF-4068AEC9A3F2}" type="presParOf" srcId="{8BE1F284-F3FE-4F3B-8AE6-176857B749E4}" destId="{BD0E565A-D803-4428-9116-F1A5B070F51C}" srcOrd="8" destOrd="0" presId="urn:microsoft.com/office/officeart/2005/8/layout/cycle8"/>
    <dgm:cxn modelId="{C0DE6B34-8C1B-4B5C-AAD2-99E84C347400}" type="presParOf" srcId="{8BE1F284-F3FE-4F3B-8AE6-176857B749E4}" destId="{D6D444D1-B5E6-4651-B677-F16B7CE50EF0}" srcOrd="9" destOrd="0" presId="urn:microsoft.com/office/officeart/2005/8/layout/cycle8"/>
    <dgm:cxn modelId="{1AC1AF87-F527-4A8A-B084-4DD7D11BC46D}" type="presParOf" srcId="{8BE1F284-F3FE-4F3B-8AE6-176857B749E4}" destId="{3BF77352-DCE4-4189-8ABF-EAAF1AF16CFE}" srcOrd="10" destOrd="0" presId="urn:microsoft.com/office/officeart/2005/8/layout/cycle8"/>
    <dgm:cxn modelId="{94F6C9CA-AC22-4432-BA54-9B2A86EEF032}" type="presParOf" srcId="{8BE1F284-F3FE-4F3B-8AE6-176857B749E4}" destId="{B44349A1-D774-48C8-A8B5-69A9054EA5CB}" srcOrd="11" destOrd="0" presId="urn:microsoft.com/office/officeart/2005/8/layout/cycle8"/>
    <dgm:cxn modelId="{EE314955-A2C5-4799-96C9-2F78E2970AD2}" type="presParOf" srcId="{8BE1F284-F3FE-4F3B-8AE6-176857B749E4}" destId="{C75D6C5F-12D0-4896-8FF8-C840627D22F9}" srcOrd="12" destOrd="0" presId="urn:microsoft.com/office/officeart/2005/8/layout/cycle8"/>
    <dgm:cxn modelId="{DCA3268C-2E08-4B1A-82E7-2FB42F0B7A5F}" type="presParOf" srcId="{8BE1F284-F3FE-4F3B-8AE6-176857B749E4}" destId="{36B0482D-464B-4003-92AC-09A90D4A1CA1}" srcOrd="13" destOrd="0" presId="urn:microsoft.com/office/officeart/2005/8/layout/cycle8"/>
    <dgm:cxn modelId="{ACB6AED6-F245-42D6-80B2-F21CB1D9A889}" type="presParOf" srcId="{8BE1F284-F3FE-4F3B-8AE6-176857B749E4}" destId="{EB95F681-589C-4C58-9055-97EF3EAB634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459E3E-B553-4CB3-9CF4-5D7B3C42FBC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2DFC8E-94C5-41BB-857D-0E203096B4A5}" type="pres">
      <dgm:prSet presAssocID="{4D459E3E-B553-4CB3-9CF4-5D7B3C42FB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3182616B-098B-4C35-9ECA-A37D47DA0C65}" type="presOf" srcId="{4D459E3E-B553-4CB3-9CF4-5D7B3C42FBC3}" destId="{7B2DFC8E-94C5-41BB-857D-0E203096B4A5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3E0787-0205-47F0-8DC0-1088A6C0030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5185AB-E312-46F1-A87A-F217DD7485C8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Субвенции 333963,0 тыс. руб.</a:t>
          </a:r>
          <a:endParaRPr lang="ru-RU" sz="1500" dirty="0"/>
        </a:p>
      </dgm:t>
    </dgm:pt>
    <dgm:pt modelId="{EA96C3A6-1229-42E9-97D2-A8E27E9EE0C2}" type="parTrans" cxnId="{F7E72DEE-21E6-4900-BADE-66AEECAFA823}">
      <dgm:prSet/>
      <dgm:spPr/>
      <dgm:t>
        <a:bodyPr/>
        <a:lstStyle/>
        <a:p>
          <a:endParaRPr lang="ru-RU"/>
        </a:p>
      </dgm:t>
    </dgm:pt>
    <dgm:pt modelId="{BA92853C-E1B2-426C-B1B8-C80D1257F587}" type="sibTrans" cxnId="{F7E72DEE-21E6-4900-BADE-66AEECAFA823}">
      <dgm:prSet/>
      <dgm:spPr/>
      <dgm:t>
        <a:bodyPr/>
        <a:lstStyle/>
        <a:p>
          <a:endParaRPr lang="ru-RU"/>
        </a:p>
      </dgm:t>
    </dgm:pt>
    <dgm:pt modelId="{AEE4C6F5-F433-43FB-8617-69E6FCE57089}">
      <dgm:prSet phldrT="[Текст]" custT="1"/>
      <dgm:spPr>
        <a:solidFill>
          <a:srgbClr val="009999"/>
        </a:solidFill>
      </dgm:spPr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Субсидии 1855016,8 тыс.руб</a:t>
          </a:r>
          <a:r>
            <a:rPr lang="ru-RU" sz="1500" dirty="0" smtClean="0"/>
            <a:t>.</a:t>
          </a:r>
          <a:endParaRPr lang="ru-RU" sz="1500" dirty="0"/>
        </a:p>
      </dgm:t>
    </dgm:pt>
    <dgm:pt modelId="{D5E88182-2C1D-41AA-A7EE-E1ECDBEBCB43}" type="parTrans" cxnId="{DB8A1DCF-8FA8-44F6-B0A7-A6B0A218497D}">
      <dgm:prSet/>
      <dgm:spPr/>
      <dgm:t>
        <a:bodyPr/>
        <a:lstStyle/>
        <a:p>
          <a:endParaRPr lang="ru-RU"/>
        </a:p>
      </dgm:t>
    </dgm:pt>
    <dgm:pt modelId="{169A02BB-6A02-4858-B206-59E4D318A1E7}" type="sibTrans" cxnId="{DB8A1DCF-8FA8-44F6-B0A7-A6B0A218497D}">
      <dgm:prSet/>
      <dgm:spPr/>
      <dgm:t>
        <a:bodyPr/>
        <a:lstStyle/>
        <a:p>
          <a:endParaRPr lang="ru-RU"/>
        </a:p>
      </dgm:t>
    </dgm:pt>
    <dgm:pt modelId="{58D77AE3-7ED5-4278-A457-3F8006EA1372}">
      <dgm:prSet phldrT="[Текст]" custT="1"/>
      <dgm:spPr>
        <a:solidFill>
          <a:srgbClr val="FF7C80"/>
        </a:solidFill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Дотации 68179,2 тыс.руб.</a:t>
          </a:r>
          <a:endParaRPr lang="ru-RU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C3B44D9-B574-43ED-A8B1-0BF8058C40ED}" type="parTrans" cxnId="{1D18068A-F34C-49CA-B888-746028DAAFB7}">
      <dgm:prSet/>
      <dgm:spPr/>
      <dgm:t>
        <a:bodyPr/>
        <a:lstStyle/>
        <a:p>
          <a:endParaRPr lang="ru-RU"/>
        </a:p>
      </dgm:t>
    </dgm:pt>
    <dgm:pt modelId="{B9E80EEF-D874-44F3-A905-D3AB5F70CD5A}" type="sibTrans" cxnId="{1D18068A-F34C-49CA-B888-746028DAAFB7}">
      <dgm:prSet/>
      <dgm:spPr/>
      <dgm:t>
        <a:bodyPr/>
        <a:lstStyle/>
        <a:p>
          <a:endParaRPr lang="ru-RU"/>
        </a:p>
      </dgm:t>
    </dgm:pt>
    <dgm:pt modelId="{95502EB6-F847-4484-9220-5A1A0E2E46CB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2022 год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3284FB33-82FE-4EB2-9824-3BACCEA8EB1B}" type="parTrans" cxnId="{CDA212D8-E6BC-499C-887D-60EFE6CC72E3}">
      <dgm:prSet/>
      <dgm:spPr/>
      <dgm:t>
        <a:bodyPr/>
        <a:lstStyle/>
        <a:p>
          <a:endParaRPr lang="ru-RU"/>
        </a:p>
      </dgm:t>
    </dgm:pt>
    <dgm:pt modelId="{0877FFF7-203D-41CD-834B-AAC07F3AEA4E}" type="sibTrans" cxnId="{CDA212D8-E6BC-499C-887D-60EFE6CC72E3}">
      <dgm:prSet/>
      <dgm:spPr/>
      <dgm:t>
        <a:bodyPr/>
        <a:lstStyle/>
        <a:p>
          <a:endParaRPr lang="ru-RU"/>
        </a:p>
      </dgm:t>
    </dgm:pt>
    <dgm:pt modelId="{6099DF47-0A4C-41E3-B202-C4298F223AAF}" type="pres">
      <dgm:prSet presAssocID="{F13E0787-0205-47F0-8DC0-1088A6C0030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BB1038-C7A1-4CC3-9AAF-D3BBED357402}" type="pres">
      <dgm:prSet presAssocID="{F13E0787-0205-47F0-8DC0-1088A6C0030E}" presName="ellipse" presStyleLbl="trBgShp" presStyleIdx="0" presStyleCnt="1"/>
      <dgm:spPr/>
    </dgm:pt>
    <dgm:pt modelId="{37794AF4-2694-43E4-903C-349D8487ED5E}" type="pres">
      <dgm:prSet presAssocID="{F13E0787-0205-47F0-8DC0-1088A6C0030E}" presName="arrow1" presStyleLbl="fgShp" presStyleIdx="0" presStyleCnt="1" custScaleY="127399" custLinFactX="-100000" custLinFactNeighborX="-175206" custLinFactNeighborY="71664"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657710DB-D94B-4D65-B358-AAE85552AB81}" type="pres">
      <dgm:prSet presAssocID="{F13E0787-0205-47F0-8DC0-1088A6C0030E}" presName="rectangle" presStyleLbl="revTx" presStyleIdx="0" presStyleCnt="1" custLinFactNeighborX="-56110" custLinFactNeighborY="10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15496-C022-42C8-A07B-D5996C685D3B}" type="pres">
      <dgm:prSet presAssocID="{AEE4C6F5-F433-43FB-8617-69E6FCE57089}" presName="item1" presStyleLbl="node1" presStyleIdx="0" presStyleCnt="3" custLinFactX="-33953" custLinFactNeighborX="-100000" custLinFactNeighborY="-97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8F91E-524C-4973-B96A-BA1C7D087FA1}" type="pres">
      <dgm:prSet presAssocID="{58D77AE3-7ED5-4278-A457-3F8006EA1372}" presName="item2" presStyleLbl="node1" presStyleIdx="1" presStyleCnt="3" custLinFactX="-42624" custLinFactNeighborX="-100000" custLinFactNeighborY="27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C7B6F-D594-4690-8AF0-43C492CA773D}" type="pres">
      <dgm:prSet presAssocID="{95502EB6-F847-4484-9220-5A1A0E2E46CB}" presName="item3" presStyleLbl="node1" presStyleIdx="2" presStyleCnt="3" custLinFactX="-47427" custLinFactNeighborX="-100000" custLinFactNeighborY="85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A50BE-575F-4B59-9AB8-7982FABD28DF}" type="pres">
      <dgm:prSet presAssocID="{F13E0787-0205-47F0-8DC0-1088A6C0030E}" presName="funnel" presStyleLbl="trAlignAcc1" presStyleIdx="0" presStyleCnt="1" custScaleX="87880" custScaleY="80428" custLinFactNeighborX="-48577" custLinFactNeighborY="26982"/>
      <dgm:spPr>
        <a:solidFill>
          <a:schemeClr val="bg2">
            <a:lumMod val="75000"/>
            <a:alpha val="4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2AB95A5D-4C10-4F02-BACE-B615BAD83586}" type="presOf" srcId="{95502EB6-F847-4484-9220-5A1A0E2E46CB}" destId="{657710DB-D94B-4D65-B358-AAE85552AB81}" srcOrd="0" destOrd="0" presId="urn:microsoft.com/office/officeart/2005/8/layout/funnel1"/>
    <dgm:cxn modelId="{DB8A1DCF-8FA8-44F6-B0A7-A6B0A218497D}" srcId="{F13E0787-0205-47F0-8DC0-1088A6C0030E}" destId="{AEE4C6F5-F433-43FB-8617-69E6FCE57089}" srcOrd="1" destOrd="0" parTransId="{D5E88182-2C1D-41AA-A7EE-E1ECDBEBCB43}" sibTransId="{169A02BB-6A02-4858-B206-59E4D318A1E7}"/>
    <dgm:cxn modelId="{CDA212D8-E6BC-499C-887D-60EFE6CC72E3}" srcId="{F13E0787-0205-47F0-8DC0-1088A6C0030E}" destId="{95502EB6-F847-4484-9220-5A1A0E2E46CB}" srcOrd="3" destOrd="0" parTransId="{3284FB33-82FE-4EB2-9824-3BACCEA8EB1B}" sibTransId="{0877FFF7-203D-41CD-834B-AAC07F3AEA4E}"/>
    <dgm:cxn modelId="{1D18068A-F34C-49CA-B888-746028DAAFB7}" srcId="{F13E0787-0205-47F0-8DC0-1088A6C0030E}" destId="{58D77AE3-7ED5-4278-A457-3F8006EA1372}" srcOrd="2" destOrd="0" parTransId="{6C3B44D9-B574-43ED-A8B1-0BF8058C40ED}" sibTransId="{B9E80EEF-D874-44F3-A905-D3AB5F70CD5A}"/>
    <dgm:cxn modelId="{7951515D-01C1-433E-A33E-0D4B4EB346D0}" type="presOf" srcId="{AEE4C6F5-F433-43FB-8617-69E6FCE57089}" destId="{1098F91E-524C-4973-B96A-BA1C7D087FA1}" srcOrd="0" destOrd="0" presId="urn:microsoft.com/office/officeart/2005/8/layout/funnel1"/>
    <dgm:cxn modelId="{76195818-477B-4DDD-A3DA-0AE1B70D48E0}" type="presOf" srcId="{58D77AE3-7ED5-4278-A457-3F8006EA1372}" destId="{3EA15496-C022-42C8-A07B-D5996C685D3B}" srcOrd="0" destOrd="0" presId="urn:microsoft.com/office/officeart/2005/8/layout/funnel1"/>
    <dgm:cxn modelId="{C30F0477-BD21-4EB6-9B65-209B58B2F049}" type="presOf" srcId="{175185AB-E312-46F1-A87A-F217DD7485C8}" destId="{DFEC7B6F-D594-4690-8AF0-43C492CA773D}" srcOrd="0" destOrd="0" presId="urn:microsoft.com/office/officeart/2005/8/layout/funnel1"/>
    <dgm:cxn modelId="{F7E72DEE-21E6-4900-BADE-66AEECAFA823}" srcId="{F13E0787-0205-47F0-8DC0-1088A6C0030E}" destId="{175185AB-E312-46F1-A87A-F217DD7485C8}" srcOrd="0" destOrd="0" parTransId="{EA96C3A6-1229-42E9-97D2-A8E27E9EE0C2}" sibTransId="{BA92853C-E1B2-426C-B1B8-C80D1257F587}"/>
    <dgm:cxn modelId="{FC673B2D-E25A-4704-AAEE-1A9ECF3F0CEB}" type="presOf" srcId="{F13E0787-0205-47F0-8DC0-1088A6C0030E}" destId="{6099DF47-0A4C-41E3-B202-C4298F223AAF}" srcOrd="0" destOrd="0" presId="urn:microsoft.com/office/officeart/2005/8/layout/funnel1"/>
    <dgm:cxn modelId="{5E935ED8-BE3F-493D-9A6B-E027F0B43529}" type="presParOf" srcId="{6099DF47-0A4C-41E3-B202-C4298F223AAF}" destId="{2ABB1038-C7A1-4CC3-9AAF-D3BBED357402}" srcOrd="0" destOrd="0" presId="urn:microsoft.com/office/officeart/2005/8/layout/funnel1"/>
    <dgm:cxn modelId="{F49FD186-AC0F-4411-B825-B67EA062F164}" type="presParOf" srcId="{6099DF47-0A4C-41E3-B202-C4298F223AAF}" destId="{37794AF4-2694-43E4-903C-349D8487ED5E}" srcOrd="1" destOrd="0" presId="urn:microsoft.com/office/officeart/2005/8/layout/funnel1"/>
    <dgm:cxn modelId="{0E2727F3-2FF5-485C-BDE0-EA7530534DA0}" type="presParOf" srcId="{6099DF47-0A4C-41E3-B202-C4298F223AAF}" destId="{657710DB-D94B-4D65-B358-AAE85552AB81}" srcOrd="2" destOrd="0" presId="urn:microsoft.com/office/officeart/2005/8/layout/funnel1"/>
    <dgm:cxn modelId="{8979B13B-9C7A-4BA0-ADC7-CD2949479BA5}" type="presParOf" srcId="{6099DF47-0A4C-41E3-B202-C4298F223AAF}" destId="{3EA15496-C022-42C8-A07B-D5996C685D3B}" srcOrd="3" destOrd="0" presId="urn:microsoft.com/office/officeart/2005/8/layout/funnel1"/>
    <dgm:cxn modelId="{978FF6D9-56B3-4F11-99A9-F5491510FFE9}" type="presParOf" srcId="{6099DF47-0A4C-41E3-B202-C4298F223AAF}" destId="{1098F91E-524C-4973-B96A-BA1C7D087FA1}" srcOrd="4" destOrd="0" presId="urn:microsoft.com/office/officeart/2005/8/layout/funnel1"/>
    <dgm:cxn modelId="{DAB94209-548F-4838-81C8-D0A5DCA50752}" type="presParOf" srcId="{6099DF47-0A4C-41E3-B202-C4298F223AAF}" destId="{DFEC7B6F-D594-4690-8AF0-43C492CA773D}" srcOrd="5" destOrd="0" presId="urn:microsoft.com/office/officeart/2005/8/layout/funnel1"/>
    <dgm:cxn modelId="{2DA18044-870F-4153-A9FB-4715B9C73B37}" type="presParOf" srcId="{6099DF47-0A4C-41E3-B202-C4298F223AAF}" destId="{AE0A50BE-575F-4B59-9AB8-7982FABD28D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E2EC39-00F7-4A29-97CE-CE45612D40CE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87A54D-8663-4EE3-B9F2-A1A75A9DFB84}">
      <dgm:prSet phldrT="[Текст]" custT="1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Субвенции 398067,0 тыс.руб.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A3904FBF-CC0F-4C68-AB10-9067C339B347}" type="parTrans" cxnId="{5AAC7D95-9424-4223-84BF-8F8649B925B6}">
      <dgm:prSet/>
      <dgm:spPr/>
      <dgm:t>
        <a:bodyPr/>
        <a:lstStyle/>
        <a:p>
          <a:endParaRPr lang="ru-RU"/>
        </a:p>
      </dgm:t>
    </dgm:pt>
    <dgm:pt modelId="{4A7F6483-0400-415D-94D9-33EBA44E837B}" type="sibTrans" cxnId="{5AAC7D95-9424-4223-84BF-8F8649B925B6}">
      <dgm:prSet/>
      <dgm:spPr/>
      <dgm:t>
        <a:bodyPr/>
        <a:lstStyle/>
        <a:p>
          <a:endParaRPr lang="ru-RU"/>
        </a:p>
      </dgm:t>
    </dgm:pt>
    <dgm:pt modelId="{5F58F5E1-0121-404E-8EA6-29E0F68AB297}">
      <dgm:prSet phldrT="[Текст]" custT="1"/>
      <dgm:spPr>
        <a:solidFill>
          <a:srgbClr val="FF7C8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Дотации 63502,8 тыс.руб</a:t>
          </a:r>
          <a:r>
            <a:rPr lang="ru-RU" sz="1800" dirty="0" smtClean="0"/>
            <a:t>.</a:t>
          </a:r>
          <a:endParaRPr lang="ru-RU" sz="1800" dirty="0"/>
        </a:p>
      </dgm:t>
    </dgm:pt>
    <dgm:pt modelId="{11DF4513-5709-487C-BBBD-50DCD4242B07}" type="parTrans" cxnId="{B27A72D5-4224-44F4-B1BA-56E724164D7B}">
      <dgm:prSet/>
      <dgm:spPr/>
      <dgm:t>
        <a:bodyPr/>
        <a:lstStyle/>
        <a:p>
          <a:endParaRPr lang="ru-RU"/>
        </a:p>
      </dgm:t>
    </dgm:pt>
    <dgm:pt modelId="{EB64F7FF-7B3E-4B88-B644-CD7019EF3F4B}" type="sibTrans" cxnId="{B27A72D5-4224-44F4-B1BA-56E724164D7B}">
      <dgm:prSet/>
      <dgm:spPr/>
      <dgm:t>
        <a:bodyPr/>
        <a:lstStyle/>
        <a:p>
          <a:endParaRPr lang="ru-RU"/>
        </a:p>
      </dgm:t>
    </dgm:pt>
    <dgm:pt modelId="{C6CF4A03-EDEE-498D-8B9D-8531A6A3830B}">
      <dgm:prSet phldrT="[Текст]" custT="1"/>
      <dgm:spPr>
        <a:solidFill>
          <a:srgbClr val="009999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Субсидии 2238154,0 тыс.руб</a:t>
          </a:r>
          <a:r>
            <a:rPr lang="ru-RU" sz="1300" dirty="0" smtClean="0"/>
            <a:t>.</a:t>
          </a:r>
          <a:endParaRPr lang="ru-RU" sz="1300" dirty="0"/>
        </a:p>
      </dgm:t>
    </dgm:pt>
    <dgm:pt modelId="{5753FA54-D345-495E-A002-E700BBB0D505}" type="parTrans" cxnId="{F9FC9375-7F5D-4CBD-9A37-0CDF6156E687}">
      <dgm:prSet/>
      <dgm:spPr/>
      <dgm:t>
        <a:bodyPr/>
        <a:lstStyle/>
        <a:p>
          <a:endParaRPr lang="ru-RU"/>
        </a:p>
      </dgm:t>
    </dgm:pt>
    <dgm:pt modelId="{2508EE2D-2E77-40F4-AE59-2BDBBD542FD5}" type="sibTrans" cxnId="{F9FC9375-7F5D-4CBD-9A37-0CDF6156E687}">
      <dgm:prSet/>
      <dgm:spPr/>
      <dgm:t>
        <a:bodyPr/>
        <a:lstStyle/>
        <a:p>
          <a:endParaRPr lang="ru-RU"/>
        </a:p>
      </dgm:t>
    </dgm:pt>
    <dgm:pt modelId="{8CB96DF0-1C47-47E7-A36E-FC4425197E49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2023 год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16B4ECBA-F294-496F-98DC-C46498811C9E}" type="parTrans" cxnId="{4C66EE60-8365-45C7-A036-9A5102253DA7}">
      <dgm:prSet/>
      <dgm:spPr/>
      <dgm:t>
        <a:bodyPr/>
        <a:lstStyle/>
        <a:p>
          <a:endParaRPr lang="ru-RU"/>
        </a:p>
      </dgm:t>
    </dgm:pt>
    <dgm:pt modelId="{40149E6F-621D-4D7B-A401-0548F36206C7}" type="sibTrans" cxnId="{4C66EE60-8365-45C7-A036-9A5102253DA7}">
      <dgm:prSet/>
      <dgm:spPr/>
      <dgm:t>
        <a:bodyPr/>
        <a:lstStyle/>
        <a:p>
          <a:endParaRPr lang="ru-RU"/>
        </a:p>
      </dgm:t>
    </dgm:pt>
    <dgm:pt modelId="{1A787000-EB3C-4DD1-9BE8-B8A704623360}" type="pres">
      <dgm:prSet presAssocID="{D0E2EC39-00F7-4A29-97CE-CE45612D40C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E98A93-FBA4-4AA4-B263-0AF607FEB15D}" type="pres">
      <dgm:prSet presAssocID="{D0E2EC39-00F7-4A29-97CE-CE45612D40CE}" presName="ellipse" presStyleLbl="trBgShp" presStyleIdx="0" presStyleCnt="1"/>
      <dgm:spPr/>
    </dgm:pt>
    <dgm:pt modelId="{B6771A30-85BD-44E3-8522-B1C6E205A79A}" type="pres">
      <dgm:prSet presAssocID="{D0E2EC39-00F7-4A29-97CE-CE45612D40CE}" presName="arrow1" presStyleLbl="fgShp" presStyleIdx="0" presStyleCnt="1" custScaleX="114814" custScaleY="131586" custLinFactX="34593" custLinFactNeighborX="100000" custLinFactNeighborY="61043"/>
      <dgm:spPr>
        <a:solidFill>
          <a:schemeClr val="accent3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C90FE589-9D21-4603-90CD-4E908FB954F2}" type="pres">
      <dgm:prSet presAssocID="{D0E2EC39-00F7-4A29-97CE-CE45612D40CE}" presName="rectangle" presStyleLbl="revTx" presStyleIdx="0" presStyleCnt="1" custScaleX="65372" custScaleY="53506" custLinFactNeighborX="31660" custLinFactNeighborY="15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10E24-985B-442F-8F6D-7AE5C0B1A06A}" type="pres">
      <dgm:prSet presAssocID="{5F58F5E1-0121-404E-8EA6-29E0F68AB297}" presName="item1" presStyleLbl="node1" presStyleIdx="0" presStyleCnt="3" custScaleX="115863" custScaleY="112835" custLinFactNeighborX="991" custLinFactNeighborY="-89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7FF17-3F22-4508-94E4-AA91F4EEC946}" type="pres">
      <dgm:prSet presAssocID="{C6CF4A03-EDEE-498D-8B9D-8531A6A3830B}" presName="item2" presStyleLbl="node1" presStyleIdx="1" presStyleCnt="3" custScaleX="111332" custScaleY="109715" custLinFactX="77753" custLinFactNeighborX="100000" custLinFactNeighborY="-43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AC08E-45FD-4908-831B-B093849A8E66}" type="pres">
      <dgm:prSet presAssocID="{8CB96DF0-1C47-47E7-A36E-FC4425197E49}" presName="item3" presStyleLbl="node1" presStyleIdx="2" presStyleCnt="3" custScaleX="120512" custScaleY="114311" custLinFactNeighborX="92821" custLinFactNeighborY="71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236D4-E39C-4296-AF2E-A0AA85931F37}" type="pres">
      <dgm:prSet presAssocID="{D0E2EC39-00F7-4A29-97CE-CE45612D40CE}" presName="funnel" presStyleLbl="trAlignAcc1" presStyleIdx="0" presStyleCnt="1" custScaleX="95683" custScaleY="89486" custLinFactNeighborX="24105" custLinFactNeighborY="21763"/>
      <dgm:spPr>
        <a:solidFill>
          <a:schemeClr val="bg2">
            <a:lumMod val="75000"/>
            <a:alpha val="4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A371D127-91C1-479E-928B-85A72A2F6B7C}" type="presOf" srcId="{8CB96DF0-1C47-47E7-A36E-FC4425197E49}" destId="{C90FE589-9D21-4603-90CD-4E908FB954F2}" srcOrd="0" destOrd="0" presId="urn:microsoft.com/office/officeart/2005/8/layout/funnel1"/>
    <dgm:cxn modelId="{A774844F-F9C7-4F13-9C5B-1DCB5249B566}" type="presOf" srcId="{5D87A54D-8663-4EE3-B9F2-A1A75A9DFB84}" destId="{3C2AC08E-45FD-4908-831B-B093849A8E66}" srcOrd="0" destOrd="0" presId="urn:microsoft.com/office/officeart/2005/8/layout/funnel1"/>
    <dgm:cxn modelId="{758A3D98-FE40-4F3A-8536-B528F4766092}" type="presOf" srcId="{C6CF4A03-EDEE-498D-8B9D-8531A6A3830B}" destId="{4E010E24-985B-442F-8F6D-7AE5C0B1A06A}" srcOrd="0" destOrd="0" presId="urn:microsoft.com/office/officeart/2005/8/layout/funnel1"/>
    <dgm:cxn modelId="{0BFAF0C7-FF32-4DA4-8E7B-DF1D50326701}" type="presOf" srcId="{5F58F5E1-0121-404E-8EA6-29E0F68AB297}" destId="{87D7FF17-3F22-4508-94E4-AA91F4EEC946}" srcOrd="0" destOrd="0" presId="urn:microsoft.com/office/officeart/2005/8/layout/funnel1"/>
    <dgm:cxn modelId="{B27A72D5-4224-44F4-B1BA-56E724164D7B}" srcId="{D0E2EC39-00F7-4A29-97CE-CE45612D40CE}" destId="{5F58F5E1-0121-404E-8EA6-29E0F68AB297}" srcOrd="1" destOrd="0" parTransId="{11DF4513-5709-487C-BBBD-50DCD4242B07}" sibTransId="{EB64F7FF-7B3E-4B88-B644-CD7019EF3F4B}"/>
    <dgm:cxn modelId="{4C66EE60-8365-45C7-A036-9A5102253DA7}" srcId="{D0E2EC39-00F7-4A29-97CE-CE45612D40CE}" destId="{8CB96DF0-1C47-47E7-A36E-FC4425197E49}" srcOrd="3" destOrd="0" parTransId="{16B4ECBA-F294-496F-98DC-C46498811C9E}" sibTransId="{40149E6F-621D-4D7B-A401-0548F36206C7}"/>
    <dgm:cxn modelId="{F9FC9375-7F5D-4CBD-9A37-0CDF6156E687}" srcId="{D0E2EC39-00F7-4A29-97CE-CE45612D40CE}" destId="{C6CF4A03-EDEE-498D-8B9D-8531A6A3830B}" srcOrd="2" destOrd="0" parTransId="{5753FA54-D345-495E-A002-E700BBB0D505}" sibTransId="{2508EE2D-2E77-40F4-AE59-2BDBBD542FD5}"/>
    <dgm:cxn modelId="{650D0983-CC88-455C-904D-85D8FC1505C9}" type="presOf" srcId="{D0E2EC39-00F7-4A29-97CE-CE45612D40CE}" destId="{1A787000-EB3C-4DD1-9BE8-B8A704623360}" srcOrd="0" destOrd="0" presId="urn:microsoft.com/office/officeart/2005/8/layout/funnel1"/>
    <dgm:cxn modelId="{5AAC7D95-9424-4223-84BF-8F8649B925B6}" srcId="{D0E2EC39-00F7-4A29-97CE-CE45612D40CE}" destId="{5D87A54D-8663-4EE3-B9F2-A1A75A9DFB84}" srcOrd="0" destOrd="0" parTransId="{A3904FBF-CC0F-4C68-AB10-9067C339B347}" sibTransId="{4A7F6483-0400-415D-94D9-33EBA44E837B}"/>
    <dgm:cxn modelId="{74B19C72-84B0-45F2-8E12-4A54835F2512}" type="presParOf" srcId="{1A787000-EB3C-4DD1-9BE8-B8A704623360}" destId="{3EE98A93-FBA4-4AA4-B263-0AF607FEB15D}" srcOrd="0" destOrd="0" presId="urn:microsoft.com/office/officeart/2005/8/layout/funnel1"/>
    <dgm:cxn modelId="{840202F0-514A-4B92-8971-4DAE16E4625B}" type="presParOf" srcId="{1A787000-EB3C-4DD1-9BE8-B8A704623360}" destId="{B6771A30-85BD-44E3-8522-B1C6E205A79A}" srcOrd="1" destOrd="0" presId="urn:microsoft.com/office/officeart/2005/8/layout/funnel1"/>
    <dgm:cxn modelId="{AF675D47-175A-405C-A8C2-490E594DA71A}" type="presParOf" srcId="{1A787000-EB3C-4DD1-9BE8-B8A704623360}" destId="{C90FE589-9D21-4603-90CD-4E908FB954F2}" srcOrd="2" destOrd="0" presId="urn:microsoft.com/office/officeart/2005/8/layout/funnel1"/>
    <dgm:cxn modelId="{C9CAED65-C3EF-4030-9C0C-5A602CF32EE8}" type="presParOf" srcId="{1A787000-EB3C-4DD1-9BE8-B8A704623360}" destId="{4E010E24-985B-442F-8F6D-7AE5C0B1A06A}" srcOrd="3" destOrd="0" presId="urn:microsoft.com/office/officeart/2005/8/layout/funnel1"/>
    <dgm:cxn modelId="{CEF28777-DDC9-4D2F-822D-AEA7F9A774A2}" type="presParOf" srcId="{1A787000-EB3C-4DD1-9BE8-B8A704623360}" destId="{87D7FF17-3F22-4508-94E4-AA91F4EEC946}" srcOrd="4" destOrd="0" presId="urn:microsoft.com/office/officeart/2005/8/layout/funnel1"/>
    <dgm:cxn modelId="{8964BA82-756F-44EC-AFF0-3C1870D81E32}" type="presParOf" srcId="{1A787000-EB3C-4DD1-9BE8-B8A704623360}" destId="{3C2AC08E-45FD-4908-831B-B093849A8E66}" srcOrd="5" destOrd="0" presId="urn:microsoft.com/office/officeart/2005/8/layout/funnel1"/>
    <dgm:cxn modelId="{F3F6487F-7025-4DE5-AC3B-57DD528E8EF0}" type="presParOf" srcId="{1A787000-EB3C-4DD1-9BE8-B8A704623360}" destId="{14D236D4-E39C-4296-AF2E-A0AA85931F3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2B124D-0300-44DB-8F0B-3F69C824C493}" type="doc">
      <dgm:prSet loTypeId="urn:microsoft.com/office/officeart/2005/8/layout/radial5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59DDA84-FAB2-4BCD-A285-1C24877CF02B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</a:p>
        <a:p>
          <a:r>
            <a:rPr lang="ru-RU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муниципальному образованию «</a:t>
          </a:r>
          <a:r>
            <a:rPr lang="ru-RU" sz="23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Ковровский</a:t>
          </a:r>
          <a:r>
            <a:rPr lang="ru-RU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район»</a:t>
          </a:r>
        </a:p>
        <a:p>
          <a:r>
            <a:rPr lang="ru-RU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63502,8 тыс.руб.</a:t>
          </a:r>
          <a:endParaRPr lang="ru-RU" sz="23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44E95-C752-4D43-9F3C-7EF48C907A00}" type="parTrans" cxnId="{FAA54C99-FADB-4116-A52F-53E9BE196373}">
      <dgm:prSet/>
      <dgm:spPr/>
      <dgm:t>
        <a:bodyPr/>
        <a:lstStyle/>
        <a:p>
          <a:endParaRPr lang="ru-RU"/>
        </a:p>
      </dgm:t>
    </dgm:pt>
    <dgm:pt modelId="{CD7B0CE8-E3D8-4336-BCA9-3B5A79CD78ED}" type="sibTrans" cxnId="{FAA54C99-FADB-4116-A52F-53E9BE196373}">
      <dgm:prSet/>
      <dgm:spPr/>
      <dgm:t>
        <a:bodyPr/>
        <a:lstStyle/>
        <a:p>
          <a:endParaRPr lang="ru-RU"/>
        </a:p>
      </dgm:t>
    </dgm:pt>
    <dgm:pt modelId="{EDF20F4D-5E25-403D-95E4-5927059BF6DC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Дотация в целях компенсации снижения дотации                          </a:t>
          </a:r>
          <a:r>
            <a: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выравнивание бюджетной обеспеченности</a:t>
          </a:r>
          <a:endParaRPr lang="ru-RU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35942,0 тыс. руб.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D5B834-FB04-4948-A266-2E000547252B}" type="parTrans" cxnId="{E7FE35EA-3EB2-43CA-8B9B-608B77032A57}">
      <dgm:prSet/>
      <dgm:spPr>
        <a:solidFill>
          <a:schemeClr val="accent1"/>
        </a:solidFill>
      </dgm:spPr>
      <dgm:t>
        <a:bodyPr/>
        <a:lstStyle/>
        <a:p>
          <a:endParaRPr lang="ru-RU" dirty="0"/>
        </a:p>
      </dgm:t>
    </dgm:pt>
    <dgm:pt modelId="{4AC918B6-D4DB-4CE1-8DDB-E0B5E442746F}" type="sibTrans" cxnId="{E7FE35EA-3EB2-43CA-8B9B-608B77032A57}">
      <dgm:prSet/>
      <dgm:spPr/>
      <dgm:t>
        <a:bodyPr/>
        <a:lstStyle/>
        <a:p>
          <a:endParaRPr lang="ru-RU"/>
        </a:p>
      </dgm:t>
    </dgm:pt>
    <dgm:pt modelId="{B0549FB6-2729-454E-9EED-766E1309937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Дотация                            </a:t>
          </a:r>
          <a:r>
            <a: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частичную компенсацию дополнительных расходов в связи с повышением оплаты труда 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11156,0 тыс. руб. 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EFC23A-17E1-49B0-AFDA-93B0B3E9B8A0}" type="parTrans" cxnId="{57B13308-A62F-4096-9826-C4BC75334D7E}">
      <dgm:prSet/>
      <dgm:spPr>
        <a:solidFill>
          <a:schemeClr val="accent1"/>
        </a:solidFill>
      </dgm:spPr>
      <dgm:t>
        <a:bodyPr/>
        <a:lstStyle/>
        <a:p>
          <a:endParaRPr lang="ru-RU" dirty="0"/>
        </a:p>
      </dgm:t>
    </dgm:pt>
    <dgm:pt modelId="{955587D4-799B-4054-8732-392B90E58C74}" type="sibTrans" cxnId="{57B13308-A62F-4096-9826-C4BC75334D7E}">
      <dgm:prSet/>
      <dgm:spPr/>
      <dgm:t>
        <a:bodyPr/>
        <a:lstStyle/>
        <a:p>
          <a:endParaRPr lang="ru-RU"/>
        </a:p>
      </dgm:t>
    </dgm:pt>
    <dgm:pt modelId="{D3D830F2-D314-4B2F-9975-A45FEE65BB24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Дотация</a:t>
          </a:r>
          <a:r>
            <a:rPr lang="ru-RU" sz="18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поддержку мер по обеспечению сбалансированности местных бюджетов  16404,8 тыс.руб.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F97C96-1050-47B6-A1F1-ECDD9467ABFB}" type="parTrans" cxnId="{5F019142-4D14-41CD-A091-D95760C078FA}">
      <dgm:prSet/>
      <dgm:spPr>
        <a:solidFill>
          <a:schemeClr val="accent1"/>
        </a:solidFill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/>
          <a:contourClr>
            <a:schemeClr val="bg1"/>
          </a:contourClr>
        </a:sp3d>
      </dgm:spPr>
      <dgm:t>
        <a:bodyPr/>
        <a:lstStyle/>
        <a:p>
          <a:endParaRPr lang="ru-RU"/>
        </a:p>
      </dgm:t>
    </dgm:pt>
    <dgm:pt modelId="{B8941FED-8708-40B2-B484-6B251DA6F816}" type="sibTrans" cxnId="{5F019142-4D14-41CD-A091-D95760C078FA}">
      <dgm:prSet/>
      <dgm:spPr/>
      <dgm:t>
        <a:bodyPr/>
        <a:lstStyle/>
        <a:p>
          <a:endParaRPr lang="ru-RU"/>
        </a:p>
      </dgm:t>
    </dgm:pt>
    <dgm:pt modelId="{FDBBB5C0-9B0C-4E37-8FF8-8531820950BE}">
      <dgm:prSet phldrT="[Текст]" custT="1"/>
      <dgm:spPr/>
      <dgm:t>
        <a:bodyPr/>
        <a:lstStyle/>
        <a:p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7F632D-322E-4759-9546-84BF35C0B1CB}" type="parTrans" cxnId="{9F88E4D8-788D-4745-BD47-A1AC2D346996}">
      <dgm:prSet/>
      <dgm:spPr/>
      <dgm:t>
        <a:bodyPr/>
        <a:lstStyle/>
        <a:p>
          <a:endParaRPr lang="ru-RU"/>
        </a:p>
      </dgm:t>
    </dgm:pt>
    <dgm:pt modelId="{C3152155-9AC1-4E6B-A8CC-924CB3BDB800}" type="sibTrans" cxnId="{9F88E4D8-788D-4745-BD47-A1AC2D346996}">
      <dgm:prSet/>
      <dgm:spPr/>
      <dgm:t>
        <a:bodyPr/>
        <a:lstStyle/>
        <a:p>
          <a:endParaRPr lang="ru-RU"/>
        </a:p>
      </dgm:t>
    </dgm:pt>
    <dgm:pt modelId="{11A43EAD-8353-41E4-A33D-378B5E2B39DF}" type="pres">
      <dgm:prSet presAssocID="{7A2B124D-0300-44DB-8F0B-3F69C824C49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97E60C-5C6C-4F23-BD60-66DED4D20FA7}" type="pres">
      <dgm:prSet presAssocID="{359DDA84-FAB2-4BCD-A285-1C24877CF02B}" presName="centerShape" presStyleLbl="node0" presStyleIdx="0" presStyleCnt="1" custScaleX="224383" custScaleY="106068" custLinFactNeighborX="-764" custLinFactNeighborY="-36876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26A5B13D-DB1F-41A4-9E8A-E9B2D4B22C5A}" type="pres">
      <dgm:prSet presAssocID="{A0D5B834-FB04-4948-A266-2E000547252B}" presName="parTrans" presStyleLbl="sibTrans2D1" presStyleIdx="0" presStyleCnt="3" custScaleX="178942" custScaleY="127768" custLinFactNeighborX="-99346" custLinFactNeighborY="-31765"/>
      <dgm:spPr/>
      <dgm:t>
        <a:bodyPr/>
        <a:lstStyle/>
        <a:p>
          <a:endParaRPr lang="ru-RU"/>
        </a:p>
      </dgm:t>
    </dgm:pt>
    <dgm:pt modelId="{7F0A2FD8-758C-4036-8DFE-414DCC3F4E54}" type="pres">
      <dgm:prSet presAssocID="{A0D5B834-FB04-4948-A266-2E000547252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1E2571D-9279-4C01-BE48-D9829E83A703}" type="pres">
      <dgm:prSet presAssocID="{EDF20F4D-5E25-403D-95E4-5927059BF6DC}" presName="node" presStyleLbl="node1" presStyleIdx="0" presStyleCnt="3" custScaleX="150964" custScaleY="138491" custRadScaleRad="107046" custRadScaleInc="-184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BB035-5C3E-43B8-B701-46C86B0F7362}" type="pres">
      <dgm:prSet presAssocID="{1EEFC23A-17E1-49B0-AFDA-93B0B3E9B8A0}" presName="parTrans" presStyleLbl="sibTrans2D1" presStyleIdx="1" presStyleCnt="3" custAng="21400978" custScaleX="194164" custScaleY="128742" custLinFactX="42061" custLinFactNeighborX="100000" custLinFactNeighborY="-54461"/>
      <dgm:spPr/>
      <dgm:t>
        <a:bodyPr/>
        <a:lstStyle/>
        <a:p>
          <a:endParaRPr lang="ru-RU"/>
        </a:p>
      </dgm:t>
    </dgm:pt>
    <dgm:pt modelId="{75498188-367F-44B0-A983-778E20E58EDB}" type="pres">
      <dgm:prSet presAssocID="{1EEFC23A-17E1-49B0-AFDA-93B0B3E9B8A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54D0B95-DF5E-4E57-B98F-8964296B2C8B}" type="pres">
      <dgm:prSet presAssocID="{B0549FB6-2729-454E-9EED-766E1309937A}" presName="node" presStyleLbl="node1" presStyleIdx="1" presStyleCnt="3" custScaleX="152851" custScaleY="154470" custRadScaleRad="107413" custRadScaleInc="-20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27D3B-C32C-4A66-86E9-45671EFFABC6}" type="pres">
      <dgm:prSet presAssocID="{73F97C96-1050-47B6-A1F1-ECDD9467ABFB}" presName="parTrans" presStyleLbl="sibTrans2D1" presStyleIdx="2" presStyleCnt="3" custScaleX="221318" custScaleY="157683"/>
      <dgm:spPr/>
      <dgm:t>
        <a:bodyPr/>
        <a:lstStyle/>
        <a:p>
          <a:endParaRPr lang="ru-RU"/>
        </a:p>
      </dgm:t>
    </dgm:pt>
    <dgm:pt modelId="{5DB291E7-21FF-4E0A-887C-5D1765A528A0}" type="pres">
      <dgm:prSet presAssocID="{73F97C96-1050-47B6-A1F1-ECDD9467ABFB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7009B18-E93A-4343-B149-17C30B6CE6D8}" type="pres">
      <dgm:prSet presAssocID="{D3D830F2-D314-4B2F-9975-A45FEE65BB24}" presName="node" presStyleLbl="node1" presStyleIdx="2" presStyleCnt="3" custScaleX="160603" custScaleY="149693" custRadScaleRad="34335" custRadScaleInc="-99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4515B7-EDD3-4DE7-A407-DDBA4D240BF8}" type="presOf" srcId="{A0D5B834-FB04-4948-A266-2E000547252B}" destId="{26A5B13D-DB1F-41A4-9E8A-E9B2D4B22C5A}" srcOrd="0" destOrd="0" presId="urn:microsoft.com/office/officeart/2005/8/layout/radial5"/>
    <dgm:cxn modelId="{CD1C61D9-9A37-4F2B-8145-FD96A183D54B}" type="presOf" srcId="{7A2B124D-0300-44DB-8F0B-3F69C824C493}" destId="{11A43EAD-8353-41E4-A33D-378B5E2B39DF}" srcOrd="0" destOrd="0" presId="urn:microsoft.com/office/officeart/2005/8/layout/radial5"/>
    <dgm:cxn modelId="{57B13308-A62F-4096-9826-C4BC75334D7E}" srcId="{359DDA84-FAB2-4BCD-A285-1C24877CF02B}" destId="{B0549FB6-2729-454E-9EED-766E1309937A}" srcOrd="1" destOrd="0" parTransId="{1EEFC23A-17E1-49B0-AFDA-93B0B3E9B8A0}" sibTransId="{955587D4-799B-4054-8732-392B90E58C74}"/>
    <dgm:cxn modelId="{8A1892E8-C954-4158-BB5B-4BC64C6780CA}" type="presOf" srcId="{1EEFC23A-17E1-49B0-AFDA-93B0B3E9B8A0}" destId="{2DFBB035-5C3E-43B8-B701-46C86B0F7362}" srcOrd="0" destOrd="0" presId="urn:microsoft.com/office/officeart/2005/8/layout/radial5"/>
    <dgm:cxn modelId="{A9782203-E25C-4150-A1C2-9661A3922C5F}" type="presOf" srcId="{B0549FB6-2729-454E-9EED-766E1309937A}" destId="{B54D0B95-DF5E-4E57-B98F-8964296B2C8B}" srcOrd="0" destOrd="0" presId="urn:microsoft.com/office/officeart/2005/8/layout/radial5"/>
    <dgm:cxn modelId="{5F019142-4D14-41CD-A091-D95760C078FA}" srcId="{359DDA84-FAB2-4BCD-A285-1C24877CF02B}" destId="{D3D830F2-D314-4B2F-9975-A45FEE65BB24}" srcOrd="2" destOrd="0" parTransId="{73F97C96-1050-47B6-A1F1-ECDD9467ABFB}" sibTransId="{B8941FED-8708-40B2-B484-6B251DA6F816}"/>
    <dgm:cxn modelId="{C75B8E40-DB61-4B22-A4A5-2D19AF72334E}" type="presOf" srcId="{1EEFC23A-17E1-49B0-AFDA-93B0B3E9B8A0}" destId="{75498188-367F-44B0-A983-778E20E58EDB}" srcOrd="1" destOrd="0" presId="urn:microsoft.com/office/officeart/2005/8/layout/radial5"/>
    <dgm:cxn modelId="{9F88E4D8-788D-4745-BD47-A1AC2D346996}" srcId="{7A2B124D-0300-44DB-8F0B-3F69C824C493}" destId="{FDBBB5C0-9B0C-4E37-8FF8-8531820950BE}" srcOrd="1" destOrd="0" parTransId="{957F632D-322E-4759-9546-84BF35C0B1CB}" sibTransId="{C3152155-9AC1-4E6B-A8CC-924CB3BDB800}"/>
    <dgm:cxn modelId="{A4CC3265-08B7-40DD-9CA3-F9AA610A8A4B}" type="presOf" srcId="{359DDA84-FAB2-4BCD-A285-1C24877CF02B}" destId="{9A97E60C-5C6C-4F23-BD60-66DED4D20FA7}" srcOrd="0" destOrd="0" presId="urn:microsoft.com/office/officeart/2005/8/layout/radial5"/>
    <dgm:cxn modelId="{DEDAA992-E6F7-4300-856D-0D726705D404}" type="presOf" srcId="{73F97C96-1050-47B6-A1F1-ECDD9467ABFB}" destId="{5DB291E7-21FF-4E0A-887C-5D1765A528A0}" srcOrd="1" destOrd="0" presId="urn:microsoft.com/office/officeart/2005/8/layout/radial5"/>
    <dgm:cxn modelId="{E7FE35EA-3EB2-43CA-8B9B-608B77032A57}" srcId="{359DDA84-FAB2-4BCD-A285-1C24877CF02B}" destId="{EDF20F4D-5E25-403D-95E4-5927059BF6DC}" srcOrd="0" destOrd="0" parTransId="{A0D5B834-FB04-4948-A266-2E000547252B}" sibTransId="{4AC918B6-D4DB-4CE1-8DDB-E0B5E442746F}"/>
    <dgm:cxn modelId="{84C57C1B-2F32-423D-8EA7-1D49AD23D636}" type="presOf" srcId="{73F97C96-1050-47B6-A1F1-ECDD9467ABFB}" destId="{62827D3B-C32C-4A66-86E9-45671EFFABC6}" srcOrd="0" destOrd="0" presId="urn:microsoft.com/office/officeart/2005/8/layout/radial5"/>
    <dgm:cxn modelId="{69C9F121-37E5-4FE5-9810-523D601C3FA6}" type="presOf" srcId="{EDF20F4D-5E25-403D-95E4-5927059BF6DC}" destId="{C1E2571D-9279-4C01-BE48-D9829E83A703}" srcOrd="0" destOrd="0" presId="urn:microsoft.com/office/officeart/2005/8/layout/radial5"/>
    <dgm:cxn modelId="{E2C68B27-7EEC-4CAB-8235-A9519009951A}" type="presOf" srcId="{D3D830F2-D314-4B2F-9975-A45FEE65BB24}" destId="{87009B18-E93A-4343-B149-17C30B6CE6D8}" srcOrd="0" destOrd="0" presId="urn:microsoft.com/office/officeart/2005/8/layout/radial5"/>
    <dgm:cxn modelId="{FAA54C99-FADB-4116-A52F-53E9BE196373}" srcId="{7A2B124D-0300-44DB-8F0B-3F69C824C493}" destId="{359DDA84-FAB2-4BCD-A285-1C24877CF02B}" srcOrd="0" destOrd="0" parTransId="{16344E95-C752-4D43-9F3C-7EF48C907A00}" sibTransId="{CD7B0CE8-E3D8-4336-BCA9-3B5A79CD78ED}"/>
    <dgm:cxn modelId="{934AB625-2F95-48DB-9A29-CCCE96B658B3}" type="presOf" srcId="{A0D5B834-FB04-4948-A266-2E000547252B}" destId="{7F0A2FD8-758C-4036-8DFE-414DCC3F4E54}" srcOrd="1" destOrd="0" presId="urn:microsoft.com/office/officeart/2005/8/layout/radial5"/>
    <dgm:cxn modelId="{0A345126-41C4-456B-8AE1-4CD4D125B083}" type="presParOf" srcId="{11A43EAD-8353-41E4-A33D-378B5E2B39DF}" destId="{9A97E60C-5C6C-4F23-BD60-66DED4D20FA7}" srcOrd="0" destOrd="0" presId="urn:microsoft.com/office/officeart/2005/8/layout/radial5"/>
    <dgm:cxn modelId="{370CF1FC-2097-4B08-AD7F-95DF6AD8718C}" type="presParOf" srcId="{11A43EAD-8353-41E4-A33D-378B5E2B39DF}" destId="{26A5B13D-DB1F-41A4-9E8A-E9B2D4B22C5A}" srcOrd="1" destOrd="0" presId="urn:microsoft.com/office/officeart/2005/8/layout/radial5"/>
    <dgm:cxn modelId="{0E8B34AD-CA43-4BB8-959E-37859C3DF79F}" type="presParOf" srcId="{26A5B13D-DB1F-41A4-9E8A-E9B2D4B22C5A}" destId="{7F0A2FD8-758C-4036-8DFE-414DCC3F4E54}" srcOrd="0" destOrd="0" presId="urn:microsoft.com/office/officeart/2005/8/layout/radial5"/>
    <dgm:cxn modelId="{3C8DF4D7-4A78-46D7-8550-C9A7240D5F6D}" type="presParOf" srcId="{11A43EAD-8353-41E4-A33D-378B5E2B39DF}" destId="{C1E2571D-9279-4C01-BE48-D9829E83A703}" srcOrd="2" destOrd="0" presId="urn:microsoft.com/office/officeart/2005/8/layout/radial5"/>
    <dgm:cxn modelId="{A92FD967-F9DF-4554-8553-1E77057127B3}" type="presParOf" srcId="{11A43EAD-8353-41E4-A33D-378B5E2B39DF}" destId="{2DFBB035-5C3E-43B8-B701-46C86B0F7362}" srcOrd="3" destOrd="0" presId="urn:microsoft.com/office/officeart/2005/8/layout/radial5"/>
    <dgm:cxn modelId="{E21EA3D1-5DC7-49C7-8483-9EBC3D9AE1C8}" type="presParOf" srcId="{2DFBB035-5C3E-43B8-B701-46C86B0F7362}" destId="{75498188-367F-44B0-A983-778E20E58EDB}" srcOrd="0" destOrd="0" presId="urn:microsoft.com/office/officeart/2005/8/layout/radial5"/>
    <dgm:cxn modelId="{4F6C2851-E6EC-48C3-BBBC-42215EFEEF05}" type="presParOf" srcId="{11A43EAD-8353-41E4-A33D-378B5E2B39DF}" destId="{B54D0B95-DF5E-4E57-B98F-8964296B2C8B}" srcOrd="4" destOrd="0" presId="urn:microsoft.com/office/officeart/2005/8/layout/radial5"/>
    <dgm:cxn modelId="{01CCE2EB-62A9-40A5-83FE-BDE13F575A3D}" type="presParOf" srcId="{11A43EAD-8353-41E4-A33D-378B5E2B39DF}" destId="{62827D3B-C32C-4A66-86E9-45671EFFABC6}" srcOrd="5" destOrd="0" presId="urn:microsoft.com/office/officeart/2005/8/layout/radial5"/>
    <dgm:cxn modelId="{BD208A5B-2E64-4BB2-8196-69BC73D243C1}" type="presParOf" srcId="{62827D3B-C32C-4A66-86E9-45671EFFABC6}" destId="{5DB291E7-21FF-4E0A-887C-5D1765A528A0}" srcOrd="0" destOrd="0" presId="urn:microsoft.com/office/officeart/2005/8/layout/radial5"/>
    <dgm:cxn modelId="{1F74667C-AE06-4819-8E05-602C7C383FAB}" type="presParOf" srcId="{11A43EAD-8353-41E4-A33D-378B5E2B39DF}" destId="{87009B18-E93A-4343-B149-17C30B6CE6D8}" srcOrd="6" destOrd="0" presId="urn:microsoft.com/office/officeart/2005/8/layout/radial5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DB1E23-38DD-4191-B6E0-5BE24124535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288C28-4096-4096-99FA-8E144EB99E14}" type="pres">
      <dgm:prSet presAssocID="{1DDB1E23-38DD-4191-B6E0-5BE24124535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69DBF7F-2593-4F87-8AF0-D9513153950B}" type="presOf" srcId="{1DDB1E23-38DD-4191-B6E0-5BE241245353}" destId="{9B288C28-4096-4096-99FA-8E144EB99E14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242AB-9FD9-4955-BDE8-5956AAE21963}">
      <dsp:nvSpPr>
        <dsp:cNvPr id="0" name=""/>
        <dsp:cNvSpPr/>
      </dsp:nvSpPr>
      <dsp:spPr>
        <a:xfrm>
          <a:off x="0" y="0"/>
          <a:ext cx="3456383" cy="345638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3F70CB-2EA7-4C56-A582-AB10537D0B4E}">
      <dsp:nvSpPr>
        <dsp:cNvPr id="0" name=""/>
        <dsp:cNvSpPr/>
      </dsp:nvSpPr>
      <dsp:spPr>
        <a:xfrm>
          <a:off x="1728191" y="0"/>
          <a:ext cx="7200799" cy="34563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Доступность и понятность информации для широкого круга пользователей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8191" y="0"/>
        <a:ext cx="7200799" cy="1036917"/>
      </dsp:txXfrm>
    </dsp:sp>
    <dsp:sp modelId="{4804E8E3-1220-4156-9043-15A4F7D5EF2D}">
      <dsp:nvSpPr>
        <dsp:cNvPr id="0" name=""/>
        <dsp:cNvSpPr/>
      </dsp:nvSpPr>
      <dsp:spPr>
        <a:xfrm>
          <a:off x="604868" y="1036917"/>
          <a:ext cx="2246647" cy="224664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8413220"/>
            <a:satOff val="-4326"/>
            <a:lumOff val="-186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61E6D3-A0A0-47A8-B1EF-E96B55907958}">
      <dsp:nvSpPr>
        <dsp:cNvPr id="0" name=""/>
        <dsp:cNvSpPr/>
      </dsp:nvSpPr>
      <dsp:spPr>
        <a:xfrm>
          <a:off x="1728191" y="1036917"/>
          <a:ext cx="7200799" cy="22466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8413220"/>
              <a:satOff val="-4326"/>
              <a:lumOff val="-1863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rPr>
            <a:t>Представление сведений о бюджете в наглядном виде, ориентация на визуализацию данных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8191" y="1036917"/>
        <a:ext cx="7200799" cy="1036913"/>
      </dsp:txXfrm>
    </dsp:sp>
    <dsp:sp modelId="{F1F6301F-5744-48EE-A7CF-A15575797A12}">
      <dsp:nvSpPr>
        <dsp:cNvPr id="0" name=""/>
        <dsp:cNvSpPr/>
      </dsp:nvSpPr>
      <dsp:spPr>
        <a:xfrm>
          <a:off x="1209734" y="2073831"/>
          <a:ext cx="1036914" cy="103691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6F7A2C-2220-4BDC-8628-883C69D1B270}">
      <dsp:nvSpPr>
        <dsp:cNvPr id="0" name=""/>
        <dsp:cNvSpPr/>
      </dsp:nvSpPr>
      <dsp:spPr>
        <a:xfrm>
          <a:off x="1728192" y="2156743"/>
          <a:ext cx="7200799" cy="10369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6826440"/>
              <a:satOff val="-8652"/>
              <a:lumOff val="-3725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Консолидация в единой точке всех основных сведений о бюджете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8192" y="2156743"/>
        <a:ext cx="7200799" cy="10369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B57F3-E76E-4B3B-97E5-F4E7AD05C539}">
      <dsp:nvSpPr>
        <dsp:cNvPr id="0" name=""/>
        <dsp:cNvSpPr/>
      </dsp:nvSpPr>
      <dsp:spPr>
        <a:xfrm>
          <a:off x="3206835" y="2122674"/>
          <a:ext cx="2159522" cy="2159522"/>
        </a:xfrm>
        <a:prstGeom prst="ellipse">
          <a:avLst/>
        </a:prstGeom>
        <a:solidFill>
          <a:schemeClr val="accent1"/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Субсидии 2238154,0 тыс.руб.</a:t>
          </a:r>
          <a:endParaRPr lang="ru-RU" sz="23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523090" y="2438929"/>
        <a:ext cx="1527012" cy="1527012"/>
      </dsp:txXfrm>
    </dsp:sp>
    <dsp:sp modelId="{09E6354E-7371-4FF2-86A2-6B8DF6F7EF36}">
      <dsp:nvSpPr>
        <dsp:cNvPr id="0" name=""/>
        <dsp:cNvSpPr/>
      </dsp:nvSpPr>
      <dsp:spPr>
        <a:xfrm rot="8869230">
          <a:off x="2883399" y="4221046"/>
          <a:ext cx="1156182" cy="6154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45721D-ED29-4E4D-88BE-0421A3DAE14E}">
      <dsp:nvSpPr>
        <dsp:cNvPr id="0" name=""/>
        <dsp:cNvSpPr/>
      </dsp:nvSpPr>
      <dsp:spPr>
        <a:xfrm>
          <a:off x="212784" y="4248471"/>
          <a:ext cx="2900902" cy="120934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Субсидии по разделу «Культура»        49606,4 тыс.руб</a:t>
          </a:r>
          <a:r>
            <a:rPr lang="ru-RU" sz="800" kern="1200" dirty="0" smtClean="0">
              <a:solidFill>
                <a:schemeClr val="tx1"/>
              </a:solidFill>
            </a:rPr>
            <a:t>.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248204" y="4283891"/>
        <a:ext cx="2830062" cy="1138504"/>
      </dsp:txXfrm>
    </dsp:sp>
    <dsp:sp modelId="{DDEC5893-87EA-42C3-A424-A72D1CC38360}">
      <dsp:nvSpPr>
        <dsp:cNvPr id="0" name=""/>
        <dsp:cNvSpPr/>
      </dsp:nvSpPr>
      <dsp:spPr>
        <a:xfrm rot="10579234">
          <a:off x="2662259" y="3186630"/>
          <a:ext cx="625624" cy="6154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0B76DD-5218-4F3C-BD36-189BCB615594}">
      <dsp:nvSpPr>
        <dsp:cNvPr id="0" name=""/>
        <dsp:cNvSpPr/>
      </dsp:nvSpPr>
      <dsp:spPr>
        <a:xfrm>
          <a:off x="-71998" y="2808308"/>
          <a:ext cx="2901688" cy="116222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Субсидии по разделу «Образование»                602247,7 тыс.руб.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-37957" y="2842349"/>
        <a:ext cx="2833606" cy="1094147"/>
      </dsp:txXfrm>
    </dsp:sp>
    <dsp:sp modelId="{766DD908-03BF-4C90-9389-B301AB61D72F}">
      <dsp:nvSpPr>
        <dsp:cNvPr id="0" name=""/>
        <dsp:cNvSpPr/>
      </dsp:nvSpPr>
      <dsp:spPr>
        <a:xfrm rot="12332368">
          <a:off x="2017210" y="1829729"/>
          <a:ext cx="1549606" cy="6772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07C299-D963-40D7-B554-F8AC6C9B1484}">
      <dsp:nvSpPr>
        <dsp:cNvPr id="0" name=""/>
        <dsp:cNvSpPr/>
      </dsp:nvSpPr>
      <dsp:spPr>
        <a:xfrm>
          <a:off x="0" y="1224143"/>
          <a:ext cx="2823655" cy="120933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Субсидии по разделу «Жилищно-коммунальное хозяйство»                           475761,5 тыс.руб.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5420" y="1259563"/>
        <a:ext cx="2752815" cy="1138492"/>
      </dsp:txXfrm>
    </dsp:sp>
    <dsp:sp modelId="{A4345179-7032-4F87-9BAE-CE7692787929}">
      <dsp:nvSpPr>
        <dsp:cNvPr id="0" name=""/>
        <dsp:cNvSpPr/>
      </dsp:nvSpPr>
      <dsp:spPr>
        <a:xfrm rot="16262992">
          <a:off x="3603592" y="1014278"/>
          <a:ext cx="1434929" cy="6154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583285-5840-48A0-854C-140CA5DCF913}">
      <dsp:nvSpPr>
        <dsp:cNvPr id="0" name=""/>
        <dsp:cNvSpPr/>
      </dsp:nvSpPr>
      <dsp:spPr>
        <a:xfrm>
          <a:off x="2880320" y="0"/>
          <a:ext cx="2907764" cy="120933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Субсидии по разделу «Социальная политика»                            9620,5 тыс. руб</a:t>
          </a:r>
          <a:r>
            <a:rPr lang="ru-RU" sz="800" kern="1200" dirty="0" smtClean="0">
              <a:solidFill>
                <a:schemeClr val="tx1"/>
              </a:solidFill>
            </a:rPr>
            <a:t>.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2915740" y="35420"/>
        <a:ext cx="2836924" cy="1138492"/>
      </dsp:txXfrm>
    </dsp:sp>
    <dsp:sp modelId="{339A5C3D-8DBB-4520-8061-5998C6FAEC91}">
      <dsp:nvSpPr>
        <dsp:cNvPr id="0" name=""/>
        <dsp:cNvSpPr/>
      </dsp:nvSpPr>
      <dsp:spPr>
        <a:xfrm rot="20129593">
          <a:off x="5113131" y="1854771"/>
          <a:ext cx="2109023" cy="6154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10C222-BD06-47FC-A250-65A8180D63AC}">
      <dsp:nvSpPr>
        <dsp:cNvPr id="0" name=""/>
        <dsp:cNvSpPr/>
      </dsp:nvSpPr>
      <dsp:spPr>
        <a:xfrm>
          <a:off x="5904661" y="1224142"/>
          <a:ext cx="2790278" cy="120933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Субсидии по разделу «Национальная экономика»                          906700,9 тыс.руб</a:t>
          </a:r>
          <a:r>
            <a:rPr lang="ru-RU" sz="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ru-RU" sz="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940081" y="1259562"/>
        <a:ext cx="2719438" cy="1138492"/>
      </dsp:txXfrm>
    </dsp:sp>
    <dsp:sp modelId="{D5E143F7-E0AC-4949-BCE4-82F0E00FB035}">
      <dsp:nvSpPr>
        <dsp:cNvPr id="0" name=""/>
        <dsp:cNvSpPr/>
      </dsp:nvSpPr>
      <dsp:spPr>
        <a:xfrm>
          <a:off x="5347749" y="3231657"/>
          <a:ext cx="1843903" cy="6154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E11DCF-191F-4EBD-9024-7E44C1BDF6F4}">
      <dsp:nvSpPr>
        <dsp:cNvPr id="0" name=""/>
        <dsp:cNvSpPr/>
      </dsp:nvSpPr>
      <dsp:spPr>
        <a:xfrm>
          <a:off x="5904649" y="2808320"/>
          <a:ext cx="2811214" cy="120934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Субсидии по разделу «Физическая культура и спорт» 187423,1 тыс. руб.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940069" y="2843740"/>
        <a:ext cx="2740374" cy="1138504"/>
      </dsp:txXfrm>
    </dsp:sp>
    <dsp:sp modelId="{AABF81A4-7D8E-46ED-92E6-26197117834A}">
      <dsp:nvSpPr>
        <dsp:cNvPr id="0" name=""/>
        <dsp:cNvSpPr/>
      </dsp:nvSpPr>
      <dsp:spPr>
        <a:xfrm rot="1759242">
          <a:off x="4703239" y="4183545"/>
          <a:ext cx="1366299" cy="6154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6D900B-7EB4-476D-9E5C-E9B9C58A3F0A}">
      <dsp:nvSpPr>
        <dsp:cNvPr id="0" name=""/>
        <dsp:cNvSpPr/>
      </dsp:nvSpPr>
      <dsp:spPr>
        <a:xfrm>
          <a:off x="5895957" y="4248476"/>
          <a:ext cx="2657115" cy="120807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Субсидии по разделу «Общегосударственные вопросы» 6793,9 тыс. руб.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931340" y="4283859"/>
        <a:ext cx="2586349" cy="11373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CA52D-04D0-432E-BD8D-F7DBD3A9FBF8}">
      <dsp:nvSpPr>
        <dsp:cNvPr id="0" name=""/>
        <dsp:cNvSpPr/>
      </dsp:nvSpPr>
      <dsp:spPr>
        <a:xfrm>
          <a:off x="0" y="1877297"/>
          <a:ext cx="2221234" cy="2234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Субвенции 398067,0 тыс.руб.</a:t>
          </a:r>
          <a:endParaRPr lang="ru-RU" sz="2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5058" y="1942355"/>
        <a:ext cx="2091118" cy="2104741"/>
      </dsp:txXfrm>
    </dsp:sp>
    <dsp:sp modelId="{2994EEE1-2FA3-4E42-AE54-A05D284EB89D}">
      <dsp:nvSpPr>
        <dsp:cNvPr id="0" name=""/>
        <dsp:cNvSpPr/>
      </dsp:nvSpPr>
      <dsp:spPr>
        <a:xfrm rot="16588576">
          <a:off x="1017157" y="1640560"/>
          <a:ext cx="2714304" cy="11348"/>
        </a:xfrm>
        <a:custGeom>
          <a:avLst/>
          <a:gdLst/>
          <a:ahLst/>
          <a:cxnLst/>
          <a:rect l="0" t="0" r="0" b="0"/>
          <a:pathLst>
            <a:path>
              <a:moveTo>
                <a:pt x="0" y="5674"/>
              </a:moveTo>
              <a:lnTo>
                <a:pt x="2714304" y="5674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306452" y="1578376"/>
        <a:ext cx="135715" cy="135715"/>
      </dsp:txXfrm>
    </dsp:sp>
    <dsp:sp modelId="{88252A70-C9AF-4B14-B9A3-94009EBAD088}">
      <dsp:nvSpPr>
        <dsp:cNvPr id="0" name=""/>
        <dsp:cNvSpPr/>
      </dsp:nvSpPr>
      <dsp:spPr>
        <a:xfrm>
          <a:off x="2527385" y="125746"/>
          <a:ext cx="6323522" cy="34399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 Narrow" pitchFamily="34" charset="0"/>
            </a:rPr>
            <a:t>На обеспечение деятельности комиссий по делам несовершеннолетних – 681,1 </a:t>
          </a:r>
          <a:r>
            <a:rPr lang="ru-RU" sz="1200" kern="1200" dirty="0" err="1" smtClean="0">
              <a:solidFill>
                <a:schemeClr val="tx1"/>
              </a:solidFill>
              <a:latin typeface="Arial Narrow" pitchFamily="34" charset="0"/>
            </a:rPr>
            <a:t>тыс.руб</a:t>
          </a:r>
          <a:r>
            <a:rPr lang="ru-RU" sz="1200" kern="1200" dirty="0" smtClean="0">
              <a:solidFill>
                <a:schemeClr val="tx1"/>
              </a:solidFill>
              <a:latin typeface="Arial Narrow" pitchFamily="34" charset="0"/>
            </a:rPr>
            <a:t>.</a:t>
          </a:r>
          <a:endParaRPr lang="ru-RU" sz="1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537460" y="135821"/>
        <a:ext cx="6303372" cy="323841"/>
      </dsp:txXfrm>
    </dsp:sp>
    <dsp:sp modelId="{71F81EA3-6695-4F5A-BDC0-1BEF649B35E4}">
      <dsp:nvSpPr>
        <dsp:cNvPr id="0" name=""/>
        <dsp:cNvSpPr/>
      </dsp:nvSpPr>
      <dsp:spPr>
        <a:xfrm rot="16658631">
          <a:off x="1223495" y="1848463"/>
          <a:ext cx="2301628" cy="11348"/>
        </a:xfrm>
        <a:custGeom>
          <a:avLst/>
          <a:gdLst/>
          <a:ahLst/>
          <a:cxnLst/>
          <a:rect l="0" t="0" r="0" b="0"/>
          <a:pathLst>
            <a:path>
              <a:moveTo>
                <a:pt x="0" y="5674"/>
              </a:moveTo>
              <a:lnTo>
                <a:pt x="2301628" y="5674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316769" y="1796597"/>
        <a:ext cx="115081" cy="115081"/>
      </dsp:txXfrm>
    </dsp:sp>
    <dsp:sp modelId="{72D95141-0548-41CB-BBE9-9A0B36038B22}">
      <dsp:nvSpPr>
        <dsp:cNvPr id="0" name=""/>
        <dsp:cNvSpPr/>
      </dsp:nvSpPr>
      <dsp:spPr>
        <a:xfrm>
          <a:off x="2527385" y="526002"/>
          <a:ext cx="6323522" cy="37509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 Narrow" pitchFamily="34" charset="0"/>
            </a:rPr>
            <a:t>На реализацию отдельных полномочий по вопросам административного законодательства                                      – 499,5 </a:t>
          </a:r>
          <a:r>
            <a:rPr lang="ru-RU" sz="1200" kern="1200" dirty="0" err="1" smtClean="0">
              <a:solidFill>
                <a:schemeClr val="tx1"/>
              </a:solidFill>
              <a:latin typeface="Arial Narrow" pitchFamily="34" charset="0"/>
            </a:rPr>
            <a:t>тыс.руб</a:t>
          </a:r>
          <a:r>
            <a:rPr lang="ru-RU" sz="1200" kern="1200" dirty="0" smtClean="0">
              <a:solidFill>
                <a:schemeClr val="tx1"/>
              </a:solidFill>
              <a:latin typeface="Arial Narrow" pitchFamily="34" charset="0"/>
            </a:rPr>
            <a:t>.</a:t>
          </a:r>
          <a:endParaRPr lang="ru-RU" sz="1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538371" y="536988"/>
        <a:ext cx="6301550" cy="353122"/>
      </dsp:txXfrm>
    </dsp:sp>
    <dsp:sp modelId="{44B15E40-64D3-4CE2-B52A-19B267A9C8CD}">
      <dsp:nvSpPr>
        <dsp:cNvPr id="0" name=""/>
        <dsp:cNvSpPr/>
      </dsp:nvSpPr>
      <dsp:spPr>
        <a:xfrm rot="16792183">
          <a:off x="1481263" y="2109222"/>
          <a:ext cx="1786092" cy="11348"/>
        </a:xfrm>
        <a:custGeom>
          <a:avLst/>
          <a:gdLst/>
          <a:ahLst/>
          <a:cxnLst/>
          <a:rect l="0" t="0" r="0" b="0"/>
          <a:pathLst>
            <a:path>
              <a:moveTo>
                <a:pt x="0" y="5674"/>
              </a:moveTo>
              <a:lnTo>
                <a:pt x="1786092" y="5674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29657" y="2070244"/>
        <a:ext cx="89304" cy="89304"/>
      </dsp:txXfrm>
    </dsp:sp>
    <dsp:sp modelId="{B933A5B9-B58E-4D0B-8400-62E022AD7FA0}">
      <dsp:nvSpPr>
        <dsp:cNvPr id="0" name=""/>
        <dsp:cNvSpPr/>
      </dsp:nvSpPr>
      <dsp:spPr>
        <a:xfrm>
          <a:off x="2527385" y="957361"/>
          <a:ext cx="6323522" cy="55541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 Narrow" pitchFamily="34" charset="0"/>
            </a:rPr>
            <a:t>На компенсацию части родительской платы, взимаемой за присмотр и уход за детьми, посещающими образовательные организации, реализующие общеобразовательные программы дошкольного образования – 8947,8 тыс.руб.</a:t>
          </a:r>
          <a:endParaRPr lang="ru-RU" sz="1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543652" y="973628"/>
        <a:ext cx="6290988" cy="522879"/>
      </dsp:txXfrm>
    </dsp:sp>
    <dsp:sp modelId="{E1D1FB49-E143-446D-A729-1F43C2945BC2}">
      <dsp:nvSpPr>
        <dsp:cNvPr id="0" name=""/>
        <dsp:cNvSpPr/>
      </dsp:nvSpPr>
      <dsp:spPr>
        <a:xfrm rot="17032412">
          <a:off x="1735909" y="2369274"/>
          <a:ext cx="1276801" cy="11348"/>
        </a:xfrm>
        <a:custGeom>
          <a:avLst/>
          <a:gdLst/>
          <a:ahLst/>
          <a:cxnLst/>
          <a:rect l="0" t="0" r="0" b="0"/>
          <a:pathLst>
            <a:path>
              <a:moveTo>
                <a:pt x="0" y="5674"/>
              </a:moveTo>
              <a:lnTo>
                <a:pt x="1276801" y="5674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42390" y="2343029"/>
        <a:ext cx="63840" cy="63840"/>
      </dsp:txXfrm>
    </dsp:sp>
    <dsp:sp modelId="{01E78833-6309-4279-ACE5-E0A8B305150C}">
      <dsp:nvSpPr>
        <dsp:cNvPr id="0" name=""/>
        <dsp:cNvSpPr/>
      </dsp:nvSpPr>
      <dsp:spPr>
        <a:xfrm>
          <a:off x="2527385" y="1569039"/>
          <a:ext cx="6323522" cy="37226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 Narrow" pitchFamily="34" charset="0"/>
            </a:rPr>
            <a:t>На социальную поддержку детей-инвалидов дошкольного возраста – 147,2тыс.руб.</a:t>
          </a:r>
          <a:endParaRPr lang="ru-RU" sz="1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538288" y="1579942"/>
        <a:ext cx="6301716" cy="350460"/>
      </dsp:txXfrm>
    </dsp:sp>
    <dsp:sp modelId="{BF453DA4-BD10-45C6-8AD9-DE3CC07222AA}">
      <dsp:nvSpPr>
        <dsp:cNvPr id="0" name=""/>
        <dsp:cNvSpPr/>
      </dsp:nvSpPr>
      <dsp:spPr>
        <a:xfrm rot="17442836">
          <a:off x="1941529" y="2584247"/>
          <a:ext cx="865561" cy="11348"/>
        </a:xfrm>
        <a:custGeom>
          <a:avLst/>
          <a:gdLst/>
          <a:ahLst/>
          <a:cxnLst/>
          <a:rect l="0" t="0" r="0" b="0"/>
          <a:pathLst>
            <a:path>
              <a:moveTo>
                <a:pt x="0" y="5674"/>
              </a:moveTo>
              <a:lnTo>
                <a:pt x="865561" y="5674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52671" y="2568282"/>
        <a:ext cx="43278" cy="43278"/>
      </dsp:txXfrm>
    </dsp:sp>
    <dsp:sp modelId="{4735E0E6-3299-4455-8769-951DEDA027C4}">
      <dsp:nvSpPr>
        <dsp:cNvPr id="0" name=""/>
        <dsp:cNvSpPr/>
      </dsp:nvSpPr>
      <dsp:spPr>
        <a:xfrm>
          <a:off x="2527385" y="1997569"/>
          <a:ext cx="6323522" cy="37509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 Narrow" pitchFamily="34" charset="0"/>
            </a:rPr>
            <a:t>На обеспечение полномочий по организации и осуществлению деятельности по опеке и попечительству в отношении несовершеннолетних граждан – 1991,9тыс.руб.</a:t>
          </a:r>
          <a:endParaRPr lang="ru-RU" sz="1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538371" y="2008555"/>
        <a:ext cx="6301550" cy="353122"/>
      </dsp:txXfrm>
    </dsp:sp>
    <dsp:sp modelId="{17773DA3-CCD2-4C17-9130-6F42E69210C0}">
      <dsp:nvSpPr>
        <dsp:cNvPr id="0" name=""/>
        <dsp:cNvSpPr/>
      </dsp:nvSpPr>
      <dsp:spPr>
        <a:xfrm rot="18539174">
          <a:off x="2130998" y="2799926"/>
          <a:ext cx="486623" cy="11348"/>
        </a:xfrm>
        <a:custGeom>
          <a:avLst/>
          <a:gdLst/>
          <a:ahLst/>
          <a:cxnLst/>
          <a:rect l="0" t="0" r="0" b="0"/>
          <a:pathLst>
            <a:path>
              <a:moveTo>
                <a:pt x="0" y="5674"/>
              </a:moveTo>
              <a:lnTo>
                <a:pt x="486623" y="5674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62144" y="2793435"/>
        <a:ext cx="24331" cy="24331"/>
      </dsp:txXfrm>
    </dsp:sp>
    <dsp:sp modelId="{B0B2501F-0F66-434D-8B94-0717E7D061CF}">
      <dsp:nvSpPr>
        <dsp:cNvPr id="0" name=""/>
        <dsp:cNvSpPr/>
      </dsp:nvSpPr>
      <dsp:spPr>
        <a:xfrm>
          <a:off x="2527385" y="2428928"/>
          <a:ext cx="6323522" cy="37509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 Narrow" pitchFamily="34" charset="0"/>
            </a:rPr>
            <a:t>На содержание ребенка в семье опекуна и приемной семье, а также вознаграждение, причитающееся приемному родителю – 13208,0тыс.руб.</a:t>
          </a:r>
          <a:endParaRPr lang="ru-RU" sz="1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538371" y="2439914"/>
        <a:ext cx="6301550" cy="353122"/>
      </dsp:txXfrm>
    </dsp:sp>
    <dsp:sp modelId="{75B41ABD-C956-4238-A3D1-0633C3AE7BCE}">
      <dsp:nvSpPr>
        <dsp:cNvPr id="0" name=""/>
        <dsp:cNvSpPr/>
      </dsp:nvSpPr>
      <dsp:spPr>
        <a:xfrm rot="590467">
          <a:off x="2218948" y="3015605"/>
          <a:ext cx="310723" cy="11348"/>
        </a:xfrm>
        <a:custGeom>
          <a:avLst/>
          <a:gdLst/>
          <a:ahLst/>
          <a:cxnLst/>
          <a:rect l="0" t="0" r="0" b="0"/>
          <a:pathLst>
            <a:path>
              <a:moveTo>
                <a:pt x="0" y="5674"/>
              </a:moveTo>
              <a:lnTo>
                <a:pt x="310723" y="5674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66541" y="3013512"/>
        <a:ext cx="15536" cy="15536"/>
      </dsp:txXfrm>
    </dsp:sp>
    <dsp:sp modelId="{23D2E374-F1DF-44C1-8979-F8D9605F3C60}">
      <dsp:nvSpPr>
        <dsp:cNvPr id="0" name=""/>
        <dsp:cNvSpPr/>
      </dsp:nvSpPr>
      <dsp:spPr>
        <a:xfrm>
          <a:off x="2527385" y="2860286"/>
          <a:ext cx="6323522" cy="37509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 Narrow" pitchFamily="34" charset="0"/>
            </a:rPr>
            <a:t>На обеспечение предоставления жилых помещений детям-сиротам и детям, оставшимся без попечения родителей, и лицам из их числа – 20160,3 тыс.руб.</a:t>
          </a:r>
          <a:endParaRPr lang="ru-RU" sz="1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538371" y="2871272"/>
        <a:ext cx="6301550" cy="353122"/>
      </dsp:txXfrm>
    </dsp:sp>
    <dsp:sp modelId="{EE9DC820-4D00-45D4-9D30-35C5BE1A20B8}">
      <dsp:nvSpPr>
        <dsp:cNvPr id="0" name=""/>
        <dsp:cNvSpPr/>
      </dsp:nvSpPr>
      <dsp:spPr>
        <a:xfrm rot="3322839">
          <a:off x="2107568" y="3205641"/>
          <a:ext cx="526377" cy="11348"/>
        </a:xfrm>
        <a:custGeom>
          <a:avLst/>
          <a:gdLst/>
          <a:ahLst/>
          <a:cxnLst/>
          <a:rect l="0" t="0" r="0" b="0"/>
          <a:pathLst>
            <a:path>
              <a:moveTo>
                <a:pt x="0" y="5674"/>
              </a:moveTo>
              <a:lnTo>
                <a:pt x="526377" y="5674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57598" y="3198156"/>
        <a:ext cx="26318" cy="26318"/>
      </dsp:txXfrm>
    </dsp:sp>
    <dsp:sp modelId="{83620399-FB40-4F70-865C-E57A174939AC}">
      <dsp:nvSpPr>
        <dsp:cNvPr id="0" name=""/>
        <dsp:cNvSpPr/>
      </dsp:nvSpPr>
      <dsp:spPr>
        <a:xfrm>
          <a:off x="2520281" y="3240358"/>
          <a:ext cx="6323522" cy="37509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 Narrow" pitchFamily="34" charset="0"/>
            </a:rPr>
            <a:t>На получение общедоступного и бесплатного  дошкольного, начального общего, основного общего, среднего общего образования  – 290825,8тыс.руб.</a:t>
          </a:r>
          <a:endParaRPr lang="ru-RU" sz="1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531267" y="3251344"/>
        <a:ext cx="6301550" cy="353122"/>
      </dsp:txXfrm>
    </dsp:sp>
    <dsp:sp modelId="{AF634544-57D4-4C61-BE76-F52998D84D91}">
      <dsp:nvSpPr>
        <dsp:cNvPr id="0" name=""/>
        <dsp:cNvSpPr/>
      </dsp:nvSpPr>
      <dsp:spPr>
        <a:xfrm rot="4290944">
          <a:off x="1891489" y="3446964"/>
          <a:ext cx="965641" cy="11348"/>
        </a:xfrm>
        <a:custGeom>
          <a:avLst/>
          <a:gdLst/>
          <a:ahLst/>
          <a:cxnLst/>
          <a:rect l="0" t="0" r="0" b="0"/>
          <a:pathLst>
            <a:path>
              <a:moveTo>
                <a:pt x="0" y="5674"/>
              </a:moveTo>
              <a:lnTo>
                <a:pt x="965641" y="5674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50169" y="3428497"/>
        <a:ext cx="48282" cy="48282"/>
      </dsp:txXfrm>
    </dsp:sp>
    <dsp:sp modelId="{37C46859-21A9-447C-8709-D49E1D32D436}">
      <dsp:nvSpPr>
        <dsp:cNvPr id="0" name=""/>
        <dsp:cNvSpPr/>
      </dsp:nvSpPr>
      <dsp:spPr>
        <a:xfrm>
          <a:off x="2527385" y="3723004"/>
          <a:ext cx="6323522" cy="37509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 Narrow" pitchFamily="34" charset="0"/>
            </a:rPr>
            <a:t>На предоставление мер социальной поддержки по оплате коммунальных услуг работникам образования и культуры – 24676,3тыс.руб.</a:t>
          </a:r>
          <a:endParaRPr lang="ru-RU" sz="1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538371" y="3733990"/>
        <a:ext cx="6301550" cy="353122"/>
      </dsp:txXfrm>
    </dsp:sp>
    <dsp:sp modelId="{1B9D02B9-84D1-4060-BE99-0EBD9D900B54}">
      <dsp:nvSpPr>
        <dsp:cNvPr id="0" name=""/>
        <dsp:cNvSpPr/>
      </dsp:nvSpPr>
      <dsp:spPr>
        <a:xfrm rot="4631810">
          <a:off x="1683543" y="3662643"/>
          <a:ext cx="1381532" cy="11348"/>
        </a:xfrm>
        <a:custGeom>
          <a:avLst/>
          <a:gdLst/>
          <a:ahLst/>
          <a:cxnLst/>
          <a:rect l="0" t="0" r="0" b="0"/>
          <a:pathLst>
            <a:path>
              <a:moveTo>
                <a:pt x="0" y="5674"/>
              </a:moveTo>
              <a:lnTo>
                <a:pt x="1381532" y="5674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39771" y="3633779"/>
        <a:ext cx="69076" cy="69076"/>
      </dsp:txXfrm>
    </dsp:sp>
    <dsp:sp modelId="{C6A41882-8A4F-455F-A330-1CF50EE7488F}">
      <dsp:nvSpPr>
        <dsp:cNvPr id="0" name=""/>
        <dsp:cNvSpPr/>
      </dsp:nvSpPr>
      <dsp:spPr>
        <a:xfrm>
          <a:off x="2527385" y="4154362"/>
          <a:ext cx="6323522" cy="37509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 Narrow" pitchFamily="34" charset="0"/>
            </a:rPr>
            <a:t>На осуществление полномочий по составлению (изменению) списков кандидатов в присяжные заседатели федеральных судов общей юрисдикции в РФ – 0,5тыс.руб. </a:t>
          </a:r>
          <a:endParaRPr lang="ru-RU" sz="1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538371" y="4165348"/>
        <a:ext cx="6301550" cy="353122"/>
      </dsp:txXfrm>
    </dsp:sp>
    <dsp:sp modelId="{250171D4-D1F9-4E53-B122-A89278A04BB9}">
      <dsp:nvSpPr>
        <dsp:cNvPr id="0" name=""/>
        <dsp:cNvSpPr/>
      </dsp:nvSpPr>
      <dsp:spPr>
        <a:xfrm rot="4813983">
          <a:off x="1471960" y="3878323"/>
          <a:ext cx="1804699" cy="11348"/>
        </a:xfrm>
        <a:custGeom>
          <a:avLst/>
          <a:gdLst/>
          <a:ahLst/>
          <a:cxnLst/>
          <a:rect l="0" t="0" r="0" b="0"/>
          <a:pathLst>
            <a:path>
              <a:moveTo>
                <a:pt x="0" y="5674"/>
              </a:moveTo>
              <a:lnTo>
                <a:pt x="1804699" y="5674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29192" y="3838880"/>
        <a:ext cx="90234" cy="90234"/>
      </dsp:txXfrm>
    </dsp:sp>
    <dsp:sp modelId="{E1FDFF58-E31D-479B-8F20-1EA33EC976AA}">
      <dsp:nvSpPr>
        <dsp:cNvPr id="0" name=""/>
        <dsp:cNvSpPr/>
      </dsp:nvSpPr>
      <dsp:spPr>
        <a:xfrm>
          <a:off x="2527385" y="4585721"/>
          <a:ext cx="6323522" cy="37509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 Narrow" pitchFamily="34" charset="0"/>
            </a:rPr>
            <a:t>На осуществление полномочий Российской Федерации по государственной регистрации актов гражданского состояния – 1634,9тыс.руб.</a:t>
          </a:r>
          <a:endParaRPr lang="ru-RU" sz="1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538371" y="4596707"/>
        <a:ext cx="6301550" cy="353122"/>
      </dsp:txXfrm>
    </dsp:sp>
    <dsp:sp modelId="{3DD823B3-6B2A-432D-97A5-EBF445366885}">
      <dsp:nvSpPr>
        <dsp:cNvPr id="0" name=""/>
        <dsp:cNvSpPr/>
      </dsp:nvSpPr>
      <dsp:spPr>
        <a:xfrm rot="4926760">
          <a:off x="1258806" y="4094002"/>
          <a:ext cx="2231006" cy="11348"/>
        </a:xfrm>
        <a:custGeom>
          <a:avLst/>
          <a:gdLst/>
          <a:ahLst/>
          <a:cxnLst/>
          <a:rect l="0" t="0" r="0" b="0"/>
          <a:pathLst>
            <a:path>
              <a:moveTo>
                <a:pt x="0" y="5674"/>
              </a:moveTo>
              <a:lnTo>
                <a:pt x="2231006" y="5674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318534" y="4043901"/>
        <a:ext cx="111550" cy="111550"/>
      </dsp:txXfrm>
    </dsp:sp>
    <dsp:sp modelId="{BF729D1D-9364-4914-A8E2-8D0590322261}">
      <dsp:nvSpPr>
        <dsp:cNvPr id="0" name=""/>
        <dsp:cNvSpPr/>
      </dsp:nvSpPr>
      <dsp:spPr>
        <a:xfrm>
          <a:off x="2527385" y="5017080"/>
          <a:ext cx="6323522" cy="37509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 Narrow" pitchFamily="34" charset="0"/>
            </a:rPr>
            <a:t>На осуществление полномочий органов государственной власти Владимирской области по расчету и предоставлению дотаций поселениям – 35021,0тыс.руб.</a:t>
          </a:r>
          <a:endParaRPr lang="ru-RU" sz="1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538371" y="5028066"/>
        <a:ext cx="6301550" cy="353122"/>
      </dsp:txXfrm>
    </dsp:sp>
    <dsp:sp modelId="{8A50CAF5-3EC2-4A40-9783-E65978DE3E08}">
      <dsp:nvSpPr>
        <dsp:cNvPr id="0" name=""/>
        <dsp:cNvSpPr/>
      </dsp:nvSpPr>
      <dsp:spPr>
        <a:xfrm rot="5003298">
          <a:off x="1044838" y="4309681"/>
          <a:ext cx="2658943" cy="11348"/>
        </a:xfrm>
        <a:custGeom>
          <a:avLst/>
          <a:gdLst/>
          <a:ahLst/>
          <a:cxnLst/>
          <a:rect l="0" t="0" r="0" b="0"/>
          <a:pathLst>
            <a:path>
              <a:moveTo>
                <a:pt x="0" y="5674"/>
              </a:moveTo>
              <a:lnTo>
                <a:pt x="2658943" y="5674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307836" y="4248882"/>
        <a:ext cx="132947" cy="132947"/>
      </dsp:txXfrm>
    </dsp:sp>
    <dsp:sp modelId="{BA1404FB-3BDC-4B96-B56D-66E480E344FB}">
      <dsp:nvSpPr>
        <dsp:cNvPr id="0" name=""/>
        <dsp:cNvSpPr/>
      </dsp:nvSpPr>
      <dsp:spPr>
        <a:xfrm>
          <a:off x="2527385" y="5448438"/>
          <a:ext cx="6323522" cy="37509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 Narrow" pitchFamily="34" charset="0"/>
            </a:rPr>
            <a:t>На осуществление отдельных государственных полномочий по региональному государственному жилищному надзору и лицензионному контролю – 272,7 тыс.руб.</a:t>
          </a:r>
          <a:endParaRPr lang="ru-RU" sz="1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538371" y="5459424"/>
        <a:ext cx="6301550" cy="35312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0FFF0-5690-41B8-BEDB-749D18AC0547}">
      <dsp:nvSpPr>
        <dsp:cNvPr id="0" name=""/>
        <dsp:cNvSpPr/>
      </dsp:nvSpPr>
      <dsp:spPr>
        <a:xfrm>
          <a:off x="3515669" y="3069233"/>
          <a:ext cx="57338" cy="57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6B87B-8C72-40A7-855F-AEE9D6739A01}">
      <dsp:nvSpPr>
        <dsp:cNvPr id="0" name=""/>
        <dsp:cNvSpPr/>
      </dsp:nvSpPr>
      <dsp:spPr>
        <a:xfrm>
          <a:off x="3387944" y="3127473"/>
          <a:ext cx="57338" cy="57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F6EE1-3CED-4A38-B367-D9E7AB5C4BF8}">
      <dsp:nvSpPr>
        <dsp:cNvPr id="0" name=""/>
        <dsp:cNvSpPr/>
      </dsp:nvSpPr>
      <dsp:spPr>
        <a:xfrm>
          <a:off x="3256443" y="3175420"/>
          <a:ext cx="57338" cy="57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B9171-1A3F-435A-A8A4-582DC3FCAEEC}">
      <dsp:nvSpPr>
        <dsp:cNvPr id="0" name=""/>
        <dsp:cNvSpPr/>
      </dsp:nvSpPr>
      <dsp:spPr>
        <a:xfrm>
          <a:off x="3121165" y="3212802"/>
          <a:ext cx="57338" cy="57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20A2E-7164-4008-BCDD-B3BE8AAEDB7E}">
      <dsp:nvSpPr>
        <dsp:cNvPr id="0" name=""/>
        <dsp:cNvSpPr/>
      </dsp:nvSpPr>
      <dsp:spPr>
        <a:xfrm>
          <a:off x="4112747" y="2582726"/>
          <a:ext cx="57338" cy="57338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1D086-B233-4260-A9B1-E0002E5E9542}">
      <dsp:nvSpPr>
        <dsp:cNvPr id="0" name=""/>
        <dsp:cNvSpPr/>
      </dsp:nvSpPr>
      <dsp:spPr>
        <a:xfrm>
          <a:off x="4453346" y="1868946"/>
          <a:ext cx="57338" cy="57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CFEA0-E71B-488B-99C0-5380711E6FCD}">
      <dsp:nvSpPr>
        <dsp:cNvPr id="0" name=""/>
        <dsp:cNvSpPr/>
      </dsp:nvSpPr>
      <dsp:spPr>
        <a:xfrm>
          <a:off x="4509086" y="308701"/>
          <a:ext cx="57338" cy="57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58958-FCD8-4E7F-8EE8-BE42BC835D57}">
      <dsp:nvSpPr>
        <dsp:cNvPr id="0" name=""/>
        <dsp:cNvSpPr/>
      </dsp:nvSpPr>
      <dsp:spPr>
        <a:xfrm>
          <a:off x="4295946" y="388910"/>
          <a:ext cx="57338" cy="57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22D63-6787-4CB2-8E1C-A050B1129301}">
      <dsp:nvSpPr>
        <dsp:cNvPr id="0" name=""/>
        <dsp:cNvSpPr/>
      </dsp:nvSpPr>
      <dsp:spPr>
        <a:xfrm>
          <a:off x="4511944" y="172885"/>
          <a:ext cx="61097" cy="45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2E298-95AE-459E-82D6-58B083585EC9}">
      <dsp:nvSpPr>
        <dsp:cNvPr id="0" name=""/>
        <dsp:cNvSpPr/>
      </dsp:nvSpPr>
      <dsp:spPr>
        <a:xfrm>
          <a:off x="4655986" y="316901"/>
          <a:ext cx="57338" cy="57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F13C0-0FAC-44E4-82DC-0437837BC920}">
      <dsp:nvSpPr>
        <dsp:cNvPr id="0" name=""/>
        <dsp:cNvSpPr/>
      </dsp:nvSpPr>
      <dsp:spPr>
        <a:xfrm>
          <a:off x="4727993" y="388909"/>
          <a:ext cx="57338" cy="57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3268C-847E-46AD-845B-CA8D4B00004F}">
      <dsp:nvSpPr>
        <dsp:cNvPr id="0" name=""/>
        <dsp:cNvSpPr/>
      </dsp:nvSpPr>
      <dsp:spPr>
        <a:xfrm>
          <a:off x="4511945" y="388909"/>
          <a:ext cx="57338" cy="57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B200B-E699-45BA-930B-14A8D6F56B45}">
      <dsp:nvSpPr>
        <dsp:cNvPr id="0" name=""/>
        <dsp:cNvSpPr/>
      </dsp:nvSpPr>
      <dsp:spPr>
        <a:xfrm>
          <a:off x="4511945" y="532925"/>
          <a:ext cx="57338" cy="57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5149C-0996-4B86-9804-BA4821E5EEEC}">
      <dsp:nvSpPr>
        <dsp:cNvPr id="0" name=""/>
        <dsp:cNvSpPr/>
      </dsp:nvSpPr>
      <dsp:spPr>
        <a:xfrm>
          <a:off x="326246" y="3774032"/>
          <a:ext cx="5295966" cy="694189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26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мероприятия военно-патриотических клубов и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Юнармии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292,6 тыс. руб.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134" y="3807920"/>
        <a:ext cx="5228190" cy="626413"/>
      </dsp:txXfrm>
    </dsp:sp>
    <dsp:sp modelId="{8252DEBF-2760-4F6C-B3EE-7609B85C84CD}">
      <dsp:nvSpPr>
        <dsp:cNvPr id="0" name=""/>
        <dsp:cNvSpPr/>
      </dsp:nvSpPr>
      <dsp:spPr>
        <a:xfrm>
          <a:off x="6210885" y="1971990"/>
          <a:ext cx="2451977" cy="1443851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762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35817-95D5-442A-B834-9963A1FA4A38}">
      <dsp:nvSpPr>
        <dsp:cNvPr id="0" name=""/>
        <dsp:cNvSpPr/>
      </dsp:nvSpPr>
      <dsp:spPr>
        <a:xfrm>
          <a:off x="1875648" y="2853206"/>
          <a:ext cx="4942319" cy="728777"/>
        </a:xfrm>
        <a:prstGeom prst="roundRect">
          <a:avLst/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26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проектов-победителей конкурсов в сфере молодежной политики  295,0 тыс. руб.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1224" y="2888782"/>
        <a:ext cx="4871167" cy="657625"/>
      </dsp:txXfrm>
    </dsp:sp>
    <dsp:sp modelId="{3F731AAB-8D97-4863-818A-6B1AC3FED0DB}">
      <dsp:nvSpPr>
        <dsp:cNvPr id="0" name=""/>
        <dsp:cNvSpPr/>
      </dsp:nvSpPr>
      <dsp:spPr>
        <a:xfrm>
          <a:off x="309938" y="1404102"/>
          <a:ext cx="2588501" cy="1391805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762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6F09B-2963-475C-A62A-088FCF434A3F}">
      <dsp:nvSpPr>
        <dsp:cNvPr id="0" name=""/>
        <dsp:cNvSpPr/>
      </dsp:nvSpPr>
      <dsp:spPr>
        <a:xfrm>
          <a:off x="2699459" y="1600375"/>
          <a:ext cx="3466336" cy="763336"/>
        </a:xfrm>
        <a:prstGeom prst="roundRect">
          <a:avLst/>
        </a:prstGeom>
        <a:solidFill>
          <a:srgbClr val="3CBE7D"/>
        </a:solidFill>
        <a:ln w="381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26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мероприятия для молодежи  26,0 тыс. руб.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6722" y="1637638"/>
        <a:ext cx="3391810" cy="688810"/>
      </dsp:txXfrm>
    </dsp:sp>
    <dsp:sp modelId="{B62A7560-81CE-451B-81AE-2E09A0D166C3}">
      <dsp:nvSpPr>
        <dsp:cNvPr id="0" name=""/>
        <dsp:cNvSpPr/>
      </dsp:nvSpPr>
      <dsp:spPr>
        <a:xfrm>
          <a:off x="5496324" y="3638403"/>
          <a:ext cx="2732586" cy="1162173"/>
        </a:xfrm>
        <a:prstGeom prst="ellipse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762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AE72D-E2BD-4E89-9083-623F94D39D38}">
      <dsp:nvSpPr>
        <dsp:cNvPr id="0" name=""/>
        <dsp:cNvSpPr/>
      </dsp:nvSpPr>
      <dsp:spPr>
        <a:xfrm>
          <a:off x="2830221" y="519004"/>
          <a:ext cx="5402982" cy="737903"/>
        </a:xfrm>
        <a:prstGeom prst="roundRect">
          <a:avLst/>
        </a:prstGeom>
        <a:solidFill>
          <a:srgbClr val="5092C8"/>
        </a:solidFill>
        <a:ln w="38100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26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Трудоустройство несовершеннолетних граждан на временные рабочие места в период каникул  1732,2 тыс. руб.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6242" y="555025"/>
        <a:ext cx="5330940" cy="665861"/>
      </dsp:txXfrm>
    </dsp:sp>
    <dsp:sp modelId="{A0902F6C-F2BC-454C-B1E8-EB9965B65367}">
      <dsp:nvSpPr>
        <dsp:cNvPr id="0" name=""/>
        <dsp:cNvSpPr/>
      </dsp:nvSpPr>
      <dsp:spPr>
        <a:xfrm>
          <a:off x="392404" y="2369"/>
          <a:ext cx="2581827" cy="1332719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762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F0C36-47CE-4D38-8240-E36BF6C18BAD}">
      <dsp:nvSpPr>
        <dsp:cNvPr id="0" name=""/>
        <dsp:cNvSpPr/>
      </dsp:nvSpPr>
      <dsp:spPr>
        <a:xfrm>
          <a:off x="1606298" y="-113986"/>
          <a:ext cx="3677323" cy="285983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7C80"/>
        </a:solidFill>
        <a:ln w="38100" cap="flat" cmpd="sng" algn="ctr">
          <a:solidFill>
            <a:scrgbClr r="0" g="0" b="0"/>
          </a:solidFill>
          <a:prstDash val="sysDash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5CBC9-C90C-4F29-B0D5-3E51E6F2373F}">
      <dsp:nvSpPr>
        <dsp:cNvPr id="0" name=""/>
        <dsp:cNvSpPr/>
      </dsp:nvSpPr>
      <dsp:spPr>
        <a:xfrm>
          <a:off x="2043278" y="981864"/>
          <a:ext cx="2797948" cy="667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7C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Компенсация стоимости путевок в оздоровительные организации</a:t>
          </a:r>
          <a:endParaRPr lang="ru-RU" sz="1600" b="1" kern="1200" dirty="0">
            <a:solidFill>
              <a:srgbClr val="FF7C8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3278" y="981864"/>
        <a:ext cx="2797948" cy="667636"/>
      </dsp:txXfrm>
    </dsp:sp>
    <dsp:sp modelId="{606F1AC3-C454-49E9-AFA4-867FE02C4E8E}">
      <dsp:nvSpPr>
        <dsp:cNvPr id="0" name=""/>
        <dsp:cNvSpPr/>
      </dsp:nvSpPr>
      <dsp:spPr>
        <a:xfrm>
          <a:off x="860721" y="1495201"/>
          <a:ext cx="3833336" cy="240389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rgbClr r="0" g="0" b="0"/>
          </a:solidFill>
          <a:prstDash val="sysDash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D500A-CB47-4E35-BCD3-EAAD2481A1A4}">
      <dsp:nvSpPr>
        <dsp:cNvPr id="0" name=""/>
        <dsp:cNvSpPr/>
      </dsp:nvSpPr>
      <dsp:spPr>
        <a:xfrm>
          <a:off x="1031775" y="2330790"/>
          <a:ext cx="2411614" cy="667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Культурно-экскурсионное обслуживание</a:t>
          </a:r>
          <a:endParaRPr lang="ru-RU" sz="1600" b="1" kern="1200" dirty="0">
            <a:solidFill>
              <a:schemeClr val="tx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1775" y="2330790"/>
        <a:ext cx="2411614" cy="667636"/>
      </dsp:txXfrm>
    </dsp:sp>
    <dsp:sp modelId="{CE924C4E-6BAD-4EAA-A78A-3FF0A2628415}">
      <dsp:nvSpPr>
        <dsp:cNvPr id="0" name=""/>
        <dsp:cNvSpPr/>
      </dsp:nvSpPr>
      <dsp:spPr>
        <a:xfrm>
          <a:off x="2021161" y="2892342"/>
          <a:ext cx="2995223" cy="206582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rgbClr r="0" g="0" b="0"/>
          </a:solidFill>
          <a:prstDash val="sysDash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88C9D-4315-4C9F-9AC3-DF659ED6E7DB}">
      <dsp:nvSpPr>
        <dsp:cNvPr id="0" name=""/>
        <dsp:cNvSpPr/>
      </dsp:nvSpPr>
      <dsp:spPr>
        <a:xfrm>
          <a:off x="2345230" y="3762270"/>
          <a:ext cx="2200363" cy="667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Санитарно-эпидемиологические мероприятия</a:t>
          </a:r>
          <a:endParaRPr lang="ru-RU" sz="1600" b="1" kern="1200" dirty="0">
            <a:solidFill>
              <a:schemeClr val="accent5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5230" y="3762270"/>
        <a:ext cx="2200363" cy="6676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75A27-0B58-4AAE-8646-6253527977F3}">
      <dsp:nvSpPr>
        <dsp:cNvPr id="0" name=""/>
        <dsp:cNvSpPr/>
      </dsp:nvSpPr>
      <dsp:spPr>
        <a:xfrm>
          <a:off x="829170" y="132473"/>
          <a:ext cx="5591671" cy="4134086"/>
        </a:xfrm>
        <a:prstGeom prst="blockArc">
          <a:avLst>
            <a:gd name="adj1" fmla="val 10732297"/>
            <a:gd name="adj2" fmla="val 17718824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D534F-157B-4B2B-BF74-E66354FB7D76}">
      <dsp:nvSpPr>
        <dsp:cNvPr id="0" name=""/>
        <dsp:cNvSpPr/>
      </dsp:nvSpPr>
      <dsp:spPr>
        <a:xfrm>
          <a:off x="792088" y="470469"/>
          <a:ext cx="5606835" cy="4187273"/>
        </a:xfrm>
        <a:prstGeom prst="blockArc">
          <a:avLst>
            <a:gd name="adj1" fmla="val 3819412"/>
            <a:gd name="adj2" fmla="val 1142279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68F96-2D67-46A6-8AEC-1981001CA921}">
      <dsp:nvSpPr>
        <dsp:cNvPr id="0" name=""/>
        <dsp:cNvSpPr/>
      </dsp:nvSpPr>
      <dsp:spPr>
        <a:xfrm>
          <a:off x="2219361" y="501761"/>
          <a:ext cx="5997777" cy="4128484"/>
        </a:xfrm>
        <a:prstGeom prst="blockArc">
          <a:avLst>
            <a:gd name="adj1" fmla="val 21247804"/>
            <a:gd name="adj2" fmla="val 6988629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8B1DA-004D-4E3C-9E7F-DFBB3696C8AB}">
      <dsp:nvSpPr>
        <dsp:cNvPr id="0" name=""/>
        <dsp:cNvSpPr/>
      </dsp:nvSpPr>
      <dsp:spPr>
        <a:xfrm>
          <a:off x="2364839" y="-67715"/>
          <a:ext cx="5708950" cy="4501050"/>
        </a:xfrm>
        <a:prstGeom prst="blockArc">
          <a:avLst>
            <a:gd name="adj1" fmla="val 14609129"/>
            <a:gd name="adj2" fmla="val 371297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18851-893B-4621-B463-5FC42A88636D}">
      <dsp:nvSpPr>
        <dsp:cNvPr id="0" name=""/>
        <dsp:cNvSpPr/>
      </dsp:nvSpPr>
      <dsp:spPr>
        <a:xfrm>
          <a:off x="3295952" y="1345565"/>
          <a:ext cx="2135286" cy="1953798"/>
        </a:xfrm>
        <a:prstGeom prst="ellipse">
          <a:avLst/>
        </a:prstGeom>
        <a:solidFill>
          <a:schemeClr val="accent3"/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Arial" pitchFamily="34" charset="0"/>
              <a:cs typeface="Arial" pitchFamily="34" charset="0"/>
            </a:rPr>
            <a:t>Всего 73864,9 тыс.руб.</a:t>
          </a:r>
          <a:endParaRPr lang="ru-RU" sz="2900" kern="1200" dirty="0">
            <a:latin typeface="Arial" pitchFamily="34" charset="0"/>
            <a:cs typeface="Arial" pitchFamily="34" charset="0"/>
          </a:endParaRPr>
        </a:p>
      </dsp:txBody>
      <dsp:txXfrm>
        <a:off x="3608657" y="1631692"/>
        <a:ext cx="1509876" cy="1381544"/>
      </dsp:txXfrm>
    </dsp:sp>
    <dsp:sp modelId="{79070B94-8C68-479A-A08E-5DB38A991B66}">
      <dsp:nvSpPr>
        <dsp:cNvPr id="0" name=""/>
        <dsp:cNvSpPr/>
      </dsp:nvSpPr>
      <dsp:spPr>
        <a:xfrm>
          <a:off x="3180828" y="-109898"/>
          <a:ext cx="2448278" cy="1320832"/>
        </a:xfrm>
        <a:prstGeom prst="ellipse">
          <a:avLst/>
        </a:prstGeom>
        <a:solidFill>
          <a:srgbClr val="FF7C80"/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Пенсионное обеспечение 2676,7 тыс.руб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>
        <a:off x="3539370" y="83533"/>
        <a:ext cx="1731194" cy="933970"/>
      </dsp:txXfrm>
    </dsp:sp>
    <dsp:sp modelId="{2DB5A3E6-0606-4ADF-9B4A-8399440B896F}">
      <dsp:nvSpPr>
        <dsp:cNvPr id="0" name=""/>
        <dsp:cNvSpPr/>
      </dsp:nvSpPr>
      <dsp:spPr>
        <a:xfrm>
          <a:off x="5904665" y="1633396"/>
          <a:ext cx="2256349" cy="149209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Социальное обеспечение населения 16121,7 тыс.руб.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6235100" y="1851909"/>
        <a:ext cx="1595479" cy="1055073"/>
      </dsp:txXfrm>
    </dsp:sp>
    <dsp:sp modelId="{A6FD2BEA-840B-4DE4-83A3-67AC128696A0}">
      <dsp:nvSpPr>
        <dsp:cNvPr id="0" name=""/>
        <dsp:cNvSpPr/>
      </dsp:nvSpPr>
      <dsp:spPr>
        <a:xfrm>
          <a:off x="3193308" y="3433601"/>
          <a:ext cx="2423318" cy="1530449"/>
        </a:xfrm>
        <a:prstGeom prst="ellipse">
          <a:avLst/>
        </a:prstGeom>
        <a:solidFill>
          <a:schemeClr val="accent6">
            <a:lumMod val="75000"/>
          </a:schemeClr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Другие вопросы в области социальной политики 4993,5 тыс.руб.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548195" y="3657730"/>
        <a:ext cx="1713544" cy="1082191"/>
      </dsp:txXfrm>
    </dsp:sp>
    <dsp:sp modelId="{107208BD-0B0E-46C1-AA9F-91DD7C12DF02}">
      <dsp:nvSpPr>
        <dsp:cNvPr id="0" name=""/>
        <dsp:cNvSpPr/>
      </dsp:nvSpPr>
      <dsp:spPr>
        <a:xfrm>
          <a:off x="648070" y="1498967"/>
          <a:ext cx="2306270" cy="1472943"/>
        </a:xfrm>
        <a:prstGeom prst="ellipse">
          <a:avLst/>
        </a:prstGeom>
        <a:solidFill>
          <a:srgbClr val="0070C0"/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Охрана семьи и детства 50073,0 тыс. руб.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985815" y="1714675"/>
        <a:ext cx="1630780" cy="104152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EC435-4096-47C4-BEEC-A89802829FCE}">
      <dsp:nvSpPr>
        <dsp:cNvPr id="0" name=""/>
        <dsp:cNvSpPr/>
      </dsp:nvSpPr>
      <dsp:spPr>
        <a:xfrm>
          <a:off x="0" y="875740"/>
          <a:ext cx="2567769" cy="257678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u="none" strike="noStrike" kern="1200" dirty="0" smtClean="0">
              <a:latin typeface="Times New Roman" pitchFamily="18" charset="0"/>
              <a:cs typeface="Times New Roman" pitchFamily="18" charset="0"/>
            </a:rPr>
            <a:t>Обеспечение  предоставления жилых помещений детям-сиротам и детям, оставшимся без попечения родителей,  лицам из их числа по договорам найма специализированных жилых помещений </a:t>
          </a:r>
          <a:endParaRPr lang="ru-RU" sz="1500" b="1" kern="1200" dirty="0"/>
        </a:p>
      </dsp:txBody>
      <dsp:txXfrm>
        <a:off x="60166" y="935906"/>
        <a:ext cx="2447437" cy="2516617"/>
      </dsp:txXfrm>
    </dsp:sp>
    <dsp:sp modelId="{D83895DA-039E-444E-82E0-8780069D1B37}">
      <dsp:nvSpPr>
        <dsp:cNvPr id="0" name=""/>
        <dsp:cNvSpPr/>
      </dsp:nvSpPr>
      <dsp:spPr>
        <a:xfrm>
          <a:off x="0" y="3393291"/>
          <a:ext cx="2323100" cy="7456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План  20246,8 </a:t>
          </a:r>
          <a:r>
            <a:rPr lang="ru-RU" sz="1000" b="1" kern="1200" dirty="0" smtClean="0">
              <a:solidFill>
                <a:schemeClr val="tx1"/>
              </a:solidFill>
            </a:rPr>
            <a:t>тыс.руб.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Факт  20130,5 </a:t>
          </a:r>
          <a:r>
            <a:rPr lang="ru-RU" sz="1000" b="1" kern="1200" dirty="0" smtClean="0">
              <a:solidFill>
                <a:schemeClr val="tx1"/>
              </a:solidFill>
            </a:rPr>
            <a:t>тыс.руб.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99,4 %</a:t>
          </a:r>
          <a:endParaRPr lang="ru-RU" sz="1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3393291"/>
        <a:ext cx="1635986" cy="745682"/>
      </dsp:txXfrm>
    </dsp:sp>
    <dsp:sp modelId="{87CDFF29-3C56-4049-9B33-6060BA225E4E}">
      <dsp:nvSpPr>
        <dsp:cNvPr id="0" name=""/>
        <dsp:cNvSpPr/>
      </dsp:nvSpPr>
      <dsp:spPr>
        <a:xfrm>
          <a:off x="1599907" y="3277248"/>
          <a:ext cx="1322401" cy="1323930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8575" cap="flat" cmpd="sng" algn="ctr">
          <a:solidFill>
            <a:schemeClr val="accent1">
              <a:alpha val="9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FF1EF-298F-4CFD-8A08-985CF6532D85}">
      <dsp:nvSpPr>
        <dsp:cNvPr id="0" name=""/>
        <dsp:cNvSpPr/>
      </dsp:nvSpPr>
      <dsp:spPr>
        <a:xfrm>
          <a:off x="3092810" y="1218512"/>
          <a:ext cx="2323100" cy="295829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u="none" strike="noStrike" kern="1200" dirty="0" smtClean="0">
              <a:latin typeface="Times New Roman" pitchFamily="18" charset="0"/>
              <a:cs typeface="Times New Roman" pitchFamily="18" charset="0"/>
            </a:rPr>
            <a:t>Ежемесячная компенсация части родительской платы за присмотр и уход за детьми в образовательных организациях, реализующих образовательную программу дошкольного образования</a:t>
          </a:r>
          <a:endParaRPr lang="ru-RU" sz="1500" b="1" kern="1200" dirty="0"/>
        </a:p>
      </dsp:txBody>
      <dsp:txXfrm>
        <a:off x="3147243" y="1272945"/>
        <a:ext cx="2214234" cy="2903862"/>
      </dsp:txXfrm>
    </dsp:sp>
    <dsp:sp modelId="{955028C3-D564-4426-A01D-5285B2E2416A}">
      <dsp:nvSpPr>
        <dsp:cNvPr id="0" name=""/>
        <dsp:cNvSpPr/>
      </dsp:nvSpPr>
      <dsp:spPr>
        <a:xfrm>
          <a:off x="3092810" y="4092133"/>
          <a:ext cx="2323100" cy="725228"/>
        </a:xfrm>
        <a:prstGeom prst="rect">
          <a:avLst/>
        </a:prstGeom>
        <a:solidFill>
          <a:schemeClr val="accent2">
            <a:hueOff val="9504422"/>
            <a:satOff val="-18343"/>
            <a:lumOff val="-2355"/>
            <a:alphaOff val="0"/>
          </a:schemeClr>
        </a:solidFill>
        <a:ln w="9525" cap="flat" cmpd="sng" algn="ctr">
          <a:solidFill>
            <a:schemeClr val="accent2">
              <a:hueOff val="9504422"/>
              <a:satOff val="-18343"/>
              <a:lumOff val="-235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План 8947,8 </a:t>
          </a:r>
          <a:r>
            <a:rPr lang="ru-RU" sz="1000" b="1" kern="1200" dirty="0" smtClean="0">
              <a:solidFill>
                <a:schemeClr val="tx1"/>
              </a:solidFill>
            </a:rPr>
            <a:t>тыс.руб.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Факт 8947,8 </a:t>
          </a:r>
          <a:r>
            <a:rPr lang="ru-RU" sz="1000" b="1" kern="1200" dirty="0" smtClean="0">
              <a:solidFill>
                <a:schemeClr val="tx1"/>
              </a:solidFill>
            </a:rPr>
            <a:t>тыс.руб.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100,0 %</a:t>
          </a:r>
          <a:endParaRPr lang="ru-RU" sz="1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092810" y="4092133"/>
        <a:ext cx="1635986" cy="725228"/>
      </dsp:txXfrm>
    </dsp:sp>
    <dsp:sp modelId="{CA8DE5E1-0396-4FA4-AA60-FF2298A2E1DC}">
      <dsp:nvSpPr>
        <dsp:cNvPr id="0" name=""/>
        <dsp:cNvSpPr/>
      </dsp:nvSpPr>
      <dsp:spPr>
        <a:xfrm>
          <a:off x="4872339" y="3554034"/>
          <a:ext cx="1313815" cy="1269128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2">
              <a:tint val="40000"/>
              <a:alpha val="90000"/>
              <a:hueOff val="9862339"/>
              <a:satOff val="-29363"/>
              <a:lumOff val="-193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26467-80D4-49A8-8F1B-E1530AFF1479}">
      <dsp:nvSpPr>
        <dsp:cNvPr id="0" name=""/>
        <dsp:cNvSpPr/>
      </dsp:nvSpPr>
      <dsp:spPr>
        <a:xfrm>
          <a:off x="6461875" y="1700739"/>
          <a:ext cx="2323100" cy="19615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none" strike="noStrike" kern="1200" dirty="0" smtClean="0">
              <a:latin typeface="Times New Roman" pitchFamily="18" charset="0"/>
              <a:cs typeface="Times New Roman" pitchFamily="18" charset="0"/>
            </a:rPr>
            <a:t>Содержание ребенка в  приемной семье, а также вознаграждение, причитающееся приемному родителю</a:t>
          </a:r>
          <a:endParaRPr lang="ru-RU" sz="1600" b="1" kern="1200" dirty="0"/>
        </a:p>
      </dsp:txBody>
      <dsp:txXfrm>
        <a:off x="6507836" y="1746700"/>
        <a:ext cx="2231178" cy="1915582"/>
      </dsp:txXfrm>
    </dsp:sp>
    <dsp:sp modelId="{759D7497-C79D-465D-8B05-303FD0DDE673}">
      <dsp:nvSpPr>
        <dsp:cNvPr id="0" name=""/>
        <dsp:cNvSpPr/>
      </dsp:nvSpPr>
      <dsp:spPr>
        <a:xfrm>
          <a:off x="6461875" y="3673396"/>
          <a:ext cx="2323100" cy="745682"/>
        </a:xfrm>
        <a:prstGeom prst="rect">
          <a:avLst/>
        </a:prstGeom>
        <a:solidFill>
          <a:schemeClr val="accent2">
            <a:hueOff val="19008843"/>
            <a:satOff val="-36686"/>
            <a:lumOff val="-4710"/>
            <a:alphaOff val="0"/>
          </a:schemeClr>
        </a:solidFill>
        <a:ln w="9525" cap="flat" cmpd="sng" algn="ctr">
          <a:solidFill>
            <a:schemeClr val="accent2">
              <a:hueOff val="19008843"/>
              <a:satOff val="-36686"/>
              <a:lumOff val="-471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План  12074,0 </a:t>
          </a:r>
          <a:r>
            <a:rPr lang="ru-RU" sz="1000" b="1" kern="1200" dirty="0" smtClean="0">
              <a:solidFill>
                <a:schemeClr val="tx1"/>
              </a:solidFill>
            </a:rPr>
            <a:t>тыс.руб.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Факт  12074,0 </a:t>
          </a:r>
          <a:r>
            <a:rPr lang="ru-RU" sz="1000" b="1" kern="1200" dirty="0" smtClean="0">
              <a:solidFill>
                <a:schemeClr val="tx1"/>
              </a:solidFill>
            </a:rPr>
            <a:t>тыс.руб.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100,0  %</a:t>
          </a:r>
          <a:endParaRPr lang="ru-RU" sz="1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461875" y="3673396"/>
        <a:ext cx="1635986" cy="745682"/>
      </dsp:txXfrm>
    </dsp:sp>
    <dsp:sp modelId="{C59476D4-E85C-4DE0-ABEE-E492CF38BF77}">
      <dsp:nvSpPr>
        <dsp:cNvPr id="0" name=""/>
        <dsp:cNvSpPr/>
      </dsp:nvSpPr>
      <dsp:spPr>
        <a:xfrm>
          <a:off x="7560838" y="3744416"/>
          <a:ext cx="1203414" cy="1084525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alpha val="9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5EFA4-2F8C-4DE0-857B-1CD2D1DB2D66}">
      <dsp:nvSpPr>
        <dsp:cNvPr id="0" name=""/>
        <dsp:cNvSpPr/>
      </dsp:nvSpPr>
      <dsp:spPr>
        <a:xfrm>
          <a:off x="2166204" y="1360867"/>
          <a:ext cx="1728183" cy="1581779"/>
        </a:xfrm>
        <a:prstGeom prst="ellipse">
          <a:avLst/>
        </a:prstGeom>
        <a:solidFill>
          <a:srgbClr val="00B050">
            <a:alpha val="50000"/>
          </a:srgbClr>
        </a:solidFill>
        <a:ln w="28575" cap="flat" cmpd="sng" algn="ctr">
          <a:solidFill>
            <a:scrgbClr r="0" g="0" b="0"/>
          </a:solidFill>
          <a:prstDash val="lgDashDot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Всего расходов – 253056,8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2419291" y="1592513"/>
        <a:ext cx="1222009" cy="1118487"/>
      </dsp:txXfrm>
    </dsp:sp>
    <dsp:sp modelId="{97EC1CA8-A01B-408B-869C-9DD7954A8EF7}">
      <dsp:nvSpPr>
        <dsp:cNvPr id="0" name=""/>
        <dsp:cNvSpPr/>
      </dsp:nvSpPr>
      <dsp:spPr>
        <a:xfrm>
          <a:off x="2160232" y="-144011"/>
          <a:ext cx="1763597" cy="1641025"/>
        </a:xfrm>
        <a:prstGeom prst="ellipse">
          <a:avLst/>
        </a:prstGeom>
        <a:solidFill>
          <a:schemeClr val="accent6">
            <a:alpha val="50000"/>
          </a:schemeClr>
        </a:solidFill>
        <a:ln w="28575" cap="flat" cmpd="sng" algn="ctr">
          <a:solidFill>
            <a:scrgbClr r="0" g="0" b="0"/>
          </a:solidFill>
          <a:prstDash val="lgDashDot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Расходы на обеспечение деятельности МАУ спортивная школа «Дворец спорта» – 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31763,9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418505" y="96312"/>
        <a:ext cx="1247051" cy="1160379"/>
      </dsp:txXfrm>
    </dsp:sp>
    <dsp:sp modelId="{A33F65F1-FDD9-4C24-A0BA-22C0F776ACCC}">
      <dsp:nvSpPr>
        <dsp:cNvPr id="0" name=""/>
        <dsp:cNvSpPr/>
      </dsp:nvSpPr>
      <dsp:spPr>
        <a:xfrm>
          <a:off x="3570949" y="854416"/>
          <a:ext cx="1811226" cy="1654841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28575" cap="flat" cmpd="sng" algn="ctr">
          <a:solidFill>
            <a:scrgbClr r="0" g="0" b="0"/>
          </a:solidFill>
          <a:prstDash val="lgDashDot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Расходы на проведение массовых  спортивных мероприятий – </a:t>
          </a: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2843,1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3836197" y="1096762"/>
        <a:ext cx="1280730" cy="1170149"/>
      </dsp:txXfrm>
    </dsp:sp>
    <dsp:sp modelId="{A9897F7A-60C3-4EAD-A2E8-EB72132C41F7}">
      <dsp:nvSpPr>
        <dsp:cNvPr id="0" name=""/>
        <dsp:cNvSpPr/>
      </dsp:nvSpPr>
      <dsp:spPr>
        <a:xfrm>
          <a:off x="3000075" y="2582106"/>
          <a:ext cx="1848124" cy="1599837"/>
        </a:xfrm>
        <a:prstGeom prst="ellipse">
          <a:avLst/>
        </a:prstGeom>
        <a:solidFill>
          <a:srgbClr val="FFFF99">
            <a:alpha val="50000"/>
          </a:srgbClr>
        </a:solidFill>
        <a:ln w="28575" cap="flat" cmpd="sng" algn="ctr">
          <a:solidFill>
            <a:scrgbClr r="0" g="0" b="0"/>
          </a:solidFill>
          <a:prstDash val="lgDashDot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Укрепление материально-технической базы для занятий физкультурой и спортом – </a:t>
          </a: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34992,1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3270726" y="2816397"/>
        <a:ext cx="1306822" cy="1131255"/>
      </dsp:txXfrm>
    </dsp:sp>
    <dsp:sp modelId="{99DAC68D-75ED-423B-A90D-8240E79ED451}">
      <dsp:nvSpPr>
        <dsp:cNvPr id="0" name=""/>
        <dsp:cNvSpPr/>
      </dsp:nvSpPr>
      <dsp:spPr>
        <a:xfrm>
          <a:off x="1175790" y="2510599"/>
          <a:ext cx="1921326" cy="1742851"/>
        </a:xfrm>
        <a:prstGeom prst="ellipse">
          <a:avLst/>
        </a:prstGeom>
        <a:solidFill>
          <a:srgbClr val="009999">
            <a:alpha val="50000"/>
          </a:srgbClr>
        </a:solidFill>
        <a:ln w="28575" cap="flat" cmpd="sng" algn="ctr">
          <a:solidFill>
            <a:scrgbClr r="0" g="0" b="0"/>
          </a:solidFill>
          <a:prstDash val="lgDashDot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Расходы на обеспечение комплексной безопасности МАУ спортивная школа «Дворец спорта» 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– 661,0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1457162" y="2765834"/>
        <a:ext cx="1358582" cy="1232381"/>
      </dsp:txXfrm>
    </dsp:sp>
    <dsp:sp modelId="{49B9ABAF-EB40-4E1E-87F4-9F7809774822}">
      <dsp:nvSpPr>
        <dsp:cNvPr id="0" name=""/>
        <dsp:cNvSpPr/>
      </dsp:nvSpPr>
      <dsp:spPr>
        <a:xfrm>
          <a:off x="818483" y="792085"/>
          <a:ext cx="1740408" cy="1657529"/>
        </a:xfrm>
        <a:prstGeom prst="ellipse">
          <a:avLst/>
        </a:prstGeom>
        <a:solidFill>
          <a:srgbClr val="FF3399">
            <a:alpha val="50000"/>
          </a:srgbClr>
        </a:solidFill>
        <a:ln w="28575" cap="flat" cmpd="sng" algn="ctr">
          <a:solidFill>
            <a:scrgbClr r="0" g="0" b="0"/>
          </a:solidFill>
          <a:prstDash val="lgDashDot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Строительство физкультурно-оздоровительного комплекса в п. </a:t>
          </a:r>
          <a:r>
            <a:rPr lang="ru-RU" sz="1100" kern="1200" dirty="0" err="1" smtClean="0">
              <a:latin typeface="Arial" pitchFamily="34" charset="0"/>
              <a:cs typeface="Arial" pitchFamily="34" charset="0"/>
            </a:rPr>
            <a:t>Доброград</a:t>
          </a:r>
          <a:r>
            <a:rPr lang="ru-RU" sz="1100" kern="1200" dirty="0" smtClean="0">
              <a:latin typeface="Arial" pitchFamily="34" charset="0"/>
              <a:cs typeface="Arial" pitchFamily="34" charset="0"/>
            </a:rPr>
            <a:t> – 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182796,7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1073360" y="1034825"/>
        <a:ext cx="1230654" cy="117204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C1360-1F92-4361-9DA6-CC2C4D10EB94}">
      <dsp:nvSpPr>
        <dsp:cNvPr id="0" name=""/>
        <dsp:cNvSpPr/>
      </dsp:nvSpPr>
      <dsp:spPr>
        <a:xfrm rot="5400000">
          <a:off x="1973148" y="310112"/>
          <a:ext cx="740325" cy="2814408"/>
        </a:xfrm>
        <a:prstGeom prst="round2SameRect">
          <a:avLst/>
        </a:prstGeom>
        <a:solidFill>
          <a:schemeClr val="accent3">
            <a:tint val="45000"/>
          </a:schemeClr>
        </a:solidFill>
        <a:ln w="2857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>
              <a:solidFill>
                <a:schemeClr val="tx1"/>
              </a:solidFill>
            </a:rPr>
            <a:t>Малыгинское</a:t>
          </a:r>
          <a:r>
            <a:rPr lang="ru-RU" sz="1200" kern="1200" dirty="0" smtClean="0">
              <a:solidFill>
                <a:schemeClr val="tx1"/>
              </a:solidFill>
            </a:rPr>
            <a:t> СП (</a:t>
          </a:r>
          <a:r>
            <a:rPr lang="ru-RU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100,4</a:t>
          </a:r>
          <a:r>
            <a:rPr lang="ru-RU" sz="1200" kern="1200" dirty="0" smtClean="0">
              <a:solidFill>
                <a:schemeClr val="tx1"/>
              </a:solidFill>
            </a:rPr>
            <a:t>%)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>
              <a:solidFill>
                <a:schemeClr val="tx1"/>
              </a:solidFill>
            </a:rPr>
            <a:t>Клязьминское</a:t>
          </a:r>
          <a:r>
            <a:rPr lang="ru-RU" sz="1200" kern="1200" dirty="0" smtClean="0">
              <a:solidFill>
                <a:schemeClr val="tx1"/>
              </a:solidFill>
            </a:rPr>
            <a:t> СП (102,9%)</a:t>
          </a:r>
          <a:endParaRPr lang="ru-RU" sz="1200" kern="1200" dirty="0">
            <a:solidFill>
              <a:schemeClr val="tx1"/>
            </a:solidFill>
          </a:endParaRPr>
        </a:p>
      </dsp:txBody>
      <dsp:txXfrm rot="-5400000">
        <a:off x="936107" y="1383293"/>
        <a:ext cx="2778268" cy="668045"/>
      </dsp:txXfrm>
    </dsp:sp>
    <dsp:sp modelId="{CC5924D3-08BF-4DBD-939C-01186D20B503}">
      <dsp:nvSpPr>
        <dsp:cNvPr id="0" name=""/>
        <dsp:cNvSpPr/>
      </dsp:nvSpPr>
      <dsp:spPr>
        <a:xfrm>
          <a:off x="0" y="1275223"/>
          <a:ext cx="962673" cy="919140"/>
        </a:xfrm>
        <a:prstGeom prst="roundRect">
          <a:avLst/>
        </a:prstGeom>
        <a:solidFill>
          <a:schemeClr val="accent3">
            <a:tint val="45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Рост до 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10%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44869" y="1320092"/>
        <a:ext cx="872935" cy="829402"/>
      </dsp:txXfrm>
    </dsp:sp>
    <dsp:sp modelId="{FC5ECD29-4622-4D79-95BC-D396A9DA0C2C}">
      <dsp:nvSpPr>
        <dsp:cNvPr id="0" name=""/>
        <dsp:cNvSpPr/>
      </dsp:nvSpPr>
      <dsp:spPr>
        <a:xfrm rot="5400000">
          <a:off x="2020988" y="1353194"/>
          <a:ext cx="838610" cy="2720335"/>
        </a:xfrm>
        <a:prstGeom prst="round2SameRect">
          <a:avLst/>
        </a:prstGeom>
        <a:solidFill>
          <a:schemeClr val="accent2">
            <a:tint val="45000"/>
          </a:schemeClr>
        </a:solidFill>
        <a:ln w="28575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п. Мелехово (99,2%)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Ивановское СП (95,1%)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Новосельское СП (46,9%)</a:t>
          </a:r>
          <a:endParaRPr lang="ru-RU" sz="1200" kern="1200" dirty="0"/>
        </a:p>
      </dsp:txBody>
      <dsp:txXfrm rot="-5400000">
        <a:off x="1080126" y="2334994"/>
        <a:ext cx="2679397" cy="756734"/>
      </dsp:txXfrm>
    </dsp:sp>
    <dsp:sp modelId="{23B3D6D2-1A92-488C-8365-8ADE54700F7E}">
      <dsp:nvSpPr>
        <dsp:cNvPr id="0" name=""/>
        <dsp:cNvSpPr/>
      </dsp:nvSpPr>
      <dsp:spPr>
        <a:xfrm>
          <a:off x="994" y="2282036"/>
          <a:ext cx="1094099" cy="919718"/>
        </a:xfrm>
        <a:prstGeom prst="roundRect">
          <a:avLst/>
        </a:prstGeom>
        <a:solidFill>
          <a:schemeClr val="accent2">
            <a:tint val="45000"/>
          </a:schemeClr>
        </a:solidFill>
        <a:ln w="9525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Снижение</a:t>
          </a:r>
          <a:endParaRPr lang="ru-RU" sz="1400" kern="1200" dirty="0"/>
        </a:p>
      </dsp:txBody>
      <dsp:txXfrm>
        <a:off x="45891" y="2326933"/>
        <a:ext cx="1004305" cy="82992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C1360-1F92-4361-9DA6-CC2C4D10EB94}">
      <dsp:nvSpPr>
        <dsp:cNvPr id="0" name=""/>
        <dsp:cNvSpPr/>
      </dsp:nvSpPr>
      <dsp:spPr>
        <a:xfrm rot="5400000">
          <a:off x="1259156" y="-127915"/>
          <a:ext cx="2209213" cy="276130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Ивановское СП (</a:t>
          </a:r>
          <a:r>
            <a:rPr lang="ru-RU" sz="1200" kern="1200" dirty="0" smtClean="0">
              <a:latin typeface="Arial" pitchFamily="34" charset="0"/>
              <a:cs typeface="Arial" pitchFamily="34" charset="0"/>
            </a:rPr>
            <a:t>110,5%</a:t>
          </a:r>
          <a:r>
            <a:rPr lang="ru-RU" sz="1200" kern="1200" dirty="0" smtClean="0"/>
            <a:t>)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 rot="-5400000">
        <a:off x="983110" y="255976"/>
        <a:ext cx="2653461" cy="1993523"/>
      </dsp:txXfrm>
    </dsp:sp>
    <dsp:sp modelId="{CC5924D3-08BF-4DBD-939C-01186D20B503}">
      <dsp:nvSpPr>
        <dsp:cNvPr id="0" name=""/>
        <dsp:cNvSpPr/>
      </dsp:nvSpPr>
      <dsp:spPr>
        <a:xfrm>
          <a:off x="18042" y="0"/>
          <a:ext cx="944509" cy="27615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свыше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100%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64149" y="46107"/>
        <a:ext cx="852295" cy="2669302"/>
      </dsp:txXfrm>
    </dsp:sp>
    <dsp:sp modelId="{5C9F2665-50A0-47FA-9DCC-E2C00AF94FA5}">
      <dsp:nvSpPr>
        <dsp:cNvPr id="0" name=""/>
        <dsp:cNvSpPr/>
      </dsp:nvSpPr>
      <dsp:spPr>
        <a:xfrm rot="5400000">
          <a:off x="1258377" y="2675504"/>
          <a:ext cx="2209213" cy="2762863"/>
        </a:xfrm>
        <a:prstGeom prst="round2SameRect">
          <a:avLst/>
        </a:prstGeom>
        <a:solidFill>
          <a:schemeClr val="accent2">
            <a:tint val="40000"/>
            <a:alpha val="90000"/>
            <a:hueOff val="19724678"/>
            <a:satOff val="-58726"/>
            <a:lumOff val="-3877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п. Мелехово (</a:t>
          </a:r>
          <a:r>
            <a:rPr lang="ru-RU" sz="1200" kern="1200" dirty="0" smtClean="0">
              <a:latin typeface="Arial" pitchFamily="34" charset="0"/>
              <a:cs typeface="Arial" pitchFamily="34" charset="0"/>
            </a:rPr>
            <a:t>61,8</a:t>
          </a:r>
          <a:r>
            <a:rPr lang="ru-RU" sz="1200" kern="1200" dirty="0" smtClean="0"/>
            <a:t>%)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Клязьминское</a:t>
          </a:r>
          <a:r>
            <a:rPr lang="ru-RU" sz="1200" kern="1200" dirty="0" smtClean="0"/>
            <a:t> СП (89%)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Новосельское СП (67,3%)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Малыгинское</a:t>
          </a:r>
          <a:r>
            <a:rPr lang="ru-RU" sz="1200" kern="1200" dirty="0" smtClean="0"/>
            <a:t> СП (79,2%)</a:t>
          </a:r>
          <a:endParaRPr lang="ru-RU" sz="1200" kern="1200" dirty="0"/>
        </a:p>
      </dsp:txBody>
      <dsp:txXfrm rot="-5400000">
        <a:off x="981553" y="3060174"/>
        <a:ext cx="2655018" cy="1993523"/>
      </dsp:txXfrm>
    </dsp:sp>
    <dsp:sp modelId="{A59496DE-4ADC-4EAB-BF08-EC0D2F67CEEE}">
      <dsp:nvSpPr>
        <dsp:cNvPr id="0" name=""/>
        <dsp:cNvSpPr/>
      </dsp:nvSpPr>
      <dsp:spPr>
        <a:xfrm>
          <a:off x="72009" y="2736290"/>
          <a:ext cx="944509" cy="2761516"/>
        </a:xfrm>
        <a:prstGeom prst="roundRect">
          <a:avLst/>
        </a:prstGeom>
        <a:solidFill>
          <a:schemeClr val="accent2">
            <a:hueOff val="19008843"/>
            <a:satOff val="-36686"/>
            <a:lumOff val="-471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ниже 100%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118116" y="2782397"/>
        <a:ext cx="852295" cy="266930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5706C-435C-4E7A-B7B8-5324B32A0818}">
      <dsp:nvSpPr>
        <dsp:cNvPr id="0" name=""/>
        <dsp:cNvSpPr/>
      </dsp:nvSpPr>
      <dsp:spPr>
        <a:xfrm rot="5400000">
          <a:off x="1467076" y="-218110"/>
          <a:ext cx="1882699" cy="281599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п. Мелехово  (134,7%)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+mj-lt"/>
            </a:rPr>
            <a:t>Новосельское СП </a:t>
          </a:r>
          <a:r>
            <a:rPr lang="ru-RU" sz="1200" kern="1200" dirty="0" smtClean="0">
              <a:latin typeface="+mj-lt"/>
              <a:cs typeface="Arial" pitchFamily="34" charset="0"/>
            </a:rPr>
            <a:t>(135,9%)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>
              <a:latin typeface="+mj-lt"/>
            </a:rPr>
            <a:t>Клязьминское</a:t>
          </a:r>
          <a:r>
            <a:rPr lang="ru-RU" sz="1200" kern="1200" dirty="0" smtClean="0">
              <a:latin typeface="+mj-lt"/>
            </a:rPr>
            <a:t>  СП </a:t>
          </a:r>
          <a:r>
            <a:rPr lang="ru-RU" sz="1200" kern="1200" dirty="0" smtClean="0">
              <a:latin typeface="+mj-lt"/>
              <a:cs typeface="Arial" pitchFamily="34" charset="0"/>
            </a:rPr>
            <a:t>(183,8</a:t>
          </a:r>
          <a:r>
            <a:rPr lang="ru-RU" sz="1200" kern="1200" dirty="0" smtClean="0">
              <a:latin typeface="+mj-lt"/>
              <a:cs typeface="Times New Roman" pitchFamily="18" charset="0"/>
            </a:rPr>
            <a:t>%)</a:t>
          </a:r>
          <a:endParaRPr lang="ru-RU" sz="1200" kern="1200" dirty="0">
            <a:latin typeface="+mj-lt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>
              <a:latin typeface="+mj-lt"/>
              <a:cs typeface="Times New Roman" pitchFamily="18" charset="0"/>
            </a:rPr>
            <a:t>Малыгинское</a:t>
          </a:r>
          <a:r>
            <a:rPr lang="ru-RU" sz="1200" kern="1200" dirty="0" smtClean="0">
              <a:latin typeface="+mj-lt"/>
              <a:cs typeface="Times New Roman" pitchFamily="18" charset="0"/>
            </a:rPr>
            <a:t> СП (113,1%)</a:t>
          </a:r>
          <a:endParaRPr lang="ru-RU" sz="1200" kern="1200" dirty="0">
            <a:latin typeface="+mj-lt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+mj-lt"/>
            <a:cs typeface="Times New Roman" pitchFamily="18" charset="0"/>
          </a:endParaRPr>
        </a:p>
      </dsp:txBody>
      <dsp:txXfrm rot="-5400000">
        <a:off x="1000428" y="340444"/>
        <a:ext cx="2724089" cy="1698887"/>
      </dsp:txXfrm>
    </dsp:sp>
    <dsp:sp modelId="{C119B422-1B05-48A8-A52B-717907568578}">
      <dsp:nvSpPr>
        <dsp:cNvPr id="0" name=""/>
        <dsp:cNvSpPr/>
      </dsp:nvSpPr>
      <dsp:spPr>
        <a:xfrm>
          <a:off x="18877" y="58"/>
          <a:ext cx="962673" cy="23533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Свыше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105</a:t>
          </a:r>
          <a:r>
            <a:rPr lang="ru-RU" sz="1400" b="1" kern="1200" dirty="0" smtClean="0">
              <a:solidFill>
                <a:schemeClr val="tx1"/>
              </a:solidFill>
            </a:rPr>
            <a:t>%</a:t>
          </a:r>
        </a:p>
      </dsp:txBody>
      <dsp:txXfrm>
        <a:off x="65871" y="47052"/>
        <a:ext cx="868685" cy="2259386"/>
      </dsp:txXfrm>
    </dsp:sp>
    <dsp:sp modelId="{5C9F2665-50A0-47FA-9DCC-E2C00AF94FA5}">
      <dsp:nvSpPr>
        <dsp:cNvPr id="0" name=""/>
        <dsp:cNvSpPr/>
      </dsp:nvSpPr>
      <dsp:spPr>
        <a:xfrm rot="5400000">
          <a:off x="1467076" y="2224711"/>
          <a:ext cx="1882699" cy="2815995"/>
        </a:xfrm>
        <a:prstGeom prst="round2SameRect">
          <a:avLst/>
        </a:prstGeom>
        <a:solidFill>
          <a:schemeClr val="accent3">
            <a:tint val="40000"/>
            <a:alpha val="90000"/>
            <a:hueOff val="-16376788"/>
            <a:satOff val="-13475"/>
            <a:lumOff val="-137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+mj-lt"/>
              <a:cs typeface="Arial" pitchFamily="34" charset="0"/>
            </a:rPr>
            <a:t>Ивановское СП (103,2%)</a:t>
          </a:r>
          <a:endParaRPr lang="ru-RU" sz="1200" kern="1200" dirty="0">
            <a:latin typeface="+mj-lt"/>
            <a:cs typeface="Arial" pitchFamily="34" charset="0"/>
          </a:endParaRPr>
        </a:p>
      </dsp:txBody>
      <dsp:txXfrm rot="-5400000">
        <a:off x="1000428" y="2783265"/>
        <a:ext cx="2724089" cy="1698887"/>
      </dsp:txXfrm>
    </dsp:sp>
    <dsp:sp modelId="{A59496DE-4ADC-4EAB-BF08-EC0D2F67CEEE}">
      <dsp:nvSpPr>
        <dsp:cNvPr id="0" name=""/>
        <dsp:cNvSpPr/>
      </dsp:nvSpPr>
      <dsp:spPr>
        <a:xfrm>
          <a:off x="18877" y="2471102"/>
          <a:ext cx="962673" cy="235337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100- 105%</a:t>
          </a:r>
          <a:endParaRPr lang="ru-RU" sz="1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65871" y="2518096"/>
        <a:ext cx="868685" cy="2259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C55F8-2B9D-4F6C-A24B-38DAF50181ED}">
      <dsp:nvSpPr>
        <dsp:cNvPr id="0" name=""/>
        <dsp:cNvSpPr/>
      </dsp:nvSpPr>
      <dsp:spPr>
        <a:xfrm>
          <a:off x="6681" y="0"/>
          <a:ext cx="1498531" cy="14287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>
          <a:solidFill>
            <a:schemeClr val="bg1">
              <a:lumMod val="5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Прозрачность формирования и расходования бюджетных средств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528" y="41847"/>
        <a:ext cx="1414837" cy="1345065"/>
      </dsp:txXfrm>
    </dsp:sp>
    <dsp:sp modelId="{E1C95944-D931-4FAE-9E71-A97F1477AF00}">
      <dsp:nvSpPr>
        <dsp:cNvPr id="0" name=""/>
        <dsp:cNvSpPr/>
      </dsp:nvSpPr>
      <dsp:spPr>
        <a:xfrm>
          <a:off x="1639363" y="548033"/>
          <a:ext cx="284399" cy="332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639363" y="614572"/>
        <a:ext cx="199079" cy="199615"/>
      </dsp:txXfrm>
    </dsp:sp>
    <dsp:sp modelId="{CC7B832D-A7D6-4B09-801D-C7D544A37FED}">
      <dsp:nvSpPr>
        <dsp:cNvPr id="0" name=""/>
        <dsp:cNvSpPr/>
      </dsp:nvSpPr>
      <dsp:spPr>
        <a:xfrm>
          <a:off x="2041815" y="0"/>
          <a:ext cx="1778933" cy="14287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>
          <a:solidFill>
            <a:schemeClr val="bg1">
              <a:lumMod val="5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Свободный доступ к информации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 бюджете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и деятельности органов местного самоуправления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3662" y="41847"/>
        <a:ext cx="1695239" cy="1345065"/>
      </dsp:txXfrm>
    </dsp:sp>
    <dsp:sp modelId="{2065EDE5-8AD5-47A7-A68D-3F3C03939763}">
      <dsp:nvSpPr>
        <dsp:cNvPr id="0" name=""/>
        <dsp:cNvSpPr/>
      </dsp:nvSpPr>
      <dsp:spPr>
        <a:xfrm>
          <a:off x="3925627" y="548033"/>
          <a:ext cx="222343" cy="332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925627" y="614572"/>
        <a:ext cx="155640" cy="199615"/>
      </dsp:txXfrm>
    </dsp:sp>
    <dsp:sp modelId="{2AF5958E-847A-4FB3-8DB3-E422E28062B0}">
      <dsp:nvSpPr>
        <dsp:cNvPr id="0" name=""/>
        <dsp:cNvSpPr/>
      </dsp:nvSpPr>
      <dsp:spPr>
        <a:xfrm>
          <a:off x="4240265" y="0"/>
          <a:ext cx="1990851" cy="14287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>
          <a:solidFill>
            <a:schemeClr val="bg1">
              <a:lumMod val="5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Народный контроль при принятии и реализации общественно значимых мероприятий (проектов)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82112" y="41847"/>
        <a:ext cx="1907157" cy="1345065"/>
      </dsp:txXfrm>
    </dsp:sp>
    <dsp:sp modelId="{7E24E4D8-3012-4958-ADAD-7A5D58D39E4F}">
      <dsp:nvSpPr>
        <dsp:cNvPr id="0" name=""/>
        <dsp:cNvSpPr/>
      </dsp:nvSpPr>
      <dsp:spPr>
        <a:xfrm>
          <a:off x="6336703" y="556683"/>
          <a:ext cx="246782" cy="332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6336703" y="623222"/>
        <a:ext cx="172747" cy="199615"/>
      </dsp:txXfrm>
    </dsp:sp>
    <dsp:sp modelId="{238AA2EF-D731-4415-BD1B-B316CA6836E1}">
      <dsp:nvSpPr>
        <dsp:cNvPr id="0" name=""/>
        <dsp:cNvSpPr/>
      </dsp:nvSpPr>
      <dsp:spPr>
        <a:xfrm>
          <a:off x="6696742" y="0"/>
          <a:ext cx="1965496" cy="14287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>
          <a:solidFill>
            <a:schemeClr val="bg1">
              <a:lumMod val="5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Повышение информированности общества и вовлечение граждан в диалог с органами местного самоуправления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38589" y="41847"/>
        <a:ext cx="1881802" cy="134506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BE698-02FD-4FDA-9C5B-CAC13CBECC9C}">
      <dsp:nvSpPr>
        <dsp:cNvPr id="0" name=""/>
        <dsp:cNvSpPr/>
      </dsp:nvSpPr>
      <dsp:spPr>
        <a:xfrm>
          <a:off x="0" y="350658"/>
          <a:ext cx="8504238" cy="226800"/>
        </a:xfrm>
        <a:prstGeom prst="rect">
          <a:avLst/>
        </a:prstGeom>
        <a:solidFill>
          <a:schemeClr val="bg1">
            <a:lumMod val="50000"/>
            <a:alpha val="9000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944AA-EFE1-4128-8E48-E229D072318B}">
      <dsp:nvSpPr>
        <dsp:cNvPr id="0" name=""/>
        <dsp:cNvSpPr/>
      </dsp:nvSpPr>
      <dsp:spPr>
        <a:xfrm>
          <a:off x="432049" y="282187"/>
          <a:ext cx="5952966" cy="26568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1429" cap="flat" cmpd="sng" algn="ctr">
          <a:solidFill>
            <a:schemeClr val="tx1"/>
          </a:solidFill>
          <a:prstDash val="sysDash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Общегосударственные вопросы – 122060,0 тыс. руб. (3,1%)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018" y="295156"/>
        <a:ext cx="5927028" cy="239742"/>
      </dsp:txXfrm>
    </dsp:sp>
    <dsp:sp modelId="{77D58691-EE56-4C4E-AEC8-E5D96AA63C3D}">
      <dsp:nvSpPr>
        <dsp:cNvPr id="0" name=""/>
        <dsp:cNvSpPr/>
      </dsp:nvSpPr>
      <dsp:spPr>
        <a:xfrm>
          <a:off x="0" y="758898"/>
          <a:ext cx="8504238" cy="226800"/>
        </a:xfrm>
        <a:prstGeom prst="rect">
          <a:avLst/>
        </a:prstGeom>
        <a:solidFill>
          <a:schemeClr val="bg1">
            <a:lumMod val="50000"/>
            <a:alpha val="9000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59A33-A97D-4493-99C5-D25C8DA30205}">
      <dsp:nvSpPr>
        <dsp:cNvPr id="0" name=""/>
        <dsp:cNvSpPr/>
      </dsp:nvSpPr>
      <dsp:spPr>
        <a:xfrm>
          <a:off x="425211" y="626058"/>
          <a:ext cx="5952966" cy="265680"/>
        </a:xfrm>
        <a:prstGeom prst="roundRect">
          <a:avLst/>
        </a:prstGeom>
        <a:solidFill>
          <a:schemeClr val="accent2">
            <a:lumMod val="75000"/>
          </a:schemeClr>
        </a:solidFill>
        <a:ln w="11429" cap="flat" cmpd="sng" algn="ctr">
          <a:solidFill>
            <a:schemeClr val="tx1"/>
          </a:solidFill>
          <a:prstDash val="sysDash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Национальная оборона -1448,0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180" y="639027"/>
        <a:ext cx="5927028" cy="239742"/>
      </dsp:txXfrm>
    </dsp:sp>
    <dsp:sp modelId="{408BC9DE-0D0A-4601-9B01-4F49F66887E9}">
      <dsp:nvSpPr>
        <dsp:cNvPr id="0" name=""/>
        <dsp:cNvSpPr/>
      </dsp:nvSpPr>
      <dsp:spPr>
        <a:xfrm>
          <a:off x="0" y="1402029"/>
          <a:ext cx="8504238" cy="226800"/>
        </a:xfrm>
        <a:prstGeom prst="rect">
          <a:avLst/>
        </a:prstGeom>
        <a:solidFill>
          <a:schemeClr val="bg1">
            <a:lumMod val="50000"/>
            <a:alpha val="9000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0291A-70F2-4A75-9246-EF0A25E83312}">
      <dsp:nvSpPr>
        <dsp:cNvPr id="0" name=""/>
        <dsp:cNvSpPr/>
      </dsp:nvSpPr>
      <dsp:spPr>
        <a:xfrm>
          <a:off x="425211" y="1034298"/>
          <a:ext cx="5913855" cy="50057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1429" cap="flat" cmpd="sng" algn="ctr">
          <a:solidFill>
            <a:schemeClr val="tx1"/>
          </a:solidFill>
          <a:prstDash val="sysDash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Национальная безопасность и правоохранительная деятельность -27934,2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.(0,7%)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647" y="1058734"/>
        <a:ext cx="5864983" cy="451698"/>
      </dsp:txXfrm>
    </dsp:sp>
    <dsp:sp modelId="{7DD9A84B-A162-4EE0-A839-4A3B7673E1C0}">
      <dsp:nvSpPr>
        <dsp:cNvPr id="0" name=""/>
        <dsp:cNvSpPr/>
      </dsp:nvSpPr>
      <dsp:spPr>
        <a:xfrm>
          <a:off x="0" y="1810269"/>
          <a:ext cx="8504238" cy="226800"/>
        </a:xfrm>
        <a:prstGeom prst="rect">
          <a:avLst/>
        </a:prstGeom>
        <a:solidFill>
          <a:schemeClr val="bg1">
            <a:lumMod val="50000"/>
            <a:alpha val="9000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55B9A-4980-45DF-8C6C-7AB040989133}">
      <dsp:nvSpPr>
        <dsp:cNvPr id="0" name=""/>
        <dsp:cNvSpPr/>
      </dsp:nvSpPr>
      <dsp:spPr>
        <a:xfrm>
          <a:off x="425211" y="1677429"/>
          <a:ext cx="5952966" cy="265680"/>
        </a:xfrm>
        <a:prstGeom prst="roundRect">
          <a:avLst/>
        </a:prstGeom>
        <a:solidFill>
          <a:schemeClr val="accent1">
            <a:lumMod val="75000"/>
          </a:schemeClr>
        </a:solidFill>
        <a:ln w="11429" cap="flat" cmpd="sng" algn="ctr">
          <a:solidFill>
            <a:schemeClr val="tx1"/>
          </a:solidFill>
          <a:prstDash val="sysDash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Национальная экономика -1067559,9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.(27,0%)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180" y="1690398"/>
        <a:ext cx="5927028" cy="239742"/>
      </dsp:txXfrm>
    </dsp:sp>
    <dsp:sp modelId="{CDF70AEF-25F1-4645-BFF7-991BC44AB829}">
      <dsp:nvSpPr>
        <dsp:cNvPr id="0" name=""/>
        <dsp:cNvSpPr/>
      </dsp:nvSpPr>
      <dsp:spPr>
        <a:xfrm>
          <a:off x="0" y="2218509"/>
          <a:ext cx="8504238" cy="226800"/>
        </a:xfrm>
        <a:prstGeom prst="rect">
          <a:avLst/>
        </a:prstGeom>
        <a:solidFill>
          <a:schemeClr val="bg1">
            <a:lumMod val="50000"/>
            <a:alpha val="9000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AECA2-2735-4376-8460-31D5BF77950C}">
      <dsp:nvSpPr>
        <dsp:cNvPr id="0" name=""/>
        <dsp:cNvSpPr/>
      </dsp:nvSpPr>
      <dsp:spPr>
        <a:xfrm>
          <a:off x="425211" y="2085669"/>
          <a:ext cx="5952966" cy="265680"/>
        </a:xfrm>
        <a:prstGeom prst="roundRect">
          <a:avLst/>
        </a:prstGeom>
        <a:solidFill>
          <a:schemeClr val="accent4">
            <a:lumMod val="75000"/>
          </a:schemeClr>
        </a:solidFill>
        <a:ln w="11429" cap="flat" cmpd="sng" algn="ctr">
          <a:solidFill>
            <a:schemeClr val="tx1"/>
          </a:solidFill>
          <a:prstDash val="sysDash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Жилищно-коммунальное хозяйство -875143,3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.(22,1%)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180" y="2098638"/>
        <a:ext cx="5927028" cy="239742"/>
      </dsp:txXfrm>
    </dsp:sp>
    <dsp:sp modelId="{0BEAC6FF-A0B8-4C8E-B7BF-3CA87982DEBA}">
      <dsp:nvSpPr>
        <dsp:cNvPr id="0" name=""/>
        <dsp:cNvSpPr/>
      </dsp:nvSpPr>
      <dsp:spPr>
        <a:xfrm>
          <a:off x="0" y="2643797"/>
          <a:ext cx="8504238" cy="226800"/>
        </a:xfrm>
        <a:prstGeom prst="rect">
          <a:avLst/>
        </a:prstGeom>
        <a:solidFill>
          <a:schemeClr val="bg1">
            <a:lumMod val="50000"/>
            <a:alpha val="9000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2847F-425F-4A6A-A8DD-140A7B8083E6}">
      <dsp:nvSpPr>
        <dsp:cNvPr id="0" name=""/>
        <dsp:cNvSpPr/>
      </dsp:nvSpPr>
      <dsp:spPr>
        <a:xfrm>
          <a:off x="455746" y="2796090"/>
          <a:ext cx="5952966" cy="265680"/>
        </a:xfrm>
        <a:prstGeom prst="roundRect">
          <a:avLst/>
        </a:prstGeom>
        <a:solidFill>
          <a:schemeClr val="bg2">
            <a:lumMod val="75000"/>
          </a:schemeClr>
        </a:solidFill>
        <a:ln w="11429" cap="flat" cmpd="sng" algn="ctr">
          <a:solidFill>
            <a:schemeClr val="tx1"/>
          </a:solidFill>
          <a:prstDash val="sysDash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Обслуживание муниципального долга – 20,5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715" y="2809059"/>
        <a:ext cx="5927028" cy="239742"/>
      </dsp:txXfrm>
    </dsp:sp>
    <dsp:sp modelId="{47C054F3-4FB5-46F1-B00D-464777DF42A2}">
      <dsp:nvSpPr>
        <dsp:cNvPr id="0" name=""/>
        <dsp:cNvSpPr/>
      </dsp:nvSpPr>
      <dsp:spPr>
        <a:xfrm>
          <a:off x="0" y="3034989"/>
          <a:ext cx="8504238" cy="226800"/>
        </a:xfrm>
        <a:prstGeom prst="rect">
          <a:avLst/>
        </a:prstGeom>
        <a:solidFill>
          <a:schemeClr val="bg1">
            <a:lumMod val="50000"/>
            <a:alpha val="9000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05616-754A-4260-AAE5-EFE5D5AEB7BF}">
      <dsp:nvSpPr>
        <dsp:cNvPr id="0" name=""/>
        <dsp:cNvSpPr/>
      </dsp:nvSpPr>
      <dsp:spPr>
        <a:xfrm>
          <a:off x="432049" y="3312369"/>
          <a:ext cx="5856349" cy="26568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chemeClr val="tx1"/>
          </a:solidFill>
          <a:prstDash val="sysDash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Образование – 1190216,4 тыс. руб.(30,1%)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018" y="3325338"/>
        <a:ext cx="5830411" cy="239742"/>
      </dsp:txXfrm>
    </dsp:sp>
    <dsp:sp modelId="{EA48ADAE-03DC-4B05-AE69-2E8D85B78772}">
      <dsp:nvSpPr>
        <dsp:cNvPr id="0" name=""/>
        <dsp:cNvSpPr/>
      </dsp:nvSpPr>
      <dsp:spPr>
        <a:xfrm>
          <a:off x="0" y="3384377"/>
          <a:ext cx="8504238" cy="226800"/>
        </a:xfrm>
        <a:prstGeom prst="rect">
          <a:avLst/>
        </a:prstGeom>
        <a:noFill/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A6045-B7B3-4ABE-A895-0B8019692D72}">
      <dsp:nvSpPr>
        <dsp:cNvPr id="0" name=""/>
        <dsp:cNvSpPr/>
      </dsp:nvSpPr>
      <dsp:spPr>
        <a:xfrm>
          <a:off x="482032" y="3746051"/>
          <a:ext cx="5952966" cy="265680"/>
        </a:xfrm>
        <a:prstGeom prst="roundRect">
          <a:avLst/>
        </a:prstGeom>
        <a:solidFill>
          <a:srgbClr val="00B0F0"/>
        </a:solidFill>
        <a:ln w="11429" cap="flat" cmpd="sng" algn="ctr">
          <a:solidFill>
            <a:schemeClr val="tx1"/>
          </a:solidFill>
          <a:prstDash val="sysDash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Культура -201134,6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. (5,1%)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5001" y="3759020"/>
        <a:ext cx="5927028" cy="239742"/>
      </dsp:txXfrm>
    </dsp:sp>
    <dsp:sp modelId="{9E8522E9-C8CC-4D34-98D9-92755E0771F5}">
      <dsp:nvSpPr>
        <dsp:cNvPr id="0" name=""/>
        <dsp:cNvSpPr/>
      </dsp:nvSpPr>
      <dsp:spPr>
        <a:xfrm>
          <a:off x="0" y="3672409"/>
          <a:ext cx="8504238" cy="226800"/>
        </a:xfrm>
        <a:prstGeom prst="rect">
          <a:avLst/>
        </a:prstGeom>
        <a:noFill/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9370E-9AFA-48D6-B6F0-107A0BAC1174}">
      <dsp:nvSpPr>
        <dsp:cNvPr id="0" name=""/>
        <dsp:cNvSpPr/>
      </dsp:nvSpPr>
      <dsp:spPr>
        <a:xfrm>
          <a:off x="455746" y="4176464"/>
          <a:ext cx="5952966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tx1"/>
          </a:solidFill>
          <a:prstDash val="sysDash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Социальная политика -74843,3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. (1,9%)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715" y="4189433"/>
        <a:ext cx="5927028" cy="239742"/>
      </dsp:txXfrm>
    </dsp:sp>
    <dsp:sp modelId="{E3EE88C8-8D1B-4352-8F1B-19A11DF8155E}">
      <dsp:nvSpPr>
        <dsp:cNvPr id="0" name=""/>
        <dsp:cNvSpPr/>
      </dsp:nvSpPr>
      <dsp:spPr>
        <a:xfrm>
          <a:off x="0" y="3846576"/>
          <a:ext cx="8504238" cy="226800"/>
        </a:xfrm>
        <a:prstGeom prst="rect">
          <a:avLst/>
        </a:prstGeom>
        <a:noFill/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58045-A946-4F76-9116-0EC043362CB6}">
      <dsp:nvSpPr>
        <dsp:cNvPr id="0" name=""/>
        <dsp:cNvSpPr/>
      </dsp:nvSpPr>
      <dsp:spPr>
        <a:xfrm>
          <a:off x="420211" y="4630864"/>
          <a:ext cx="5952966" cy="265680"/>
        </a:xfrm>
        <a:prstGeom prst="roundRect">
          <a:avLst/>
        </a:prstGeom>
        <a:solidFill>
          <a:srgbClr val="009999"/>
        </a:solidFill>
        <a:ln w="11429" cap="flat" cmpd="sng" algn="ctr">
          <a:solidFill>
            <a:schemeClr val="tx1"/>
          </a:solidFill>
          <a:prstDash val="sysDash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Физическая культура и спорт -397647,4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. (10,0%)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3180" y="4643833"/>
        <a:ext cx="5927028" cy="239742"/>
      </dsp:txXfrm>
    </dsp:sp>
    <dsp:sp modelId="{8E77A920-E545-436B-A3A2-A15C61830930}">
      <dsp:nvSpPr>
        <dsp:cNvPr id="0" name=""/>
        <dsp:cNvSpPr/>
      </dsp:nvSpPr>
      <dsp:spPr>
        <a:xfrm>
          <a:off x="0" y="4320479"/>
          <a:ext cx="8504238" cy="226800"/>
        </a:xfrm>
        <a:prstGeom prst="rect">
          <a:avLst/>
        </a:prstGeom>
        <a:noFill/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B5A8F-C630-41AC-981D-22FFC2FB9978}">
      <dsp:nvSpPr>
        <dsp:cNvPr id="0" name=""/>
        <dsp:cNvSpPr/>
      </dsp:nvSpPr>
      <dsp:spPr>
        <a:xfrm>
          <a:off x="472737" y="2465565"/>
          <a:ext cx="5952966" cy="265680"/>
        </a:xfrm>
        <a:prstGeom prst="roundRect">
          <a:avLst/>
        </a:prstGeom>
        <a:solidFill>
          <a:srgbClr val="00B050"/>
        </a:solidFill>
        <a:ln w="11429" cap="flat" cmpd="sng" algn="ctr">
          <a:solidFill>
            <a:schemeClr val="tx1"/>
          </a:solidFill>
          <a:prstDash val="sysDash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Охрана окружающей среды – 224,2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</a:t>
          </a: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706" y="2478534"/>
        <a:ext cx="5927028" cy="23974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72B35-2546-4827-A7F2-F38DBF52A00E}">
      <dsp:nvSpPr>
        <dsp:cNvPr id="0" name=""/>
        <dsp:cNvSpPr/>
      </dsp:nvSpPr>
      <dsp:spPr>
        <a:xfrm>
          <a:off x="-5485437" y="-840314"/>
          <a:ext cx="6534781" cy="6534781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AE5C0-63D2-49A3-893D-F3DCC01806CF}">
      <dsp:nvSpPr>
        <dsp:cNvPr id="0" name=""/>
        <dsp:cNvSpPr/>
      </dsp:nvSpPr>
      <dsp:spPr>
        <a:xfrm>
          <a:off x="340518" y="315875"/>
          <a:ext cx="8098916" cy="250733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8575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1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Фонд оплаты труда и взносы по обязательному социальному страхованию 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724448,1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518" y="315875"/>
        <a:ext cx="8098916" cy="250733"/>
      </dsp:txXfrm>
    </dsp:sp>
    <dsp:sp modelId="{9FDD500A-F374-4EBB-884D-65DEA481A5CE}">
      <dsp:nvSpPr>
        <dsp:cNvPr id="0" name=""/>
        <dsp:cNvSpPr/>
      </dsp:nvSpPr>
      <dsp:spPr>
        <a:xfrm>
          <a:off x="93913" y="173632"/>
          <a:ext cx="551431" cy="551431"/>
        </a:xfrm>
        <a:prstGeom prst="ellipse">
          <a:avLst/>
        </a:prstGeom>
        <a:solidFill>
          <a:schemeClr val="accent3">
            <a:lumMod val="75000"/>
          </a:schemeClr>
        </a:solidFill>
        <a:ln w="57150" cap="flat" cmpd="sng" algn="ctr">
          <a:solidFill>
            <a:scrgbClr r="0" g="0" b="0"/>
          </a:solidFill>
          <a:prstDash val="sysDash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033F7-F16B-4F68-BD1C-4E18B2370266}">
      <dsp:nvSpPr>
        <dsp:cNvPr id="0" name=""/>
        <dsp:cNvSpPr/>
      </dsp:nvSpPr>
      <dsp:spPr>
        <a:xfrm>
          <a:off x="740015" y="882776"/>
          <a:ext cx="7699419" cy="441145"/>
        </a:xfrm>
        <a:prstGeom prst="rect">
          <a:avLst/>
        </a:prstGeom>
        <a:solidFill>
          <a:schemeClr val="accent2">
            <a:lumMod val="75000"/>
          </a:schemeClr>
        </a:solidFill>
        <a:ln w="28575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1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бюджетным и автономным учреждениям (за исключением  ФОТ с начислениями)           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599420,6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0015" y="882776"/>
        <a:ext cx="7699419" cy="441145"/>
      </dsp:txXfrm>
    </dsp:sp>
    <dsp:sp modelId="{8E9692A4-5B57-4A80-9060-CBA3547BAE7F}">
      <dsp:nvSpPr>
        <dsp:cNvPr id="0" name=""/>
        <dsp:cNvSpPr/>
      </dsp:nvSpPr>
      <dsp:spPr>
        <a:xfrm>
          <a:off x="464299" y="827633"/>
          <a:ext cx="551431" cy="551431"/>
        </a:xfrm>
        <a:prstGeom prst="ellipse">
          <a:avLst/>
        </a:prstGeom>
        <a:solidFill>
          <a:schemeClr val="accent3">
            <a:lumMod val="75000"/>
          </a:schemeClr>
        </a:solidFill>
        <a:ln w="57150" cap="flat" cmpd="sng" algn="ctr">
          <a:solidFill>
            <a:scrgbClr r="0" g="0" b="0"/>
          </a:solidFill>
          <a:prstDash val="sysDash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3E1FF-7982-4F5C-9DF9-E389C693169F}">
      <dsp:nvSpPr>
        <dsp:cNvPr id="0" name=""/>
        <dsp:cNvSpPr/>
      </dsp:nvSpPr>
      <dsp:spPr>
        <a:xfrm>
          <a:off x="979658" y="1541785"/>
          <a:ext cx="7480497" cy="44114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8575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1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Социальные выплаты гражданам    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53102,1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9658" y="1541785"/>
        <a:ext cx="7480497" cy="441145"/>
      </dsp:txXfrm>
    </dsp:sp>
    <dsp:sp modelId="{5F6C3F80-7CAF-41E6-8141-630B55737963}">
      <dsp:nvSpPr>
        <dsp:cNvPr id="0" name=""/>
        <dsp:cNvSpPr/>
      </dsp:nvSpPr>
      <dsp:spPr>
        <a:xfrm>
          <a:off x="683222" y="1489254"/>
          <a:ext cx="551431" cy="551431"/>
        </a:xfrm>
        <a:prstGeom prst="ellipse">
          <a:avLst/>
        </a:prstGeom>
        <a:solidFill>
          <a:schemeClr val="accent3">
            <a:lumMod val="75000"/>
          </a:schemeClr>
        </a:solidFill>
        <a:ln w="57150" cap="flat" cmpd="sng" algn="ctr">
          <a:solidFill>
            <a:scrgbClr r="0" g="0" b="0"/>
          </a:solidFill>
          <a:prstDash val="sysDash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22A52-0EFD-43FC-A698-13D2D7850A7C}">
      <dsp:nvSpPr>
        <dsp:cNvPr id="0" name=""/>
        <dsp:cNvSpPr/>
      </dsp:nvSpPr>
      <dsp:spPr>
        <a:xfrm>
          <a:off x="1028837" y="2206503"/>
          <a:ext cx="7410597" cy="44114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8575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1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Капитальные вложения в объекты недвижимого имущества муниципальной собственности           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2338048,9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8837" y="2206503"/>
        <a:ext cx="7410597" cy="441145"/>
      </dsp:txXfrm>
    </dsp:sp>
    <dsp:sp modelId="{530A2A2C-24B9-408A-B60E-2B5C6A75690E}">
      <dsp:nvSpPr>
        <dsp:cNvPr id="0" name=""/>
        <dsp:cNvSpPr/>
      </dsp:nvSpPr>
      <dsp:spPr>
        <a:xfrm>
          <a:off x="753121" y="2151360"/>
          <a:ext cx="551431" cy="551431"/>
        </a:xfrm>
        <a:prstGeom prst="ellipse">
          <a:avLst/>
        </a:prstGeom>
        <a:solidFill>
          <a:schemeClr val="accent3">
            <a:lumMod val="75000"/>
          </a:schemeClr>
        </a:solidFill>
        <a:ln w="57150" cap="flat" cmpd="sng" algn="ctr">
          <a:solidFill>
            <a:scrgbClr r="0" g="0" b="0"/>
          </a:solidFill>
          <a:prstDash val="sysDash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3946A-AC12-4FC5-A733-3AF5B5761E1E}">
      <dsp:nvSpPr>
        <dsp:cNvPr id="0" name=""/>
        <dsp:cNvSpPr/>
      </dsp:nvSpPr>
      <dsp:spPr>
        <a:xfrm>
          <a:off x="958937" y="2868610"/>
          <a:ext cx="7480497" cy="44114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8575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1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юридическим лицам       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77190,1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8937" y="2868610"/>
        <a:ext cx="7480497" cy="441145"/>
      </dsp:txXfrm>
    </dsp:sp>
    <dsp:sp modelId="{DD1CE299-CFBF-44BE-8F32-07CF9E570E20}">
      <dsp:nvSpPr>
        <dsp:cNvPr id="0" name=""/>
        <dsp:cNvSpPr/>
      </dsp:nvSpPr>
      <dsp:spPr>
        <a:xfrm>
          <a:off x="683222" y="2813467"/>
          <a:ext cx="551431" cy="551431"/>
        </a:xfrm>
        <a:prstGeom prst="ellipse">
          <a:avLst/>
        </a:prstGeom>
        <a:solidFill>
          <a:schemeClr val="accent3">
            <a:lumMod val="75000"/>
          </a:schemeClr>
        </a:solidFill>
        <a:ln w="57150" cap="flat" cmpd="sng" algn="ctr">
          <a:solidFill>
            <a:scrgbClr r="0" g="0" b="0"/>
          </a:solidFill>
          <a:prstDash val="sysDash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3B9B1-243B-4653-BE65-3A264CA7EE6E}">
      <dsp:nvSpPr>
        <dsp:cNvPr id="0" name=""/>
        <dsp:cNvSpPr/>
      </dsp:nvSpPr>
      <dsp:spPr>
        <a:xfrm>
          <a:off x="740015" y="3530231"/>
          <a:ext cx="7699419" cy="441145"/>
        </a:xfrm>
        <a:prstGeom prst="rect">
          <a:avLst/>
        </a:prstGeom>
        <a:solidFill>
          <a:schemeClr val="bg2">
            <a:lumMod val="50000"/>
          </a:schemeClr>
        </a:solidFill>
        <a:ln w="28575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1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Закупки товаров, работ и услуг для обеспечения муниципальных нужд 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150772,2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0015" y="3530231"/>
        <a:ext cx="7699419" cy="441145"/>
      </dsp:txXfrm>
    </dsp:sp>
    <dsp:sp modelId="{13D03174-7E9E-40BE-94FF-D2442E18FD27}">
      <dsp:nvSpPr>
        <dsp:cNvPr id="0" name=""/>
        <dsp:cNvSpPr/>
      </dsp:nvSpPr>
      <dsp:spPr>
        <a:xfrm>
          <a:off x="464299" y="3475088"/>
          <a:ext cx="551431" cy="551431"/>
        </a:xfrm>
        <a:prstGeom prst="ellipse">
          <a:avLst/>
        </a:prstGeom>
        <a:solidFill>
          <a:schemeClr val="accent3">
            <a:lumMod val="75000"/>
          </a:schemeClr>
        </a:solidFill>
        <a:ln w="57150" cap="flat" cmpd="sng" algn="ctr">
          <a:solidFill>
            <a:scrgbClr r="0" g="0" b="0"/>
          </a:solidFill>
          <a:prstDash val="sysDash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B3D0A-70DC-4134-AD7C-AD6CE1219669}">
      <dsp:nvSpPr>
        <dsp:cNvPr id="0" name=""/>
        <dsp:cNvSpPr/>
      </dsp:nvSpPr>
      <dsp:spPr>
        <a:xfrm>
          <a:off x="371294" y="4278092"/>
          <a:ext cx="8098916" cy="441145"/>
        </a:xfrm>
        <a:prstGeom prst="rect">
          <a:avLst/>
        </a:prstGeom>
        <a:solidFill>
          <a:schemeClr val="bg1">
            <a:lumMod val="50000"/>
          </a:schemeClr>
        </a:solidFill>
        <a:ln w="28575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1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 расходы       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15249,8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294" y="4278092"/>
        <a:ext cx="8098916" cy="441145"/>
      </dsp:txXfrm>
    </dsp:sp>
    <dsp:sp modelId="{D8CBA36A-A6BD-43BE-8624-851375CC41D8}">
      <dsp:nvSpPr>
        <dsp:cNvPr id="0" name=""/>
        <dsp:cNvSpPr/>
      </dsp:nvSpPr>
      <dsp:spPr>
        <a:xfrm>
          <a:off x="64802" y="4137194"/>
          <a:ext cx="551431" cy="551431"/>
        </a:xfrm>
        <a:prstGeom prst="ellipse">
          <a:avLst/>
        </a:prstGeom>
        <a:solidFill>
          <a:schemeClr val="accent3">
            <a:lumMod val="75000"/>
          </a:schemeClr>
        </a:solidFill>
        <a:ln w="57150" cap="flat" cmpd="sng" algn="ctr">
          <a:solidFill>
            <a:scrgbClr r="0" g="0" b="0"/>
          </a:solidFill>
          <a:prstDash val="sysDash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2D326-CC39-4CE5-8FEA-3A1733E6408D}">
      <dsp:nvSpPr>
        <dsp:cNvPr id="0" name=""/>
        <dsp:cNvSpPr/>
      </dsp:nvSpPr>
      <dsp:spPr>
        <a:xfrm>
          <a:off x="301311" y="452722"/>
          <a:ext cx="7966528" cy="1160230"/>
        </a:xfrm>
        <a:prstGeom prst="rightArrow">
          <a:avLst>
            <a:gd name="adj1" fmla="val 50000"/>
            <a:gd name="adj2" fmla="val 50000"/>
          </a:avLst>
        </a:prstGeom>
        <a:solidFill>
          <a:srgbClr val="A1AD33"/>
        </a:solidFill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418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Строительство  дошкольной образовательной организации на 220 мест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311" y="742780"/>
        <a:ext cx="7676471" cy="580115"/>
      </dsp:txXfrm>
    </dsp:sp>
    <dsp:sp modelId="{7C487EBA-CD29-4ABD-A2D8-0287CE801AE2}">
      <dsp:nvSpPr>
        <dsp:cNvPr id="0" name=""/>
        <dsp:cNvSpPr/>
      </dsp:nvSpPr>
      <dsp:spPr>
        <a:xfrm>
          <a:off x="277473" y="1290500"/>
          <a:ext cx="2583515" cy="297080"/>
        </a:xfrm>
        <a:prstGeom prst="rect">
          <a:avLst/>
        </a:prstGeom>
        <a:solidFill>
          <a:srgbClr val="A1AD33"/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112176,9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473" y="1290500"/>
        <a:ext cx="2583515" cy="297080"/>
      </dsp:txXfrm>
    </dsp:sp>
    <dsp:sp modelId="{CD91DD1E-B065-4C31-B367-13D69524F865}">
      <dsp:nvSpPr>
        <dsp:cNvPr id="0" name=""/>
        <dsp:cNvSpPr/>
      </dsp:nvSpPr>
      <dsp:spPr>
        <a:xfrm>
          <a:off x="2755001" y="839465"/>
          <a:ext cx="5512837" cy="1160230"/>
        </a:xfrm>
        <a:prstGeom prst="rightArrow">
          <a:avLst>
            <a:gd name="adj1" fmla="val 50000"/>
            <a:gd name="adj2" fmla="val 50000"/>
          </a:avLst>
        </a:prstGeom>
        <a:solidFill>
          <a:srgbClr val="00B050"/>
        </a:solidFill>
        <a:ln w="28575" cap="flat" cmpd="sng" algn="ctr">
          <a:solidFill>
            <a:scrgbClr r="0" g="0" b="0"/>
          </a:solidFill>
          <a:prstDash val="sysDash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418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Строительство объектов инфраструктуры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55001" y="1129523"/>
        <a:ext cx="5222780" cy="580115"/>
      </dsp:txXfrm>
    </dsp:sp>
    <dsp:sp modelId="{E573A51F-3985-4A0B-9E18-4D84E062B353}">
      <dsp:nvSpPr>
        <dsp:cNvPr id="0" name=""/>
        <dsp:cNvSpPr/>
      </dsp:nvSpPr>
      <dsp:spPr>
        <a:xfrm>
          <a:off x="2790653" y="1722548"/>
          <a:ext cx="2453690" cy="325777"/>
        </a:xfrm>
        <a:prstGeom prst="rect">
          <a:avLst/>
        </a:prstGeom>
        <a:solidFill>
          <a:srgbClr val="3CBE7D"/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324413,5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0653" y="1722548"/>
        <a:ext cx="2453690" cy="325777"/>
      </dsp:txXfrm>
    </dsp:sp>
    <dsp:sp modelId="{665888FB-6055-437F-95A6-3A1E3E3D5953}">
      <dsp:nvSpPr>
        <dsp:cNvPr id="0" name=""/>
        <dsp:cNvSpPr/>
      </dsp:nvSpPr>
      <dsp:spPr>
        <a:xfrm>
          <a:off x="5238947" y="1253590"/>
          <a:ext cx="3059146" cy="1160230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 w="28575" cap="flat" cmpd="sng" algn="ctr">
          <a:solidFill>
            <a:scrgbClr r="0" g="0" b="0"/>
          </a:solidFill>
          <a:prstDash val="sysDash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418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Строительство автомобильных дорог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38947" y="1543648"/>
        <a:ext cx="2769089" cy="580115"/>
      </dsp:txXfrm>
    </dsp:sp>
    <dsp:sp modelId="{DC23216E-45B5-4E82-8038-11B5B2FA000A}">
      <dsp:nvSpPr>
        <dsp:cNvPr id="0" name=""/>
        <dsp:cNvSpPr/>
      </dsp:nvSpPr>
      <dsp:spPr>
        <a:xfrm>
          <a:off x="5238946" y="2032567"/>
          <a:ext cx="2453690" cy="42727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830658,4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5238946" y="2032567"/>
        <a:ext cx="2453690" cy="42727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E8944-46A5-48F2-8471-B37FF769AA26}">
      <dsp:nvSpPr>
        <dsp:cNvPr id="0" name=""/>
        <dsp:cNvSpPr/>
      </dsp:nvSpPr>
      <dsp:spPr>
        <a:xfrm>
          <a:off x="346058" y="597844"/>
          <a:ext cx="7600915" cy="1107072"/>
        </a:xfrm>
        <a:prstGeom prst="rightArrow">
          <a:avLst>
            <a:gd name="adj1" fmla="val 50000"/>
            <a:gd name="adj2" fmla="val 50000"/>
          </a:avLst>
        </a:prstGeom>
        <a:solidFill>
          <a:srgbClr val="5092C8"/>
        </a:solidFill>
        <a:ln w="28575" cap="flat" cmpd="sng" algn="ctr">
          <a:solidFill>
            <a:scrgbClr r="0" g="0" b="0"/>
          </a:solidFill>
          <a:prstDash val="sysDash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75748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Строительство общеобразовательной школы на 825 мест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6058" y="874612"/>
        <a:ext cx="7324147" cy="553536"/>
      </dsp:txXfrm>
    </dsp:sp>
    <dsp:sp modelId="{E8F7CAAF-96EF-4728-AE60-76292595B632}">
      <dsp:nvSpPr>
        <dsp:cNvPr id="0" name=""/>
        <dsp:cNvSpPr/>
      </dsp:nvSpPr>
      <dsp:spPr>
        <a:xfrm>
          <a:off x="360028" y="1401773"/>
          <a:ext cx="3511622" cy="373078"/>
        </a:xfrm>
        <a:prstGeom prst="rect">
          <a:avLst/>
        </a:prstGeom>
        <a:solidFill>
          <a:srgbClr val="5092C8"/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443724,7</a:t>
          </a:r>
          <a:endParaRPr lang="ru-RU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028" y="1401773"/>
        <a:ext cx="3511622" cy="373078"/>
      </dsp:txXfrm>
    </dsp:sp>
    <dsp:sp modelId="{699648AF-0879-48AE-8AE0-1580BAFC94BA}">
      <dsp:nvSpPr>
        <dsp:cNvPr id="0" name=""/>
        <dsp:cNvSpPr/>
      </dsp:nvSpPr>
      <dsp:spPr>
        <a:xfrm>
          <a:off x="3888447" y="936101"/>
          <a:ext cx="4089292" cy="1107072"/>
        </a:xfrm>
        <a:prstGeom prst="rightArrow">
          <a:avLst>
            <a:gd name="adj1" fmla="val 50000"/>
            <a:gd name="adj2" fmla="val 50000"/>
          </a:avLst>
        </a:prstGeom>
        <a:solidFill>
          <a:srgbClr val="009999"/>
        </a:solidFill>
        <a:ln w="28575" cap="flat" cmpd="sng" algn="ctr">
          <a:solidFill>
            <a:scrgbClr r="0" g="0" b="0"/>
          </a:solidFill>
          <a:prstDash val="sysDash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75748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Строительство физкультурно-оздоровительного комплекса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8447" y="1212869"/>
        <a:ext cx="3812524" cy="553536"/>
      </dsp:txXfrm>
    </dsp:sp>
    <dsp:sp modelId="{2DBC8DE7-CB38-4B83-9C3F-3580046ED0CF}">
      <dsp:nvSpPr>
        <dsp:cNvPr id="0" name=""/>
        <dsp:cNvSpPr/>
      </dsp:nvSpPr>
      <dsp:spPr>
        <a:xfrm>
          <a:off x="3888436" y="1728184"/>
          <a:ext cx="3511622" cy="401075"/>
        </a:xfrm>
        <a:prstGeom prst="rect">
          <a:avLst/>
        </a:prstGeom>
        <a:solidFill>
          <a:srgbClr val="009999"/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182796,7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8436" y="1728184"/>
        <a:ext cx="3511622" cy="4010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6C2D7-A3D3-4773-BA63-859F4FE34BE7}">
      <dsp:nvSpPr>
        <dsp:cNvPr id="0" name=""/>
        <dsp:cNvSpPr/>
      </dsp:nvSpPr>
      <dsp:spPr>
        <a:xfrm rot="5400000">
          <a:off x="5594435" y="-2448579"/>
          <a:ext cx="469810" cy="5486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>
              <a:lumMod val="50000"/>
              <a:alpha val="9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Использование информации в учебных целях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Материалы для открытых уроков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86121" y="82669"/>
        <a:ext cx="5463504" cy="423942"/>
      </dsp:txXfrm>
    </dsp:sp>
    <dsp:sp modelId="{1BFB878F-2848-4516-B52A-25EFEF25D87C}">
      <dsp:nvSpPr>
        <dsp:cNvPr id="0" name=""/>
        <dsp:cNvSpPr/>
      </dsp:nvSpPr>
      <dsp:spPr>
        <a:xfrm>
          <a:off x="0" y="1008"/>
          <a:ext cx="3086121" cy="587262"/>
        </a:xfrm>
        <a:prstGeom prst="roundRect">
          <a:avLst/>
        </a:prstGeom>
        <a:solidFill>
          <a:schemeClr val="accent1">
            <a:lumMod val="75000"/>
          </a:schemeClr>
        </a:solidFill>
        <a:ln w="38100">
          <a:solidFill>
            <a:schemeClr val="bg1">
              <a:lumMod val="5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Студенты, школьники</a:t>
          </a:r>
          <a:endParaRPr lang="ru-RU" sz="2100" kern="1200" dirty="0"/>
        </a:p>
      </dsp:txBody>
      <dsp:txXfrm>
        <a:off x="28668" y="29676"/>
        <a:ext cx="3028785" cy="529926"/>
      </dsp:txXfrm>
    </dsp:sp>
    <dsp:sp modelId="{D4A22ED6-F35F-4925-969E-55696BD33898}">
      <dsp:nvSpPr>
        <dsp:cNvPr id="0" name=""/>
        <dsp:cNvSpPr/>
      </dsp:nvSpPr>
      <dsp:spPr>
        <a:xfrm rot="5400000">
          <a:off x="5594435" y="-1831953"/>
          <a:ext cx="469810" cy="5486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>
              <a:lumMod val="50000"/>
              <a:alpha val="9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Инструмент визуализации информации для публикации и материалов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86121" y="699295"/>
        <a:ext cx="5463504" cy="423942"/>
      </dsp:txXfrm>
    </dsp:sp>
    <dsp:sp modelId="{2A08CCE4-EB50-47B7-BA6B-F9C189620FC5}">
      <dsp:nvSpPr>
        <dsp:cNvPr id="0" name=""/>
        <dsp:cNvSpPr/>
      </dsp:nvSpPr>
      <dsp:spPr>
        <a:xfrm>
          <a:off x="0" y="617634"/>
          <a:ext cx="3086121" cy="587262"/>
        </a:xfrm>
        <a:prstGeom prst="roundRect">
          <a:avLst/>
        </a:prstGeom>
        <a:solidFill>
          <a:schemeClr val="accent1">
            <a:lumMod val="75000"/>
          </a:schemeClr>
        </a:solidFill>
        <a:ln w="38100">
          <a:solidFill>
            <a:schemeClr val="bg1">
              <a:lumMod val="5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СМИ, журналисты</a:t>
          </a:r>
          <a:endParaRPr lang="ru-RU" sz="2100" kern="1200" dirty="0"/>
        </a:p>
      </dsp:txBody>
      <dsp:txXfrm>
        <a:off x="28668" y="646302"/>
        <a:ext cx="3028785" cy="529926"/>
      </dsp:txXfrm>
    </dsp:sp>
    <dsp:sp modelId="{70256B06-B20B-4794-A8B5-3525E364F686}">
      <dsp:nvSpPr>
        <dsp:cNvPr id="0" name=""/>
        <dsp:cNvSpPr/>
      </dsp:nvSpPr>
      <dsp:spPr>
        <a:xfrm rot="5400000">
          <a:off x="5594435" y="-1215328"/>
          <a:ext cx="469810" cy="5486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>
              <a:lumMod val="50000"/>
              <a:alpha val="9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Прогнозирование развития бизнеса с учетом прогноза развития государства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86121" y="1315920"/>
        <a:ext cx="5463504" cy="423942"/>
      </dsp:txXfrm>
    </dsp:sp>
    <dsp:sp modelId="{1DFADBB7-00D9-4215-99E1-4068E1977006}">
      <dsp:nvSpPr>
        <dsp:cNvPr id="0" name=""/>
        <dsp:cNvSpPr/>
      </dsp:nvSpPr>
      <dsp:spPr>
        <a:xfrm>
          <a:off x="0" y="1234259"/>
          <a:ext cx="3086121" cy="587262"/>
        </a:xfrm>
        <a:prstGeom prst="roundRect">
          <a:avLst/>
        </a:prstGeom>
        <a:solidFill>
          <a:schemeClr val="accent1">
            <a:lumMod val="75000"/>
          </a:schemeClr>
        </a:solidFill>
        <a:ln w="38100">
          <a:solidFill>
            <a:schemeClr val="bg1">
              <a:lumMod val="5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Предприниматели</a:t>
          </a:r>
          <a:endParaRPr lang="ru-RU" sz="2100" kern="1200" dirty="0"/>
        </a:p>
      </dsp:txBody>
      <dsp:txXfrm>
        <a:off x="28668" y="1262927"/>
        <a:ext cx="3028785" cy="529926"/>
      </dsp:txXfrm>
    </dsp:sp>
    <dsp:sp modelId="{7D7BC51A-5246-4343-83A6-118450699444}">
      <dsp:nvSpPr>
        <dsp:cNvPr id="0" name=""/>
        <dsp:cNvSpPr/>
      </dsp:nvSpPr>
      <dsp:spPr>
        <a:xfrm rot="5400000">
          <a:off x="5594435" y="-598702"/>
          <a:ext cx="469810" cy="5486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>
              <a:lumMod val="50000"/>
              <a:alpha val="9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Участие в бюджетном процессе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86121" y="1932546"/>
        <a:ext cx="5463504" cy="423942"/>
      </dsp:txXfrm>
    </dsp:sp>
    <dsp:sp modelId="{8783BA14-F0A5-444B-9403-0A15744CF78D}">
      <dsp:nvSpPr>
        <dsp:cNvPr id="0" name=""/>
        <dsp:cNvSpPr/>
      </dsp:nvSpPr>
      <dsp:spPr>
        <a:xfrm>
          <a:off x="0" y="1850885"/>
          <a:ext cx="3086121" cy="587262"/>
        </a:xfrm>
        <a:prstGeom prst="roundRect">
          <a:avLst/>
        </a:prstGeom>
        <a:solidFill>
          <a:schemeClr val="accent1">
            <a:lumMod val="75000"/>
          </a:schemeClr>
        </a:solidFill>
        <a:ln w="38100">
          <a:solidFill>
            <a:schemeClr val="bg1">
              <a:lumMod val="5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Активное население</a:t>
          </a:r>
          <a:endParaRPr lang="ru-RU" sz="2100" kern="1200" dirty="0"/>
        </a:p>
      </dsp:txBody>
      <dsp:txXfrm>
        <a:off x="28668" y="1879553"/>
        <a:ext cx="3028785" cy="529926"/>
      </dsp:txXfrm>
    </dsp:sp>
    <dsp:sp modelId="{8F952383-BC67-43A8-BCA0-6F0DC588BBAF}">
      <dsp:nvSpPr>
        <dsp:cNvPr id="0" name=""/>
        <dsp:cNvSpPr/>
      </dsp:nvSpPr>
      <dsp:spPr>
        <a:xfrm rot="5400000">
          <a:off x="5594435" y="11966"/>
          <a:ext cx="469810" cy="5486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>
              <a:lumMod val="50000"/>
              <a:alpha val="9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Повышение уровня знаний о бюджете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86121" y="2543214"/>
        <a:ext cx="5463504" cy="423942"/>
      </dsp:txXfrm>
    </dsp:sp>
    <dsp:sp modelId="{871A58E5-BF10-4489-9250-6AB1782EE48D}">
      <dsp:nvSpPr>
        <dsp:cNvPr id="0" name=""/>
        <dsp:cNvSpPr/>
      </dsp:nvSpPr>
      <dsp:spPr>
        <a:xfrm>
          <a:off x="0" y="2467511"/>
          <a:ext cx="3086121" cy="587262"/>
        </a:xfrm>
        <a:prstGeom prst="roundRect">
          <a:avLst/>
        </a:prstGeom>
        <a:solidFill>
          <a:schemeClr val="accent1">
            <a:lumMod val="75000"/>
          </a:schemeClr>
        </a:solidFill>
        <a:ln w="38100">
          <a:solidFill>
            <a:schemeClr val="bg1">
              <a:lumMod val="5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Молодежь </a:t>
          </a:r>
          <a:endParaRPr lang="ru-RU" sz="2100" kern="1200" dirty="0"/>
        </a:p>
      </dsp:txBody>
      <dsp:txXfrm>
        <a:off x="28668" y="2496179"/>
        <a:ext cx="3028785" cy="529926"/>
      </dsp:txXfrm>
    </dsp:sp>
    <dsp:sp modelId="{6F23DBA3-E2D5-4331-AC77-40CEAF931255}">
      <dsp:nvSpPr>
        <dsp:cNvPr id="0" name=""/>
        <dsp:cNvSpPr/>
      </dsp:nvSpPr>
      <dsp:spPr>
        <a:xfrm rot="5400000">
          <a:off x="5594435" y="660040"/>
          <a:ext cx="469810" cy="5486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>
              <a:lumMod val="50000"/>
              <a:alpha val="9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Информация о социальных услугах государства, которыми может воспользоваться население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86121" y="3191288"/>
        <a:ext cx="5463504" cy="423942"/>
      </dsp:txXfrm>
    </dsp:sp>
    <dsp:sp modelId="{2B4DF4D9-2080-4F2A-AB49-3C69DDF29276}">
      <dsp:nvSpPr>
        <dsp:cNvPr id="0" name=""/>
        <dsp:cNvSpPr/>
      </dsp:nvSpPr>
      <dsp:spPr>
        <a:xfrm>
          <a:off x="0" y="3084136"/>
          <a:ext cx="3086121" cy="587262"/>
        </a:xfrm>
        <a:prstGeom prst="roundRect">
          <a:avLst/>
        </a:prstGeom>
        <a:solidFill>
          <a:schemeClr val="accent1">
            <a:lumMod val="75000"/>
          </a:schemeClr>
        </a:solidFill>
        <a:ln w="38100">
          <a:solidFill>
            <a:schemeClr val="bg1">
              <a:lumMod val="5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Социальные группы</a:t>
          </a:r>
          <a:endParaRPr lang="ru-RU" sz="2100" kern="1200" dirty="0"/>
        </a:p>
      </dsp:txBody>
      <dsp:txXfrm>
        <a:off x="28668" y="3112804"/>
        <a:ext cx="3028785" cy="5299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E38A2-8F72-4D2D-BD46-D90AB156A2E7}">
      <dsp:nvSpPr>
        <dsp:cNvPr id="0" name=""/>
        <dsp:cNvSpPr/>
      </dsp:nvSpPr>
      <dsp:spPr>
        <a:xfrm>
          <a:off x="1656182" y="936083"/>
          <a:ext cx="5383318" cy="5383318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  <a:sp3d extrusionH="28000" prstMaterial="matte"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Times New Roman" pitchFamily="18" charset="0"/>
              <a:cs typeface="Times New Roman" pitchFamily="18" charset="0"/>
            </a:rPr>
            <a:t>отчетность</a:t>
          </a:r>
          <a:endParaRPr lang="ru-RU" sz="2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93319" y="2076834"/>
        <a:ext cx="1922613" cy="1602178"/>
      </dsp:txXfrm>
    </dsp:sp>
    <dsp:sp modelId="{40BF46AB-806B-4F51-B3A1-E6719F604893}">
      <dsp:nvSpPr>
        <dsp:cNvPr id="0" name=""/>
        <dsp:cNvSpPr/>
      </dsp:nvSpPr>
      <dsp:spPr>
        <a:xfrm>
          <a:off x="1368146" y="1656179"/>
          <a:ext cx="5383318" cy="5429076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-8413220"/>
            <a:satOff val="-4326"/>
            <a:lumOff val="-186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  <a:sp3d extrusionH="28000" prstMaterial="matte"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Times New Roman" pitchFamily="18" charset="0"/>
              <a:cs typeface="Times New Roman" pitchFamily="18" charset="0"/>
            </a:rPr>
            <a:t>планирование</a:t>
          </a:r>
          <a:endParaRPr lang="ru-RU" sz="2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49889" y="5178615"/>
        <a:ext cx="2883920" cy="1421900"/>
      </dsp:txXfrm>
    </dsp:sp>
    <dsp:sp modelId="{BD0E565A-D803-4428-9116-F1A5B070F51C}">
      <dsp:nvSpPr>
        <dsp:cNvPr id="0" name=""/>
        <dsp:cNvSpPr/>
      </dsp:nvSpPr>
      <dsp:spPr>
        <a:xfrm>
          <a:off x="864078" y="936083"/>
          <a:ext cx="5383318" cy="5383318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исполнение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87646" y="2076834"/>
        <a:ext cx="1922613" cy="1602178"/>
      </dsp:txXfrm>
    </dsp:sp>
    <dsp:sp modelId="{C75D6C5F-12D0-4896-8FF8-C840627D22F9}">
      <dsp:nvSpPr>
        <dsp:cNvPr id="0" name=""/>
        <dsp:cNvSpPr/>
      </dsp:nvSpPr>
      <dsp:spPr>
        <a:xfrm>
          <a:off x="1567181" y="580022"/>
          <a:ext cx="6049824" cy="604982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B0482D-464B-4003-92AC-09A90D4A1CA1}">
      <dsp:nvSpPr>
        <dsp:cNvPr id="0" name=""/>
        <dsp:cNvSpPr/>
      </dsp:nvSpPr>
      <dsp:spPr>
        <a:xfrm>
          <a:off x="834099" y="1481009"/>
          <a:ext cx="6049824" cy="604982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-8413220"/>
            <a:satOff val="-4326"/>
            <a:lumOff val="-186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95F681-589C-4C58-9055-97EF3EAB634D}">
      <dsp:nvSpPr>
        <dsp:cNvPr id="0" name=""/>
        <dsp:cNvSpPr/>
      </dsp:nvSpPr>
      <dsp:spPr>
        <a:xfrm>
          <a:off x="241017" y="491029"/>
          <a:ext cx="6049824" cy="604982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B1038-C7A1-4CC3-9AAF-D3BBED357402}">
      <dsp:nvSpPr>
        <dsp:cNvPr id="0" name=""/>
        <dsp:cNvSpPr/>
      </dsp:nvSpPr>
      <dsp:spPr>
        <a:xfrm>
          <a:off x="2273702" y="123192"/>
          <a:ext cx="4237820" cy="147173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94AF4-2694-43E4-903C-349D8487ED5E}">
      <dsp:nvSpPr>
        <dsp:cNvPr id="0" name=""/>
        <dsp:cNvSpPr/>
      </dsp:nvSpPr>
      <dsp:spPr>
        <a:xfrm>
          <a:off x="1728320" y="4031656"/>
          <a:ext cx="821283" cy="669636"/>
        </a:xfrm>
        <a:prstGeom prst="downArrow">
          <a:avLst/>
        </a:prstGeom>
        <a:solidFill>
          <a:schemeClr val="accent3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710DB-D94B-4D65-B358-AAE85552AB81}">
      <dsp:nvSpPr>
        <dsp:cNvPr id="0" name=""/>
        <dsp:cNvSpPr/>
      </dsp:nvSpPr>
      <dsp:spPr>
        <a:xfrm>
          <a:off x="216157" y="4247679"/>
          <a:ext cx="3942159" cy="985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2022 год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216157" y="4247679"/>
        <a:ext cx="3942159" cy="985539"/>
      </dsp:txXfrm>
    </dsp:sp>
    <dsp:sp modelId="{3EA15496-C022-42C8-A07B-D5996C685D3B}">
      <dsp:nvSpPr>
        <dsp:cNvPr id="0" name=""/>
        <dsp:cNvSpPr/>
      </dsp:nvSpPr>
      <dsp:spPr>
        <a:xfrm>
          <a:off x="1834189" y="268162"/>
          <a:ext cx="1478309" cy="1478309"/>
        </a:xfrm>
        <a:prstGeom prst="ellipse">
          <a:avLst/>
        </a:prstGeom>
        <a:solidFill>
          <a:srgbClr val="FF7C8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Дотации 68179,2 тыс.руб.</a:t>
          </a:r>
          <a:endParaRPr lang="ru-RU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050682" y="484655"/>
        <a:ext cx="1045323" cy="1045323"/>
      </dsp:txXfrm>
    </dsp:sp>
    <dsp:sp modelId="{1098F91E-524C-4973-B96A-BA1C7D087FA1}">
      <dsp:nvSpPr>
        <dsp:cNvPr id="0" name=""/>
        <dsp:cNvSpPr/>
      </dsp:nvSpPr>
      <dsp:spPr>
        <a:xfrm>
          <a:off x="648192" y="1007313"/>
          <a:ext cx="1478309" cy="1478309"/>
        </a:xfrm>
        <a:prstGeom prst="ellipse">
          <a:avLst/>
        </a:prstGeom>
        <a:solidFill>
          <a:srgbClr val="009999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Субсидии 1855016,8 тыс.руб</a:t>
          </a:r>
          <a:r>
            <a:rPr lang="ru-RU" sz="1500" kern="1200" dirty="0" smtClean="0"/>
            <a:t>.</a:t>
          </a:r>
          <a:endParaRPr lang="ru-RU" sz="1500" kern="1200" dirty="0"/>
        </a:p>
      </dsp:txBody>
      <dsp:txXfrm>
        <a:off x="864685" y="1223806"/>
        <a:ext cx="1045323" cy="1045323"/>
      </dsp:txXfrm>
    </dsp:sp>
    <dsp:sp modelId="{DFEC7B6F-D594-4690-8AF0-43C492CA773D}">
      <dsp:nvSpPr>
        <dsp:cNvPr id="0" name=""/>
        <dsp:cNvSpPr/>
      </dsp:nvSpPr>
      <dsp:spPr>
        <a:xfrm>
          <a:off x="2088349" y="1511376"/>
          <a:ext cx="1478309" cy="1478309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Субвенции 333963,0 тыс. руб.</a:t>
          </a:r>
          <a:endParaRPr lang="ru-RU" sz="1500" kern="1200" dirty="0"/>
        </a:p>
      </dsp:txBody>
      <dsp:txXfrm>
        <a:off x="2304842" y="1727869"/>
        <a:ext cx="1045323" cy="1045323"/>
      </dsp:txXfrm>
    </dsp:sp>
    <dsp:sp modelId="{AE0A50BE-575F-4B59-9AB8-7982FABD28DF}">
      <dsp:nvSpPr>
        <dsp:cNvPr id="0" name=""/>
        <dsp:cNvSpPr/>
      </dsp:nvSpPr>
      <dsp:spPr>
        <a:xfrm>
          <a:off x="144154" y="1295333"/>
          <a:ext cx="4041764" cy="2959226"/>
        </a:xfrm>
        <a:prstGeom prst="funnel">
          <a:avLst/>
        </a:prstGeom>
        <a:solidFill>
          <a:schemeClr val="bg2">
            <a:lumMod val="75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98A93-FBA4-4AA4-B263-0AF607FEB15D}">
      <dsp:nvSpPr>
        <dsp:cNvPr id="0" name=""/>
        <dsp:cNvSpPr/>
      </dsp:nvSpPr>
      <dsp:spPr>
        <a:xfrm>
          <a:off x="1095646" y="211707"/>
          <a:ext cx="3773669" cy="131054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71A30-85BD-44E3-8522-B1C6E205A79A}">
      <dsp:nvSpPr>
        <dsp:cNvPr id="0" name=""/>
        <dsp:cNvSpPr/>
      </dsp:nvSpPr>
      <dsp:spPr>
        <a:xfrm>
          <a:off x="3552817" y="3632582"/>
          <a:ext cx="839670" cy="615890"/>
        </a:xfrm>
        <a:prstGeom prst="downArrow">
          <a:avLst/>
        </a:prstGeom>
        <a:solidFill>
          <a:schemeClr val="accent3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FE589-9D21-4603-90CD-4E908FB954F2}">
      <dsp:nvSpPr>
        <dsp:cNvPr id="0" name=""/>
        <dsp:cNvSpPr/>
      </dsp:nvSpPr>
      <dsp:spPr>
        <a:xfrm>
          <a:off x="2952315" y="4138546"/>
          <a:ext cx="2294812" cy="469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2023 год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2952315" y="4138546"/>
        <a:ext cx="2294812" cy="469567"/>
      </dsp:txXfrm>
    </dsp:sp>
    <dsp:sp modelId="{4E010E24-985B-442F-8F6D-7AE5C0B1A06A}">
      <dsp:nvSpPr>
        <dsp:cNvPr id="0" name=""/>
        <dsp:cNvSpPr/>
      </dsp:nvSpPr>
      <dsp:spPr>
        <a:xfrm>
          <a:off x="2376259" y="360038"/>
          <a:ext cx="1525216" cy="1485355"/>
        </a:xfrm>
        <a:prstGeom prst="ellipse">
          <a:avLst/>
        </a:prstGeom>
        <a:solidFill>
          <a:srgbClr val="009999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Субсидии 2238154,0 тыс.руб</a:t>
          </a:r>
          <a:r>
            <a:rPr lang="ru-RU" sz="1300" kern="1200" dirty="0" smtClean="0"/>
            <a:t>.</a:t>
          </a:r>
          <a:endParaRPr lang="ru-RU" sz="1300" kern="1200" dirty="0"/>
        </a:p>
      </dsp:txBody>
      <dsp:txXfrm>
        <a:off x="2599622" y="577563"/>
        <a:ext cx="1078490" cy="1050305"/>
      </dsp:txXfrm>
    </dsp:sp>
    <dsp:sp modelId="{87D7FF17-3F22-4508-94E4-AA91F4EEC946}">
      <dsp:nvSpPr>
        <dsp:cNvPr id="0" name=""/>
        <dsp:cNvSpPr/>
      </dsp:nvSpPr>
      <dsp:spPr>
        <a:xfrm>
          <a:off x="3791016" y="0"/>
          <a:ext cx="1465570" cy="1444284"/>
        </a:xfrm>
        <a:prstGeom prst="ellipse">
          <a:avLst/>
        </a:prstGeom>
        <a:solidFill>
          <a:srgbClr val="FF7C8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Дотации 63502,8 тыс.руб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4005644" y="211510"/>
        <a:ext cx="1036314" cy="1021264"/>
      </dsp:txXfrm>
    </dsp:sp>
    <dsp:sp modelId="{3C2AC08E-45FD-4908-831B-B093849A8E66}">
      <dsp:nvSpPr>
        <dsp:cNvPr id="0" name=""/>
        <dsp:cNvSpPr/>
      </dsp:nvSpPr>
      <dsp:spPr>
        <a:xfrm>
          <a:off x="3958201" y="1159511"/>
          <a:ext cx="1586415" cy="1504785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Субвенции 398067,0 тыс.руб.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4190526" y="1379882"/>
        <a:ext cx="1121765" cy="1064043"/>
      </dsp:txXfrm>
    </dsp:sp>
    <dsp:sp modelId="{14D236D4-E39C-4296-AF2E-A0AA85931F37}">
      <dsp:nvSpPr>
        <dsp:cNvPr id="0" name=""/>
        <dsp:cNvSpPr/>
      </dsp:nvSpPr>
      <dsp:spPr>
        <a:xfrm>
          <a:off x="2016214" y="936087"/>
          <a:ext cx="3918654" cy="2931887"/>
        </a:xfrm>
        <a:prstGeom prst="funnel">
          <a:avLst/>
        </a:prstGeom>
        <a:solidFill>
          <a:schemeClr val="bg2">
            <a:lumMod val="75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7E60C-5C6C-4F23-BD60-66DED4D20FA7}">
      <dsp:nvSpPr>
        <dsp:cNvPr id="0" name=""/>
        <dsp:cNvSpPr/>
      </dsp:nvSpPr>
      <dsp:spPr>
        <a:xfrm>
          <a:off x="2150644" y="596837"/>
          <a:ext cx="4475623" cy="2115670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муниципальному образованию «</a:t>
          </a:r>
          <a:r>
            <a:rPr lang="ru-RU" sz="23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Ковровский</a:t>
          </a:r>
          <a:r>
            <a:rPr lang="ru-RU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район»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63502,8 тыс.руб.</a:t>
          </a:r>
          <a:endParaRPr lang="ru-RU" sz="2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6084" y="906670"/>
        <a:ext cx="3164743" cy="1496004"/>
      </dsp:txXfrm>
    </dsp:sp>
    <dsp:sp modelId="{26A5B13D-DB1F-41A4-9E8A-E9B2D4B22C5A}">
      <dsp:nvSpPr>
        <dsp:cNvPr id="0" name=""/>
        <dsp:cNvSpPr/>
      </dsp:nvSpPr>
      <dsp:spPr>
        <a:xfrm rot="7893115">
          <a:off x="1644221" y="2497498"/>
          <a:ext cx="1347876" cy="8664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 rot="10800000">
        <a:off x="1860407" y="2573529"/>
        <a:ext cx="1087928" cy="519896"/>
      </dsp:txXfrm>
    </dsp:sp>
    <dsp:sp modelId="{C1E2571D-9279-4C01-BE48-D9829E83A703}">
      <dsp:nvSpPr>
        <dsp:cNvPr id="0" name=""/>
        <dsp:cNvSpPr/>
      </dsp:nvSpPr>
      <dsp:spPr>
        <a:xfrm>
          <a:off x="125559" y="3384359"/>
          <a:ext cx="3011181" cy="27623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Дотация в целях компенсации снижения дотации                          </a:t>
          </a:r>
          <a:r>
            <a:rPr lang="ru-RU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выравнивание бюджетной обеспеченности</a:t>
          </a:r>
          <a:endParaRPr lang="ru-RU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35942,0 тыс. руб.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6536" y="3788902"/>
        <a:ext cx="2129227" cy="1953304"/>
      </dsp:txXfrm>
    </dsp:sp>
    <dsp:sp modelId="{2DFBB035-5C3E-43B8-B701-46C86B0F7362}">
      <dsp:nvSpPr>
        <dsp:cNvPr id="0" name=""/>
        <dsp:cNvSpPr/>
      </dsp:nvSpPr>
      <dsp:spPr>
        <a:xfrm rot="2552348">
          <a:off x="6042603" y="2245762"/>
          <a:ext cx="1287711" cy="873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>
        <a:off x="6077071" y="2331837"/>
        <a:ext cx="1025782" cy="523859"/>
      </dsp:txXfrm>
    </dsp:sp>
    <dsp:sp modelId="{B54D0B95-DF5E-4E57-B98F-8964296B2C8B}">
      <dsp:nvSpPr>
        <dsp:cNvPr id="0" name=""/>
        <dsp:cNvSpPr/>
      </dsp:nvSpPr>
      <dsp:spPr>
        <a:xfrm>
          <a:off x="5736155" y="3073368"/>
          <a:ext cx="3048820" cy="3081113"/>
        </a:xfrm>
        <a:prstGeom prst="ellipse">
          <a:avLst/>
        </a:prstGeom>
        <a:solidFill>
          <a:schemeClr val="accent4">
            <a:hueOff val="-1605168"/>
            <a:satOff val="19845"/>
            <a:lumOff val="-647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Дотация                            </a:t>
          </a:r>
          <a:r>
            <a:rPr lang="ru-RU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частичную компенсацию дополнительных расходов в связи с повышением оплаты труда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11156,0 тыс. руб. 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2644" y="3524587"/>
        <a:ext cx="2155842" cy="2178675"/>
      </dsp:txXfrm>
    </dsp:sp>
    <dsp:sp modelId="{62827D3B-C32C-4A66-86E9-45671EFFABC6}">
      <dsp:nvSpPr>
        <dsp:cNvPr id="0" name=""/>
        <dsp:cNvSpPr/>
      </dsp:nvSpPr>
      <dsp:spPr>
        <a:xfrm rot="5354423">
          <a:off x="4130395" y="2405277"/>
          <a:ext cx="550204" cy="1069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/>
        </a:p>
      </dsp:txBody>
      <dsp:txXfrm>
        <a:off x="4211831" y="2536628"/>
        <a:ext cx="385143" cy="641620"/>
      </dsp:txXfrm>
    </dsp:sp>
    <dsp:sp modelId="{87009B18-E93A-4343-B149-17C30B6CE6D8}">
      <dsp:nvSpPr>
        <dsp:cNvPr id="0" name=""/>
        <dsp:cNvSpPr/>
      </dsp:nvSpPr>
      <dsp:spPr>
        <a:xfrm>
          <a:off x="2826769" y="3181394"/>
          <a:ext cx="3203444" cy="2985829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Дотация</a:t>
          </a:r>
          <a:r>
            <a:rPr lang="ru-RU" sz="18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поддержку мер по обеспечению сбалансированности местных бюджетов  16404,8 тыс.руб.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5903" y="3618659"/>
        <a:ext cx="2265176" cy="21112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0.19496</cdr:x>
      <cdr:y>0.04708</cdr:y>
    </cdr:from>
    <cdr:to>
      <cdr:x>0.22258</cdr:x>
      <cdr:y>0.20401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94670" y="216025"/>
          <a:ext cx="240097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Исполнение в сравнении с прошлым годом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0.25558</cdr:x>
      <cdr:y>0.55299</cdr:y>
    </cdr:from>
    <cdr:to>
      <cdr:x>0.3661</cdr:x>
      <cdr:y>0.66522</cdr:y>
    </cdr:to>
    <cdr:sp macro="" textlink="">
      <cdr:nvSpPr>
        <cdr:cNvPr id="4" name="Штриховая стрелка вправо 3"/>
        <cdr:cNvSpPr/>
      </cdr:nvSpPr>
      <cdr:spPr>
        <a:xfrm xmlns:a="http://schemas.openxmlformats.org/drawingml/2006/main" rot="20279865">
          <a:off x="2221829" y="2537064"/>
          <a:ext cx="960767" cy="514897"/>
        </a:xfrm>
        <a:prstGeom xmlns:a="http://schemas.openxmlformats.org/drawingml/2006/main" prst="stripedRightArrow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+615,8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0.38855</cdr:x>
      <cdr:y>0.48379</cdr:y>
    </cdr:from>
    <cdr:to>
      <cdr:x>0.51754</cdr:x>
      <cdr:y>0.6005</cdr:y>
    </cdr:to>
    <cdr:sp macro="" textlink="">
      <cdr:nvSpPr>
        <cdr:cNvPr id="5" name="Штриховая стрелка вправо 4"/>
        <cdr:cNvSpPr/>
      </cdr:nvSpPr>
      <cdr:spPr>
        <a:xfrm xmlns:a="http://schemas.openxmlformats.org/drawingml/2006/main" rot="20492139">
          <a:off x="3377702" y="2219555"/>
          <a:ext cx="1121310" cy="535486"/>
        </a:xfrm>
        <a:prstGeom xmlns:a="http://schemas.openxmlformats.org/drawingml/2006/main" prst="stripedRightArrow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+116 739,9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0.08931</cdr:x>
      <cdr:y>0.26597</cdr:y>
    </cdr:from>
    <cdr:to>
      <cdr:x>0.21857</cdr:x>
      <cdr:y>0.3782</cdr:y>
    </cdr:to>
    <cdr:sp macro="" textlink="">
      <cdr:nvSpPr>
        <cdr:cNvPr id="10" name="Штриховая стрелка вправо 9"/>
        <cdr:cNvSpPr/>
      </cdr:nvSpPr>
      <cdr:spPr>
        <a:xfrm xmlns:a="http://schemas.openxmlformats.org/drawingml/2006/main" rot="20152641">
          <a:off x="776357" y="1220248"/>
          <a:ext cx="1123703" cy="514897"/>
        </a:xfrm>
        <a:prstGeom xmlns:a="http://schemas.openxmlformats.org/drawingml/2006/main" prst="stripedRightArrow">
          <a:avLst/>
        </a:prstGeom>
        <a:solidFill xmlns:a="http://schemas.openxmlformats.org/drawingml/2006/main">
          <a:srgbClr val="3891A7"/>
        </a:solidFill>
        <a:ln xmlns:a="http://schemas.openxmlformats.org/drawingml/2006/main" w="200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254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Georg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Georg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Georg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Georg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Georg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Georg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Georg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Georg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Georgia"/>
            </a:defRPr>
          </a:lvl9pPr>
        </a:lstStyle>
        <a:p xmlns:a="http://schemas.openxmlformats.org/drawingml/2006/main">
          <a:r>
            <a:rPr lang="ru-RU" b="1" dirty="0" smtClean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rPr>
            <a:t>+236 803,3</a:t>
          </a:r>
          <a:endParaRPr lang="ru-RU" b="1" dirty="0">
            <a:solidFill>
              <a:sysClr val="window" lastClr="FFFF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0.70668</cdr:x>
      <cdr:y>0.53021</cdr:y>
    </cdr:from>
    <cdr:to>
      <cdr:x>0.81776</cdr:x>
      <cdr:y>0.64486</cdr:y>
    </cdr:to>
    <cdr:sp macro="" textlink="">
      <cdr:nvSpPr>
        <cdr:cNvPr id="7" name="Штриховая стрелка вправо 6"/>
        <cdr:cNvSpPr/>
      </cdr:nvSpPr>
      <cdr:spPr>
        <a:xfrm xmlns:a="http://schemas.openxmlformats.org/drawingml/2006/main" rot="20492139">
          <a:off x="6143241" y="2432548"/>
          <a:ext cx="965635" cy="526000"/>
        </a:xfrm>
        <a:prstGeom xmlns:a="http://schemas.openxmlformats.org/drawingml/2006/main" prst="stripedRightArrow">
          <a:avLst/>
        </a:prstGeom>
        <a:solidFill xmlns:a="http://schemas.openxmlformats.org/drawingml/2006/main">
          <a:srgbClr val="3891A7"/>
        </a:solidFill>
        <a:ln xmlns:a="http://schemas.openxmlformats.org/drawingml/2006/main" w="200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254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Georg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Georg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Georg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Georg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Georg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Georg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Georg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Georg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Georgia"/>
            </a:defRPr>
          </a:lvl9pPr>
        </a:lstStyle>
        <a:p xmlns:a="http://schemas.openxmlformats.org/drawingml/2006/main">
          <a:r>
            <a:rPr lang="ru-RU" b="1" dirty="0" smtClean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rPr>
            <a:t>+702,2</a:t>
          </a:r>
          <a:endParaRPr lang="ru-RU" b="1" dirty="0">
            <a:solidFill>
              <a:sysClr val="window" lastClr="FFFF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0.56172</cdr:x>
      <cdr:y>0.49885</cdr:y>
    </cdr:from>
    <cdr:to>
      <cdr:x>0.6728</cdr:x>
      <cdr:y>0.6135</cdr:y>
    </cdr:to>
    <cdr:sp macro="" textlink="">
      <cdr:nvSpPr>
        <cdr:cNvPr id="8" name="Штриховая стрелка вправо 7"/>
        <cdr:cNvSpPr/>
      </cdr:nvSpPr>
      <cdr:spPr>
        <a:xfrm xmlns:a="http://schemas.openxmlformats.org/drawingml/2006/main" rot="20492139">
          <a:off x="4883101" y="2288653"/>
          <a:ext cx="965635" cy="526000"/>
        </a:xfrm>
        <a:prstGeom xmlns:a="http://schemas.openxmlformats.org/drawingml/2006/main" prst="stripedRightArrow">
          <a:avLst/>
        </a:prstGeom>
        <a:solidFill xmlns:a="http://schemas.openxmlformats.org/drawingml/2006/main">
          <a:srgbClr val="3891A7"/>
        </a:solidFill>
        <a:ln xmlns:a="http://schemas.openxmlformats.org/drawingml/2006/main" w="200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254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rPr>
            <a:t>+160,1</a:t>
          </a:r>
          <a:endParaRPr lang="ru-RU" b="1" dirty="0">
            <a:solidFill>
              <a:sysClr val="window" lastClr="FFFF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0.14677</cdr:x>
      <cdr:y>0.45644</cdr:y>
    </cdr:from>
    <cdr:to>
      <cdr:x>0.22229</cdr:x>
      <cdr:y>0.50483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73138" y="2037581"/>
          <a:ext cx="603637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 smtClean="0">
              <a:latin typeface="Arial" pitchFamily="34" charset="0"/>
              <a:cs typeface="Arial" pitchFamily="34" charset="0"/>
            </a:rPr>
            <a:t>5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smtClean="0">
              <a:latin typeface="Arial" pitchFamily="34" charset="0"/>
              <a:cs typeface="Arial" pitchFamily="34" charset="0"/>
            </a:rPr>
            <a:t>394</a:t>
          </a:r>
          <a:r>
            <a:rPr lang="ru-RU" b="1" dirty="0" smtClean="0">
              <a:latin typeface="Arial" pitchFamily="34" charset="0"/>
              <a:cs typeface="Arial" pitchFamily="34" charset="0"/>
            </a:rPr>
            <a:t>,</a:t>
          </a:r>
          <a:r>
            <a:rPr lang="en-US" b="1" dirty="0" smtClean="0">
              <a:latin typeface="Arial" pitchFamily="34" charset="0"/>
              <a:cs typeface="Arial" pitchFamily="34" charset="0"/>
            </a:rPr>
            <a:t>5</a:t>
          </a:r>
          <a:endParaRPr lang="ru-RU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0.24587</cdr:x>
      <cdr:y>0.45644</cdr:y>
    </cdr:from>
    <cdr:to>
      <cdr:x>0.32979</cdr:x>
      <cdr:y>0.50562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65226" y="2037556"/>
          <a:ext cx="670778" cy="21954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>
              <a:latin typeface="Arial" pitchFamily="34" charset="0"/>
              <a:cs typeface="Arial" pitchFamily="34" charset="0"/>
            </a:rPr>
            <a:t>5</a:t>
          </a:r>
          <a:r>
            <a:rPr lang="ru-RU" sz="11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100" b="1" dirty="0" smtClean="0">
              <a:latin typeface="Arial" pitchFamily="34" charset="0"/>
              <a:cs typeface="Arial" pitchFamily="34" charset="0"/>
            </a:rPr>
            <a:t>202</a:t>
          </a:r>
          <a:r>
            <a:rPr lang="ru-RU" b="1" dirty="0" smtClean="0">
              <a:latin typeface="Arial" pitchFamily="34" charset="0"/>
              <a:cs typeface="Arial" pitchFamily="34" charset="0"/>
            </a:rPr>
            <a:t>,6</a:t>
          </a:r>
          <a:endParaRPr lang="ru-RU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0.31794</cdr:x>
      <cdr:y>0.39086</cdr:y>
    </cdr:from>
    <cdr:to>
      <cdr:x>0.40529</cdr:x>
      <cdr:y>0.45644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41290" y="1744803"/>
          <a:ext cx="698194" cy="29275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 smtClean="0">
              <a:latin typeface="Arial" pitchFamily="34" charset="0"/>
              <a:cs typeface="Arial" pitchFamily="34" charset="0"/>
            </a:rPr>
            <a:t>82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smtClean="0">
              <a:latin typeface="Arial" pitchFamily="34" charset="0"/>
              <a:cs typeface="Arial" pitchFamily="34" charset="0"/>
            </a:rPr>
            <a:t>740,5</a:t>
          </a:r>
          <a:endParaRPr lang="ru-RU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0.4205</cdr:x>
      <cdr:y>0.45208</cdr:y>
    </cdr:from>
    <cdr:to>
      <cdr:x>0.5054</cdr:x>
      <cdr:y>0.50126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61046" y="2018116"/>
          <a:ext cx="678611" cy="21954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 smtClean="0">
              <a:latin typeface="Arial" pitchFamily="34" charset="0"/>
              <a:cs typeface="Arial" pitchFamily="34" charset="0"/>
            </a:rPr>
            <a:t>82 716,7</a:t>
          </a:r>
          <a:endParaRPr lang="ru-RU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0.48673</cdr:x>
      <cdr:y>0.03226</cdr:y>
    </cdr:from>
    <cdr:to>
      <cdr:x>0.64335</cdr:x>
      <cdr:y>0.1129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960440" y="144016"/>
          <a:ext cx="12744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0.46208</cdr:x>
      <cdr:y>0.03705</cdr:y>
    </cdr:from>
    <cdr:to>
      <cdr:x>0.56117</cdr:x>
      <cdr:y>0.10384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693418" y="165373"/>
          <a:ext cx="792033" cy="29815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latin typeface="Arial" pitchFamily="34" charset="0"/>
              <a:cs typeface="Arial" pitchFamily="34" charset="0"/>
            </a:rPr>
            <a:t>935</a:t>
          </a:r>
          <a:r>
            <a:rPr lang="ru-RU" sz="1100" b="1" dirty="0" smtClean="0">
              <a:latin typeface="Arial" pitchFamily="34" charset="0"/>
              <a:cs typeface="Arial" pitchFamily="34" charset="0"/>
            </a:rPr>
            <a:t> 2</a:t>
          </a:r>
          <a:r>
            <a:rPr lang="en-US" sz="1100" b="1" dirty="0" smtClean="0">
              <a:latin typeface="Arial" pitchFamily="34" charset="0"/>
              <a:cs typeface="Arial" pitchFamily="34" charset="0"/>
            </a:rPr>
            <a:t>63</a:t>
          </a:r>
          <a:r>
            <a:rPr lang="ru-RU" sz="1100" b="1" dirty="0" smtClean="0">
              <a:latin typeface="Arial" pitchFamily="34" charset="0"/>
              <a:cs typeface="Arial" pitchFamily="34" charset="0"/>
            </a:rPr>
            <a:t>,</a:t>
          </a:r>
          <a:r>
            <a:rPr lang="en-US" sz="1100" b="1" dirty="0" smtClean="0">
              <a:latin typeface="Arial" pitchFamily="34" charset="0"/>
              <a:cs typeface="Arial" pitchFamily="34" charset="0"/>
            </a:rPr>
            <a:t>6</a:t>
          </a:r>
          <a:endParaRPr lang="ru-RU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0.59721</cdr:x>
      <cdr:y>0.05318</cdr:y>
    </cdr:from>
    <cdr:to>
      <cdr:x>0.69161</cdr:x>
      <cdr:y>0.11585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773538" y="237381"/>
          <a:ext cx="754545" cy="27976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Arial" pitchFamily="34" charset="0"/>
              <a:cs typeface="Arial" pitchFamily="34" charset="0"/>
            </a:rPr>
            <a:t>9</a:t>
          </a:r>
          <a:r>
            <a:rPr lang="en-US" sz="1100" b="1" dirty="0" smtClean="0">
              <a:latin typeface="Arial" pitchFamily="34" charset="0"/>
              <a:cs typeface="Arial" pitchFamily="34" charset="0"/>
            </a:rPr>
            <a:t>34</a:t>
          </a:r>
          <a:r>
            <a:rPr lang="ru-RU" sz="1100" b="1" dirty="0" smtClean="0">
              <a:latin typeface="Arial" pitchFamily="34" charset="0"/>
              <a:cs typeface="Arial" pitchFamily="34" charset="0"/>
            </a:rPr>
            <a:t> 7</a:t>
          </a:r>
          <a:r>
            <a:rPr lang="en-US" sz="1100" b="1" dirty="0" smtClean="0">
              <a:latin typeface="Arial" pitchFamily="34" charset="0"/>
              <a:cs typeface="Arial" pitchFamily="34" charset="0"/>
            </a:rPr>
            <a:t>22</a:t>
          </a:r>
          <a:r>
            <a:rPr lang="ru-RU" sz="1100" b="1" dirty="0" smtClean="0">
              <a:latin typeface="Arial" pitchFamily="34" charset="0"/>
              <a:cs typeface="Arial" pitchFamily="34" charset="0"/>
            </a:rPr>
            <a:t>,</a:t>
          </a:r>
          <a:r>
            <a:rPr lang="en-US" sz="1100" b="1" dirty="0" smtClean="0">
              <a:latin typeface="Arial" pitchFamily="34" charset="0"/>
              <a:cs typeface="Arial" pitchFamily="34" charset="0"/>
            </a:rPr>
            <a:t>6</a:t>
          </a:r>
          <a:endParaRPr lang="ru-RU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0.63325</cdr:x>
      <cdr:y>0.45234</cdr:y>
    </cdr:from>
    <cdr:to>
      <cdr:x>0.71432</cdr:x>
      <cdr:y>0.52096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061570" y="2019260"/>
          <a:ext cx="648072" cy="30635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 smtClean="0">
              <a:latin typeface="Arial" pitchFamily="34" charset="0"/>
              <a:cs typeface="Arial" pitchFamily="34" charset="0"/>
            </a:rPr>
            <a:t>1 055</a:t>
          </a:r>
          <a:r>
            <a:rPr lang="ru-RU" b="1" dirty="0" smtClean="0">
              <a:latin typeface="Arial" pitchFamily="34" charset="0"/>
              <a:cs typeface="Arial" pitchFamily="34" charset="0"/>
            </a:rPr>
            <a:t>,</a:t>
          </a:r>
          <a:r>
            <a:rPr lang="en-US" b="1" dirty="0" smtClean="0">
              <a:latin typeface="Arial" pitchFamily="34" charset="0"/>
              <a:cs typeface="Arial" pitchFamily="34" charset="0"/>
            </a:rPr>
            <a:t>4</a:t>
          </a:r>
          <a:endParaRPr lang="ru-RU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0.72333</cdr:x>
      <cdr:y>0.47257</cdr:y>
    </cdr:from>
    <cdr:to>
      <cdr:x>0.80441</cdr:x>
      <cdr:y>0.5371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81650" y="2109589"/>
          <a:ext cx="648072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latin typeface="Arial" pitchFamily="34" charset="0"/>
              <a:cs typeface="Arial" pitchFamily="34" charset="0"/>
            </a:rPr>
            <a:t>1 055,3</a:t>
          </a:r>
          <a:endParaRPr lang="ru-RU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0.83186</cdr:x>
      <cdr:y>0.37097</cdr:y>
    </cdr:from>
    <cdr:to>
      <cdr:x>0.94424</cdr:x>
      <cdr:y>0.62417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768752" y="1656184"/>
          <a:ext cx="914400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0.77365</cdr:x>
      <cdr:y>0.3936</cdr:y>
    </cdr:from>
    <cdr:to>
      <cdr:x>0.86346</cdr:x>
      <cdr:y>0.45811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905028" y="1728911"/>
          <a:ext cx="685525" cy="28336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Arial" pitchFamily="34" charset="0"/>
              <a:cs typeface="Arial" pitchFamily="34" charset="0"/>
            </a:rPr>
            <a:t>1</a:t>
          </a:r>
          <a:r>
            <a:rPr lang="en-US" sz="1100" b="1" dirty="0" smtClean="0">
              <a:latin typeface="Arial" pitchFamily="34" charset="0"/>
              <a:cs typeface="Arial" pitchFamily="34" charset="0"/>
            </a:rPr>
            <a:t>9</a:t>
          </a:r>
          <a:r>
            <a:rPr lang="ru-RU" sz="1100" b="1" dirty="0" smtClean="0">
              <a:latin typeface="Arial" pitchFamily="34" charset="0"/>
              <a:cs typeface="Arial" pitchFamily="34" charset="0"/>
            </a:rPr>
            <a:t> 1</a:t>
          </a:r>
          <a:r>
            <a:rPr lang="en-US" sz="1100" b="1" dirty="0" smtClean="0">
              <a:latin typeface="Arial" pitchFamily="34" charset="0"/>
              <a:cs typeface="Arial" pitchFamily="34" charset="0"/>
            </a:rPr>
            <a:t>71</a:t>
          </a:r>
          <a:r>
            <a:rPr lang="ru-RU" sz="1100" b="1" dirty="0" smtClean="0">
              <a:latin typeface="Arial" pitchFamily="34" charset="0"/>
              <a:cs typeface="Arial" pitchFamily="34" charset="0"/>
            </a:rPr>
            <a:t>,</a:t>
          </a:r>
          <a:r>
            <a:rPr lang="en-US" sz="1100" b="1" dirty="0" smtClean="0">
              <a:latin typeface="Arial" pitchFamily="34" charset="0"/>
              <a:cs typeface="Arial" pitchFamily="34" charset="0"/>
            </a:rPr>
            <a:t>3</a:t>
          </a:r>
          <a:endParaRPr lang="ru-RU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0.86799</cdr:x>
      <cdr:y>0.42638</cdr:y>
    </cdr:from>
    <cdr:to>
      <cdr:x>0.97191</cdr:x>
      <cdr:y>0.49089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625108" y="1872927"/>
          <a:ext cx="793201" cy="28336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Arial" pitchFamily="34" charset="0"/>
              <a:cs typeface="Arial" pitchFamily="34" charset="0"/>
            </a:rPr>
            <a:t>1</a:t>
          </a:r>
          <a:r>
            <a:rPr lang="en-US" sz="1100" b="1" dirty="0" smtClean="0">
              <a:latin typeface="Arial" pitchFamily="34" charset="0"/>
              <a:cs typeface="Arial" pitchFamily="34" charset="0"/>
            </a:rPr>
            <a:t>8</a:t>
          </a:r>
          <a:r>
            <a:rPr lang="ru-RU" sz="1100" b="1" dirty="0" smtClean="0">
              <a:latin typeface="Arial" pitchFamily="34" charset="0"/>
              <a:cs typeface="Arial" pitchFamily="34" charset="0"/>
            </a:rPr>
            <a:t> 4</a:t>
          </a:r>
          <a:r>
            <a:rPr lang="en-US" sz="1100" b="1" dirty="0" smtClean="0">
              <a:latin typeface="Arial" pitchFamily="34" charset="0"/>
              <a:cs typeface="Arial" pitchFamily="34" charset="0"/>
            </a:rPr>
            <a:t>32</a:t>
          </a:r>
          <a:r>
            <a:rPr lang="ru-RU" sz="1100" b="1" dirty="0" smtClean="0">
              <a:latin typeface="Arial" pitchFamily="34" charset="0"/>
              <a:cs typeface="Arial" pitchFamily="34" charset="0"/>
            </a:rPr>
            <a:t>,</a:t>
          </a:r>
          <a:r>
            <a:rPr lang="en-US" sz="1100" b="1" dirty="0" smtClean="0">
              <a:latin typeface="Arial" pitchFamily="34" charset="0"/>
              <a:cs typeface="Arial" pitchFamily="34" charset="0"/>
            </a:rPr>
            <a:t>5</a:t>
          </a:r>
          <a:endParaRPr lang="ru-RU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0.06569</cdr:x>
      <cdr:y>0.02091</cdr:y>
    </cdr:from>
    <cdr:to>
      <cdr:x>0.15577</cdr:x>
      <cdr:y>0.09109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25066" y="93365"/>
          <a:ext cx="720042" cy="31328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Тыс. 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0.27856</cdr:x>
      <cdr:y>0.20099</cdr:y>
    </cdr:from>
    <cdr:to>
      <cdr:x>0.40493</cdr:x>
      <cdr:y>0.38321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5579" y="10085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0.12801</cdr:x>
      <cdr:y>0.21525</cdr:y>
    </cdr:from>
    <cdr:to>
      <cdr:x>0.21011</cdr:x>
      <cdr:y>0.27265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26238" y="1080145"/>
          <a:ext cx="594101" cy="288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790,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0.2288</cdr:x>
      <cdr:y>0.17229</cdr:y>
    </cdr:from>
    <cdr:to>
      <cdr:x>0.30841</cdr:x>
      <cdr:y>0.22969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5539" y="864567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1</a:t>
          </a:r>
          <a:r>
            <a:rPr lang="ru-RU" sz="1400" b="1" dirty="0" smtClean="0"/>
            <a:t>3</a:t>
          </a:r>
          <a:r>
            <a:rPr lang="en-US" sz="1400" b="1" dirty="0" smtClean="0"/>
            <a:t>,5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0.02734</cdr:x>
      <cdr:y>0.287</cdr:y>
    </cdr:from>
    <cdr:to>
      <cdr:x>0.12686</cdr:x>
      <cdr:y>0.3444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7842" y="1440185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136,1</a:t>
          </a:r>
          <a:endParaRPr lang="ru-RU" sz="14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0.07998</cdr:x>
      <cdr:y>0.5104</cdr:y>
    </cdr:from>
    <cdr:to>
      <cdr:x>0.15777</cdr:x>
      <cdr:y>0.5782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5928" y="2224974"/>
          <a:ext cx="560129" cy="295559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Arial" pitchFamily="34" charset="0"/>
              <a:cs typeface="Arial" pitchFamily="34" charset="0"/>
            </a:rPr>
            <a:t>2344,9</a:t>
          </a:r>
          <a:endParaRPr lang="ru-RU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0.19503</cdr:x>
      <cdr:y>0.56447</cdr:y>
    </cdr:from>
    <cdr:to>
      <cdr:x>0.27281</cdr:x>
      <cdr:y>0.63227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04305" y="2460674"/>
          <a:ext cx="560098" cy="295559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Arial" pitchFamily="34" charset="0"/>
              <a:cs typeface="Arial" pitchFamily="34" charset="0"/>
            </a:rPr>
            <a:t>921</a:t>
          </a:r>
          <a:r>
            <a:rPr lang="en-US" sz="1100" b="1" dirty="0" smtClean="0">
              <a:latin typeface="Arial" pitchFamily="34" charset="0"/>
              <a:cs typeface="Arial" pitchFamily="34" charset="0"/>
            </a:rPr>
            <a:t>,6</a:t>
          </a:r>
          <a:endParaRPr lang="ru-RU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0.29503</cdr:x>
      <cdr:y>0.06892</cdr:y>
    </cdr:from>
    <cdr:to>
      <cdr:x>0.40614</cdr:x>
      <cdr:y>0.13671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24385" y="300434"/>
          <a:ext cx="800050" cy="295515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Arial" pitchFamily="34" charset="0"/>
              <a:cs typeface="Arial" pitchFamily="34" charset="0"/>
            </a:rPr>
            <a:t>549774,4</a:t>
          </a:r>
          <a:endParaRPr lang="ru-RU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0.44444</cdr:x>
      <cdr:y>0.08544</cdr:y>
    </cdr:from>
    <cdr:to>
      <cdr:x>0.55556</cdr:x>
      <cdr:y>0.15324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00238" y="372442"/>
          <a:ext cx="800051" cy="295558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Arial" pitchFamily="34" charset="0"/>
              <a:cs typeface="Arial" pitchFamily="34" charset="0"/>
            </a:rPr>
            <a:t>544384,4</a:t>
          </a:r>
          <a:endParaRPr lang="ru-RU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0.74505</cdr:x>
      <cdr:y>0.48188</cdr:y>
    </cdr:from>
    <cdr:to>
      <cdr:x>0.84505</cdr:x>
      <cdr:y>0.54968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364745" y="2100634"/>
          <a:ext cx="720053" cy="295559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Arial" pitchFamily="34" charset="0"/>
              <a:cs typeface="Arial" pitchFamily="34" charset="0"/>
            </a:rPr>
            <a:t>53639</a:t>
          </a:r>
          <a:r>
            <a:rPr lang="en-US" sz="1100" b="1" dirty="0" smtClean="0">
              <a:latin typeface="Arial" pitchFamily="34" charset="0"/>
              <a:cs typeface="Arial" pitchFamily="34" charset="0"/>
            </a:rPr>
            <a:t>,</a:t>
          </a:r>
          <a:r>
            <a:rPr lang="ru-RU" sz="1100" b="1" dirty="0" smtClean="0">
              <a:latin typeface="Arial" pitchFamily="34" charset="0"/>
              <a:cs typeface="Arial" pitchFamily="34" charset="0"/>
            </a:rPr>
            <a:t>7</a:t>
          </a:r>
          <a:endParaRPr lang="ru-RU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0.87505</cdr:x>
      <cdr:y>0.48188</cdr:y>
    </cdr:from>
    <cdr:to>
      <cdr:x>0.98282</cdr:x>
      <cdr:y>0.54968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300849" y="2100634"/>
          <a:ext cx="776001" cy="295559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Arial" pitchFamily="34" charset="0"/>
              <a:cs typeface="Arial" pitchFamily="34" charset="0"/>
            </a:rPr>
            <a:t>53639,6</a:t>
          </a:r>
          <a:endParaRPr lang="ru-RU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0.04444</cdr:x>
      <cdr:y>0</cdr:y>
    </cdr:from>
    <cdr:to>
      <cdr:x>0.15556</cdr:x>
      <cdr:y>0.0678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88032" y="0"/>
          <a:ext cx="720080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Тыс. руб.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0.08998</cdr:x>
      <cdr:y>0.70862</cdr:y>
    </cdr:from>
    <cdr:to>
      <cdr:x>0.22698</cdr:x>
      <cdr:y>0.80773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7936" y="3089070"/>
          <a:ext cx="986408" cy="432048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Жилищное</a:t>
          </a:r>
        </a:p>
        <a:p xmlns:a="http://schemas.openxmlformats.org/drawingml/2006/main">
          <a:pPr algn="ctr"/>
          <a:r>
            <a:rPr lang="ru-RU" sz="1100" b="1" dirty="0" smtClean="0"/>
            <a:t> хозяйство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0.31503</cdr:x>
      <cdr:y>0.71313</cdr:y>
    </cdr:from>
    <cdr:to>
      <cdr:x>0.49504</cdr:x>
      <cdr:y>0.82876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268401" y="3108746"/>
          <a:ext cx="1296144" cy="504056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Коммунальное</a:t>
          </a:r>
        </a:p>
        <a:p xmlns:a="http://schemas.openxmlformats.org/drawingml/2006/main">
          <a:pPr algn="ctr"/>
          <a:r>
            <a:rPr lang="ru-RU" b="1" dirty="0" smtClean="0"/>
            <a:t>хозяйство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0.52504</cdr:x>
      <cdr:y>0.71313</cdr:y>
    </cdr:from>
    <cdr:to>
      <cdr:x>0.70505</cdr:x>
      <cdr:y>0.82876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3780569" y="3108746"/>
          <a:ext cx="1296144" cy="504056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/>
            <a:t>Благоустройство</a:t>
          </a:r>
          <a:endParaRPr lang="ru-RU" sz="1100" b="1" dirty="0" smtClean="0"/>
        </a:p>
        <a:p xmlns:a="http://schemas.openxmlformats.org/drawingml/2006/main">
          <a:pPr algn="ctr"/>
          <a:endParaRPr lang="ru-RU" sz="1100" b="1" dirty="0"/>
        </a:p>
      </cdr:txBody>
    </cdr:sp>
  </cdr:relSizeAnchor>
  <cdr:relSizeAnchor xmlns:cdr="http://schemas.openxmlformats.org/drawingml/2006/chartDrawing">
    <cdr:from>
      <cdr:x>0.73505</cdr:x>
      <cdr:y>0.71313</cdr:y>
    </cdr:from>
    <cdr:to>
      <cdr:x>0.91506</cdr:x>
      <cdr:y>0.97743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5292737" y="3108745"/>
          <a:ext cx="1296144" cy="1152129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 smtClean="0"/>
            <a:t>Другие </a:t>
          </a:r>
        </a:p>
        <a:p xmlns:a="http://schemas.openxmlformats.org/drawingml/2006/main">
          <a:pPr algn="ctr"/>
          <a:r>
            <a:rPr lang="ru-RU" sz="1100" b="1" dirty="0" smtClean="0"/>
            <a:t>вопросы в  </a:t>
          </a:r>
        </a:p>
        <a:p xmlns:a="http://schemas.openxmlformats.org/drawingml/2006/main">
          <a:pPr algn="ctr"/>
          <a:r>
            <a:rPr lang="ru-RU" sz="1100" b="1" dirty="0" smtClean="0"/>
            <a:t>области </a:t>
          </a:r>
        </a:p>
        <a:p xmlns:a="http://schemas.openxmlformats.org/drawingml/2006/main">
          <a:pPr algn="ctr"/>
          <a:r>
            <a:rPr lang="ru-RU" sz="1100" b="1" dirty="0" smtClean="0"/>
            <a:t>жилищно-</a:t>
          </a:r>
        </a:p>
        <a:p xmlns:a="http://schemas.openxmlformats.org/drawingml/2006/main">
          <a:pPr algn="ctr"/>
          <a:r>
            <a:rPr lang="ru-RU" sz="1100" b="1" dirty="0" smtClean="0"/>
            <a:t>коммунального</a:t>
          </a:r>
        </a:p>
        <a:p xmlns:a="http://schemas.openxmlformats.org/drawingml/2006/main">
          <a:pPr algn="ctr"/>
          <a:r>
            <a:rPr lang="ru-RU" b="1" dirty="0" smtClean="0"/>
            <a:t>хозяйства</a:t>
          </a:r>
          <a:endParaRPr lang="ru-RU" sz="1100" b="1" dirty="0" smtClean="0"/>
        </a:p>
        <a:p xmlns:a="http://schemas.openxmlformats.org/drawingml/2006/main">
          <a:pPr algn="ctr"/>
          <a:endParaRPr lang="ru-RU" sz="11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0.54233</cdr:x>
      <cdr:y>0.25077</cdr:y>
    </cdr:from>
    <cdr:to>
      <cdr:x>0.87842</cdr:x>
      <cdr:y>0.34759</cdr:y>
    </cdr:to>
    <cdr:sp macro="" textlink="">
      <cdr:nvSpPr>
        <cdr:cNvPr id="2" name="Выгнутая вправо стрелка 1"/>
        <cdr:cNvSpPr/>
      </cdr:nvSpPr>
      <cdr:spPr>
        <a:xfrm xmlns:a="http://schemas.openxmlformats.org/drawingml/2006/main" rot="5775126" flipH="1">
          <a:off x="4512252" y="430237"/>
          <a:ext cx="508900" cy="2284636"/>
        </a:xfrm>
        <a:prstGeom xmlns:a="http://schemas.openxmlformats.org/drawingml/2006/main" prst="curvedLeftArrow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0.49241</cdr:x>
      <cdr:y>0.34286</cdr:y>
    </cdr:from>
    <cdr:to>
      <cdr:x>0.61812</cdr:x>
      <cdr:y>0.41429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12368" y="1728192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105,4%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0.22757</cdr:x>
      <cdr:y>0.48007</cdr:y>
    </cdr:from>
    <cdr:to>
      <cdr:x>0.87252</cdr:x>
      <cdr:y>0.67974</cdr:y>
    </cdr:to>
    <cdr:sp macro="" textlink="">
      <cdr:nvSpPr>
        <cdr:cNvPr id="4" name="Выгнутая вправо стрелка 3"/>
        <cdr:cNvSpPr/>
      </cdr:nvSpPr>
      <cdr:spPr>
        <a:xfrm xmlns:a="http://schemas.openxmlformats.org/drawingml/2006/main" rot="5038082">
          <a:off x="3479167" y="475600"/>
          <a:ext cx="963291" cy="4644167"/>
        </a:xfrm>
        <a:prstGeom xmlns:a="http://schemas.openxmlformats.org/drawingml/2006/main" prst="curvedLeftArrow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0.52589</cdr:x>
      <cdr:y>0.12559</cdr:y>
    </cdr:from>
    <cdr:to>
      <cdr:x>0.84131</cdr:x>
      <cdr:y>0.25</cdr:y>
    </cdr:to>
    <cdr:sp macro="" textlink="">
      <cdr:nvSpPr>
        <cdr:cNvPr id="2" name="Выгнутая вправо стрелка 1"/>
        <cdr:cNvSpPr/>
      </cdr:nvSpPr>
      <cdr:spPr>
        <a:xfrm xmlns:a="http://schemas.openxmlformats.org/drawingml/2006/main" rot="6590470" flipH="1">
          <a:off x="4754316" y="-149667"/>
          <a:ext cx="679422" cy="2350416"/>
        </a:xfrm>
        <a:prstGeom xmlns:a="http://schemas.openxmlformats.org/drawingml/2006/main" prst="curvedLeftArrow">
          <a:avLst>
            <a:gd name="adj1" fmla="val 25000"/>
            <a:gd name="adj2" fmla="val 50000"/>
            <a:gd name="adj3" fmla="val 25000"/>
          </a:avLst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0.4866</cdr:x>
      <cdr:y>0.21386</cdr:y>
    </cdr:from>
    <cdr:to>
      <cdr:x>0.5811</cdr:x>
      <cdr:y>0.30616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07904" y="1167904"/>
          <a:ext cx="72008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</a:t>
          </a:r>
          <a:r>
            <a:rPr lang="en-US" sz="1400" b="1" dirty="0" smtClean="0"/>
            <a:t>21</a:t>
          </a:r>
          <a:r>
            <a:rPr lang="ru-RU" sz="1400" b="1" dirty="0" smtClean="0"/>
            <a:t>,</a:t>
          </a:r>
          <a:r>
            <a:rPr lang="en-US" sz="1400" b="1" dirty="0" smtClean="0"/>
            <a:t>3</a:t>
          </a:r>
          <a:r>
            <a:rPr lang="ru-RU" sz="1400" b="1" dirty="0" smtClean="0"/>
            <a:t>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0.21612</cdr:x>
      <cdr:y>0.48448</cdr:y>
    </cdr:from>
    <cdr:to>
      <cdr:x>0.82043</cdr:x>
      <cdr:y>0.6112</cdr:y>
    </cdr:to>
    <cdr:sp macro="" textlink="">
      <cdr:nvSpPr>
        <cdr:cNvPr id="4" name="Выгнутая вправо стрелка 3"/>
        <cdr:cNvSpPr/>
      </cdr:nvSpPr>
      <cdr:spPr>
        <a:xfrm xmlns:a="http://schemas.openxmlformats.org/drawingml/2006/main" rot="6363725">
          <a:off x="3516064" y="740180"/>
          <a:ext cx="691970" cy="4503145"/>
        </a:xfrm>
        <a:prstGeom xmlns:a="http://schemas.openxmlformats.org/drawingml/2006/main" prst="curvedLeftArrow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0.23146</cdr:x>
      <cdr:y>0.34572</cdr:y>
    </cdr:from>
    <cdr:to>
      <cdr:x>0.3609</cdr:x>
      <cdr:y>0.53953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63688" y="1887984"/>
          <a:ext cx="986408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0.22201</cdr:x>
      <cdr:y>0.33254</cdr:y>
    </cdr:from>
    <cdr:to>
      <cdr:x>0.32595</cdr:x>
      <cdr:y>0.39846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91680" y="1815976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</a:t>
          </a:r>
          <a:r>
            <a:rPr lang="en-US" sz="1400" b="1" dirty="0" smtClean="0"/>
            <a:t>71</a:t>
          </a:r>
          <a:r>
            <a:rPr lang="ru-RU" sz="1400" b="1" dirty="0" smtClean="0"/>
            <a:t>,</a:t>
          </a:r>
          <a:r>
            <a:rPr lang="en-US" sz="1400" b="1" dirty="0" smtClean="0"/>
            <a:t>9</a:t>
          </a:r>
          <a:r>
            <a:rPr lang="ru-RU" sz="1400" b="1" dirty="0" smtClean="0"/>
            <a:t>%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952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8952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7D0AA4-DD74-43DD-BE50-2C265E2C5D72}" type="datetimeFigureOut">
              <a:rPr lang="ru-RU"/>
              <a:pPr>
                <a:defRPr/>
              </a:pPr>
              <a:t>15.02.2025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87925" cy="3740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2" tIns="46031" rIns="92062" bIns="4603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40038"/>
            <a:ext cx="5486400" cy="4490562"/>
          </a:xfrm>
          <a:prstGeom prst="rect">
            <a:avLst/>
          </a:prstGeom>
        </p:spPr>
        <p:txBody>
          <a:bodyPr vert="horz" lIns="92062" tIns="46031" rIns="92062" bIns="4603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71800" cy="498952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78342"/>
            <a:ext cx="2971800" cy="498952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FEA6A6-76B7-4590-8F43-FFC7ED690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34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56D7C9-71C5-448B-9370-C6297062ADE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717FF2-083A-47F2-B769-AD30921FB3FC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A6A6-76B7-4590-8F43-FFC7ED690B7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28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B6F371-8A29-488D-8FA5-AAEA2A97FD00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A6A6-76B7-4590-8F43-FFC7ED690B7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91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A6A6-76B7-4590-8F43-FFC7ED690B7E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635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A6A6-76B7-4590-8F43-FFC7ED690B7E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666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A6A6-76B7-4590-8F43-FFC7ED690B7E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681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A6A6-76B7-4590-8F43-FFC7ED690B7E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91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A6A6-76B7-4590-8F43-FFC7ED690B7E}" type="slidenum">
              <a:rPr lang="ru-RU" smtClean="0"/>
              <a:pPr>
                <a:defRPr/>
              </a:pPr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0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5FA5-E419-43A4-87BC-BEA7E167F3F7}" type="datetimeFigureOut">
              <a:rPr lang="ru-RU"/>
              <a:pPr>
                <a:defRPr/>
              </a:pPr>
              <a:t>15.02.2025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BF8F506-28AF-4488-BFB8-2A548488D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61AA-75C1-4FE8-B50E-DFDCA5DF91C4}" type="datetimeFigureOut">
              <a:rPr lang="ru-RU"/>
              <a:pPr>
                <a:defRPr/>
              </a:pPr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D389D-6DE1-4389-9DF5-6CB4F0289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44F7A-72AE-4EEC-93FF-A146511C9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72F7A-C4D2-4761-B89A-AD95C54181EA}" type="datetimeFigureOut">
              <a:rPr lang="ru-RU"/>
              <a:pPr>
                <a:defRPr/>
              </a:pPr>
              <a:t>15.02.2025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FCA3E-5CCA-495E-87F1-4DCFB417254D}" type="datetimeFigureOut">
              <a:rPr lang="ru-RU"/>
              <a:pPr>
                <a:defRPr/>
              </a:pPr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48C4C-7365-4633-B463-225810394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6F883-C65E-4743-8ACD-36AF4CE9E813}" type="datetimeFigureOut">
              <a:rPr lang="ru-RU"/>
              <a:pPr>
                <a:defRPr/>
              </a:pPr>
              <a:t>15.02.2025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2621E2D-7124-4C51-A481-2381E003D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9CA65-669D-480C-85BD-56BB6DAA426A}" type="datetimeFigureOut">
              <a:rPr lang="ru-RU"/>
              <a:pPr>
                <a:defRPr/>
              </a:pPr>
              <a:t>15.02.2025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50327-B386-49E7-8355-61FE94009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8FA18-3C56-4DDA-B1A9-8AE8D06DF23F}" type="datetimeFigureOut">
              <a:rPr lang="ru-RU"/>
              <a:pPr>
                <a:defRPr/>
              </a:pPr>
              <a:t>15.02.2025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5961D2A-DDF6-4C84-9025-09841BA39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84322-47F6-4ADE-A172-BF7D08EF64FE}" type="datetimeFigureOut">
              <a:rPr lang="ru-RU"/>
              <a:pPr>
                <a:defRPr/>
              </a:pPr>
              <a:t>15.02.2025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12998-8887-471D-8D19-5FFC87DDB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59E31-81EF-4FE1-BD93-6D8E5EA83F85}" type="datetimeFigureOut">
              <a:rPr lang="ru-RU"/>
              <a:pPr>
                <a:defRPr/>
              </a:pPr>
              <a:t>15.02.2025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C0F1FE-84FD-4B8C-B48B-86AF9B1C0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9F67A2A-53E4-4D17-927D-F8D2DCBDF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CABAE-1864-48BE-AAB5-6D86D0358A7A}" type="datetimeFigureOut">
              <a:rPr lang="ru-RU"/>
              <a:pPr>
                <a:defRPr/>
              </a:pPr>
              <a:t>15.02.2025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2392-D74C-4F9F-8E9C-9D5A60701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12AA6-BD79-44E5-86ED-B11B2F27DE7A}" type="datetimeFigureOut">
              <a:rPr lang="ru-RU"/>
              <a:pPr>
                <a:defRPr/>
              </a:pPr>
              <a:t>15.02.2025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5AED60-60BD-48DB-814B-D2308BAE3032}" type="datetimeFigureOut">
              <a:rPr lang="ru-RU"/>
              <a:pPr>
                <a:defRPr/>
              </a:pPr>
              <a:t>15.02.2025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97A411C-29B5-42C6-B86D-AE1C53742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22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23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51" r:id="rId1"/>
    <p:sldLayoutId id="2147491152" r:id="rId2"/>
    <p:sldLayoutId id="2147491153" r:id="rId3"/>
    <p:sldLayoutId id="2147491154" r:id="rId4"/>
    <p:sldLayoutId id="2147491155" r:id="rId5"/>
    <p:sldLayoutId id="2147491156" r:id="rId6"/>
    <p:sldLayoutId id="2147491157" r:id="rId7"/>
    <p:sldLayoutId id="2147491158" r:id="rId8"/>
    <p:sldLayoutId id="2147491159" r:id="rId9"/>
    <p:sldLayoutId id="2147491160" r:id="rId10"/>
    <p:sldLayoutId id="21474911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AB262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964305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34.png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35.jpeg"/><Relationship Id="rId9" Type="http://schemas.microsoft.com/office/2007/relationships/diagramDrawing" Target="../diagrams/drawing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13" Type="http://schemas.openxmlformats.org/officeDocument/2006/relationships/diagramQuickStyle" Target="../diagrams/quickStyle23.xml"/><Relationship Id="rId3" Type="http://schemas.openxmlformats.org/officeDocument/2006/relationships/image" Target="../media/image89.png"/><Relationship Id="rId7" Type="http://schemas.openxmlformats.org/officeDocument/2006/relationships/diagramLayout" Target="../diagrams/layout22.xml"/><Relationship Id="rId12" Type="http://schemas.openxmlformats.org/officeDocument/2006/relationships/diagramLayout" Target="../diagrams/layout23.xml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2.xml"/><Relationship Id="rId11" Type="http://schemas.openxmlformats.org/officeDocument/2006/relationships/diagramData" Target="../diagrams/data23.xml"/><Relationship Id="rId5" Type="http://schemas.openxmlformats.org/officeDocument/2006/relationships/image" Target="../media/image91.png"/><Relationship Id="rId15" Type="http://schemas.microsoft.com/office/2007/relationships/diagramDrawing" Target="../diagrams/drawing23.xml"/><Relationship Id="rId10" Type="http://schemas.microsoft.com/office/2007/relationships/diagramDrawing" Target="../diagrams/drawing22.xml"/><Relationship Id="rId4" Type="http://schemas.openxmlformats.org/officeDocument/2006/relationships/image" Target="../media/image90.jpeg"/><Relationship Id="rId9" Type="http://schemas.openxmlformats.org/officeDocument/2006/relationships/diagramColors" Target="../diagrams/colors22.xml"/><Relationship Id="rId14" Type="http://schemas.openxmlformats.org/officeDocument/2006/relationships/diagramColors" Target="../diagrams/colors2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2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3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99592" y="188640"/>
            <a:ext cx="7286676" cy="201622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Брошюра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ГРАЖДАН»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2988" y="2276475"/>
            <a:ext cx="7129462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( </a:t>
            </a:r>
            <a:r>
              <a:rPr lang="ru-RU" dirty="0">
                <a:latin typeface="Arial" pitchFamily="34" charset="0"/>
                <a:cs typeface="Arial" pitchFamily="34" charset="0"/>
              </a:rPr>
              <a:t>к отчету об исполнении районного бюджета за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2023 </a:t>
            </a:r>
            <a:r>
              <a:rPr lang="ru-RU" dirty="0">
                <a:latin typeface="Arial" pitchFamily="34" charset="0"/>
                <a:cs typeface="Arial" pitchFamily="34" charset="0"/>
              </a:rPr>
              <a:t>год </a:t>
            </a:r>
            <a:r>
              <a:rPr lang="ru-RU" dirty="0"/>
              <a:t>)</a:t>
            </a:r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2852738"/>
            <a:ext cx="4968875" cy="34559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166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755576" y="188640"/>
            <a:ext cx="7488832" cy="5760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доходам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836712"/>
            <a:ext cx="7848872" cy="369332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i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Структура доходов бюджета  в </a:t>
            </a:r>
            <a:r>
              <a:rPr lang="ru-RU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202</a:t>
            </a:r>
            <a:r>
              <a:rPr lang="en-US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году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3501008"/>
            <a:ext cx="748883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Динамика доходов бюджета  в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годах</a:t>
            </a: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747021"/>
              </p:ext>
            </p:extLst>
          </p:nvPr>
        </p:nvGraphicFramePr>
        <p:xfrm>
          <a:off x="285750" y="1392238"/>
          <a:ext cx="8807450" cy="218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8" name="TextBox 7"/>
          <p:cNvSpPr txBox="1">
            <a:spLocks noChangeArrowheads="1"/>
          </p:cNvSpPr>
          <p:nvPr/>
        </p:nvSpPr>
        <p:spPr bwMode="auto">
          <a:xfrm>
            <a:off x="468313" y="1412875"/>
            <a:ext cx="8207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000">
                <a:latin typeface="Times New Roman" pitchFamily="18" charset="0"/>
                <a:cs typeface="Times New Roman" pitchFamily="18" charset="0"/>
              </a:rPr>
              <a:t>Тыс.рублях</a:t>
            </a:r>
          </a:p>
        </p:txBody>
      </p:sp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264842"/>
              </p:ext>
            </p:extLst>
          </p:nvPr>
        </p:nvGraphicFramePr>
        <p:xfrm>
          <a:off x="157163" y="3913188"/>
          <a:ext cx="8955087" cy="282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38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755576" y="188640"/>
            <a:ext cx="7560840" cy="50405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доходам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052736"/>
            <a:ext cx="396044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НАЛОГОВЫЕ ДОХОДЫ</a:t>
            </a: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089400"/>
              </p:ext>
            </p:extLst>
          </p:nvPr>
        </p:nvGraphicFramePr>
        <p:xfrm>
          <a:off x="179388" y="1855788"/>
          <a:ext cx="8693150" cy="458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нутый угол 8"/>
          <p:cNvSpPr/>
          <p:nvPr/>
        </p:nvSpPr>
        <p:spPr>
          <a:xfrm>
            <a:off x="3635896" y="1412776"/>
            <a:ext cx="5256584" cy="360040"/>
          </a:xfrm>
          <a:prstGeom prst="foldedCorner">
            <a:avLst/>
          </a:prstGeom>
          <a:solidFill>
            <a:srgbClr val="CCFF99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Поступило за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всего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1063899,9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от плана</a:t>
            </a:r>
          </a:p>
        </p:txBody>
      </p:sp>
      <p:sp>
        <p:nvSpPr>
          <p:cNvPr id="7" name="Штриховая стрелка вправо 6"/>
          <p:cNvSpPr/>
          <p:nvPr/>
        </p:nvSpPr>
        <p:spPr>
          <a:xfrm rot="20152641">
            <a:off x="7588250" y="4322763"/>
            <a:ext cx="960438" cy="514350"/>
          </a:xfrm>
          <a:prstGeom prst="stripedRightArrow">
            <a:avLst/>
          </a:prstGeom>
          <a:solidFill>
            <a:srgbClr val="3891A7"/>
          </a:solidFill>
          <a:ln w="20000" cap="flat" cmpd="sng" algn="ctr">
            <a:solidFill>
              <a:sysClr val="window" lastClr="FFFFFF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+411,1</a:t>
            </a:r>
            <a:endParaRPr lang="ru-RU" b="1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755576" y="188640"/>
            <a:ext cx="6696744" cy="69386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доходам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268760"/>
            <a:ext cx="36004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НЕНАЛОГОВЫЕ ДОХОДЫ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966891"/>
              </p:ext>
            </p:extLst>
          </p:nvPr>
        </p:nvGraphicFramePr>
        <p:xfrm>
          <a:off x="900113" y="2276475"/>
          <a:ext cx="8243887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Штриховая стрелка вправо 5"/>
          <p:cNvSpPr/>
          <p:nvPr/>
        </p:nvSpPr>
        <p:spPr>
          <a:xfrm rot="16200000">
            <a:off x="-1110456" y="3783806"/>
            <a:ext cx="3600450" cy="731838"/>
          </a:xfrm>
          <a:prstGeom prst="stripedRightArrow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3779912" y="1628800"/>
            <a:ext cx="5184576" cy="648072"/>
          </a:xfrm>
          <a:prstGeom prst="foldedCorner">
            <a:avLst/>
          </a:prstGeom>
          <a:solidFill>
            <a:srgbClr val="00CC99"/>
          </a:solidFill>
          <a:effectLst>
            <a:glow rad="635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Поступило за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 всего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453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% от плана</a:t>
            </a:r>
          </a:p>
        </p:txBody>
      </p:sp>
      <p:sp>
        <p:nvSpPr>
          <p:cNvPr id="24589" name="TextBox 7"/>
          <p:cNvSpPr txBox="1">
            <a:spLocks noChangeArrowheads="1"/>
          </p:cNvSpPr>
          <p:nvPr/>
        </p:nvSpPr>
        <p:spPr bwMode="auto">
          <a:xfrm>
            <a:off x="107950" y="1989138"/>
            <a:ext cx="3095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рублей 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25017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Выгнутая влево стрелка 35"/>
          <p:cNvSpPr/>
          <p:nvPr/>
        </p:nvSpPr>
        <p:spPr>
          <a:xfrm rot="705281">
            <a:off x="576726" y="873614"/>
            <a:ext cx="1980220" cy="1982659"/>
          </a:xfrm>
          <a:prstGeom prst="curvedRightArrow">
            <a:avLst>
              <a:gd name="adj1" fmla="val 7898"/>
              <a:gd name="adj2" fmla="val 21158"/>
              <a:gd name="adj3" fmla="val 219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лево стрелка 23"/>
          <p:cNvSpPr/>
          <p:nvPr/>
        </p:nvSpPr>
        <p:spPr>
          <a:xfrm rot="1494953">
            <a:off x="413395" y="645409"/>
            <a:ext cx="2091448" cy="5080969"/>
          </a:xfrm>
          <a:prstGeom prst="curvedRightArrow">
            <a:avLst>
              <a:gd name="adj1" fmla="val 5026"/>
              <a:gd name="adj2" fmla="val 15578"/>
              <a:gd name="adj3" fmla="val 17289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Выгнутая влево стрелка 37"/>
          <p:cNvSpPr/>
          <p:nvPr/>
        </p:nvSpPr>
        <p:spPr>
          <a:xfrm rot="1523173">
            <a:off x="196570" y="615142"/>
            <a:ext cx="2740535" cy="3326286"/>
          </a:xfrm>
          <a:prstGeom prst="curvedRightArrow">
            <a:avLst>
              <a:gd name="adj1" fmla="val 5026"/>
              <a:gd name="adj2" fmla="val 15578"/>
              <a:gd name="adj3" fmla="val 17289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4876219" y="4363238"/>
            <a:ext cx="4067175" cy="2160587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b="1" cap="all" spc="250" dirty="0" smtClean="0"/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600" b="1" cap="all" spc="250" dirty="0"/>
          </a:p>
        </p:txBody>
      </p:sp>
      <p:graphicFrame>
        <p:nvGraphicFramePr>
          <p:cNvPr id="81925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284628"/>
              </p:ext>
            </p:extLst>
          </p:nvPr>
        </p:nvGraphicFramePr>
        <p:xfrm>
          <a:off x="3258307" y="165884"/>
          <a:ext cx="3022976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r:id="rId4" imgW="2761727" imgH="2798307" progId="Excel.Chart.8">
                  <p:embed/>
                </p:oleObj>
              </mc:Choice>
              <mc:Fallback>
                <p:oleObj r:id="rId4" imgW="2761727" imgH="279830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8307" y="165884"/>
                        <a:ext cx="3022976" cy="2797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86298" y="908720"/>
            <a:ext cx="2000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Замена дотации на выравнивание  бюджетной обеспеченности дополнительным нормативом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432332" y="2494655"/>
            <a:ext cx="6480720" cy="7412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264394" y="3936380"/>
            <a:ext cx="6480720" cy="7412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11325" y="5373216"/>
            <a:ext cx="6480720" cy="7412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94068" y="2117674"/>
            <a:ext cx="129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83103" y="3489642"/>
            <a:ext cx="129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40999" y="4941168"/>
            <a:ext cx="129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32224" y="2547499"/>
            <a:ext cx="2119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Дотация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выравнивание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бюджетной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обеспеченности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981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76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руб.            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00540" y="3998882"/>
            <a:ext cx="2119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Дотация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выравнивание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бюджетной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обеспеченности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94831,0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руб.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66837" y="5404129"/>
            <a:ext cx="2119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Дотация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выравнивание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бюджетной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обеспеченности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85348,0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руб.              </a:t>
            </a:r>
          </a:p>
        </p:txBody>
      </p:sp>
      <p:sp>
        <p:nvSpPr>
          <p:cNvPr id="42" name="Крест 41"/>
          <p:cNvSpPr/>
          <p:nvPr/>
        </p:nvSpPr>
        <p:spPr>
          <a:xfrm>
            <a:off x="5323953" y="2551278"/>
            <a:ext cx="656334" cy="615157"/>
          </a:xfrm>
          <a:prstGeom prst="plus">
            <a:avLst>
              <a:gd name="adj" fmla="val 3893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43" name="Крест 42"/>
          <p:cNvSpPr/>
          <p:nvPr/>
        </p:nvSpPr>
        <p:spPr>
          <a:xfrm>
            <a:off x="5176587" y="4014107"/>
            <a:ext cx="656334" cy="615157"/>
          </a:xfrm>
          <a:prstGeom prst="plus">
            <a:avLst>
              <a:gd name="adj" fmla="val 3893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44" name="Крест 43"/>
          <p:cNvSpPr/>
          <p:nvPr/>
        </p:nvSpPr>
        <p:spPr>
          <a:xfrm>
            <a:off x="4291834" y="5436317"/>
            <a:ext cx="656334" cy="615157"/>
          </a:xfrm>
          <a:prstGeom prst="plus">
            <a:avLst>
              <a:gd name="adj" fmla="val 3893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6300192" y="2579339"/>
            <a:ext cx="2525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Дополнительно поступило НДФЛ за счет замены дотации</a:t>
            </a:r>
          </a:p>
          <a:p>
            <a:pPr algn="ctr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35759,1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05061" y="3982933"/>
            <a:ext cx="2227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Дополнительно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поступило НДФЛ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 счет замены дотации</a:t>
            </a:r>
          </a:p>
          <a:p>
            <a:pPr algn="ctr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94443,0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04754" y="5436317"/>
            <a:ext cx="2227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Дополнительно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поступило НДФЛ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 счет замены дотации</a:t>
            </a:r>
          </a:p>
          <a:p>
            <a:pPr algn="ctr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208334,2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04140" y="116632"/>
            <a:ext cx="8208912" cy="43204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доходам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0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4400" cy="53144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доходам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87849662"/>
              </p:ext>
            </p:extLst>
          </p:nvPr>
        </p:nvGraphicFramePr>
        <p:xfrm>
          <a:off x="179388" y="1125538"/>
          <a:ext cx="8785225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7813" y="836613"/>
            <a:ext cx="7272337" cy="5048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Структура безвозмездных поступлений от других бюджетов</a:t>
            </a:r>
          </a:p>
        </p:txBody>
      </p:sp>
      <p:sp>
        <p:nvSpPr>
          <p:cNvPr id="7" name="Овал 6"/>
          <p:cNvSpPr/>
          <p:nvPr/>
        </p:nvSpPr>
        <p:spPr>
          <a:xfrm>
            <a:off x="1116013" y="3213100"/>
            <a:ext cx="1511300" cy="14398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Иные межбюджетные трансферты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94983,6</a:t>
            </a:r>
          </a:p>
          <a:p>
            <a:pPr algn="ctr">
              <a:defRPr/>
            </a:pPr>
            <a:r>
              <a:rPr lang="ru-RU" sz="1400" dirty="0" err="1">
                <a:latin typeface="Arial" pitchFamily="34" charset="0"/>
                <a:cs typeface="Arial" pitchFamily="34" charset="0"/>
              </a:rPr>
              <a:t>т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ыс.руб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250825" y="1844675"/>
            <a:ext cx="1122363" cy="628650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78,9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323850" y="4076700"/>
            <a:ext cx="1008063" cy="628650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4,0 %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203575" y="1773238"/>
            <a:ext cx="977900" cy="62865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2,9 %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132138" y="3500438"/>
            <a:ext cx="977900" cy="62865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14,2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03350" y="6021288"/>
            <a:ext cx="2088530" cy="3604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2352142,6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949677832"/>
              </p:ext>
            </p:extLst>
          </p:nvPr>
        </p:nvGraphicFramePr>
        <p:xfrm>
          <a:off x="2854642" y="1470991"/>
          <a:ext cx="59766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Овал 13"/>
          <p:cNvSpPr/>
          <p:nvPr/>
        </p:nvSpPr>
        <p:spPr>
          <a:xfrm>
            <a:off x="5652120" y="2924944"/>
            <a:ext cx="1512888" cy="15128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Иные межбюджетные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трансферты 102585,0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/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84888" y="5949280"/>
            <a:ext cx="2087512" cy="4324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2802308,8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sp>
        <p:nvSpPr>
          <p:cNvPr id="16" name="Стрелка влево 15"/>
          <p:cNvSpPr/>
          <p:nvPr/>
        </p:nvSpPr>
        <p:spPr>
          <a:xfrm>
            <a:off x="4860032" y="1556792"/>
            <a:ext cx="978408" cy="64807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79,9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17" name="Стрелка влево 16"/>
          <p:cNvSpPr/>
          <p:nvPr/>
        </p:nvSpPr>
        <p:spPr>
          <a:xfrm>
            <a:off x="5148064" y="4077072"/>
            <a:ext cx="978408" cy="64807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3,6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7884368" y="1484784"/>
            <a:ext cx="978408" cy="64807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2,3%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7884368" y="3645024"/>
            <a:ext cx="978408" cy="64807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14,2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63085202"/>
              </p:ext>
            </p:extLst>
          </p:nvPr>
        </p:nvGraphicFramePr>
        <p:xfrm>
          <a:off x="179512" y="188640"/>
          <a:ext cx="878497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51520" y="188640"/>
            <a:ext cx="8424936" cy="50405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Исполнение бюджета по доходам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4" y="1268760"/>
          <a:ext cx="8662863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251520" y="2492896"/>
            <a:ext cx="3456384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Дотации на поддержку мер по обеспечению сбалансированности местных бюджетов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16404,8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625" y="188640"/>
            <a:ext cx="8534400" cy="5760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Исполнение бюджета по доходам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50825" y="981075"/>
            <a:ext cx="8497888" cy="647700"/>
          </a:xfrm>
          <a:prstGeom prst="wedgeRectCallout">
            <a:avLst>
              <a:gd name="adj1" fmla="val -43861"/>
              <a:gd name="adj2" fmla="val 314034"/>
            </a:avLst>
          </a:prstGeom>
          <a:solidFill>
            <a:schemeClr val="accent2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подготовку и обеспечение зимнего содержания дорог общего пользования местного значения, создания необходимых запасов материальных ресурсов  10000,0 тыс. руб.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203575" y="2132856"/>
            <a:ext cx="5616575" cy="828675"/>
          </a:xfrm>
          <a:prstGeom prst="wedgeRectCallout">
            <a:avLst>
              <a:gd name="adj1" fmla="val -58354"/>
              <a:gd name="adj2" fmla="val 96600"/>
            </a:avLst>
          </a:prstGeom>
          <a:solidFill>
            <a:schemeClr val="accent2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создание и приведение контейнерных площадок в соответствии с требованиями СанПиН 2970,1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851275" y="3536528"/>
            <a:ext cx="4968875" cy="1081087"/>
          </a:xfrm>
          <a:prstGeom prst="wedgeRectCallout">
            <a:avLst>
              <a:gd name="adj1" fmla="val -65808"/>
              <a:gd name="adj2" fmla="val 25772"/>
            </a:avLst>
          </a:prstGeom>
          <a:solidFill>
            <a:schemeClr val="accent2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Поощрение муниципальных управленческих команд за достижение показателей деятельности органов исполнительной власти субъектов РФ 1757,8 тыс. руб.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348038" y="5229225"/>
            <a:ext cx="5472112" cy="1044575"/>
          </a:xfrm>
          <a:prstGeom prst="wedgeRectCallout">
            <a:avLst>
              <a:gd name="adj1" fmla="val -57403"/>
              <a:gd name="adj2" fmla="val -77695"/>
            </a:avLst>
          </a:prstGeom>
          <a:solidFill>
            <a:schemeClr val="accent2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Стимулирование органов местного самоуправления, способствующих развитию гражданского общества путем введения самообложения граждан и через добровольные пожертвования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1676,9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50071559"/>
              </p:ext>
            </p:extLst>
          </p:nvPr>
        </p:nvGraphicFramePr>
        <p:xfrm>
          <a:off x="251520" y="908720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955714" y="181602"/>
            <a:ext cx="7848872" cy="72008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Исполнение бюджета по доходам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-115555" y="133671"/>
            <a:ext cx="2030294" cy="160427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31949057"/>
              </p:ext>
            </p:extLst>
          </p:nvPr>
        </p:nvGraphicFramePr>
        <p:xfrm>
          <a:off x="107504" y="476672"/>
          <a:ext cx="8856984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23528" y="185270"/>
            <a:ext cx="8208912" cy="43204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доходам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AB2627"/>
              </a:solidFill>
            </a:endParaRPr>
          </a:p>
        </p:txBody>
      </p:sp>
      <p:sp>
        <p:nvSpPr>
          <p:cNvPr id="34" name="Заголовок 3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5225" cy="57571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Исполнение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по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доходам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116013" y="2205038"/>
            <a:ext cx="1582737" cy="431800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71587,8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6393713" y="2085348"/>
            <a:ext cx="1634671" cy="503882"/>
          </a:xfrm>
          <a:prstGeom prst="downArrow">
            <a:avLst>
              <a:gd name="adj1" fmla="val 100000"/>
              <a:gd name="adj2" fmla="val 50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30997,3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1268413"/>
            <a:ext cx="3384550" cy="914400"/>
          </a:xfrm>
          <a:prstGeom prst="round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Иные межбюджетные трансферты, передаваемые бюджетами поселений на осуществление части полномочий по решению вопросов местного значения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93601" y="1170644"/>
            <a:ext cx="338455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Иные межбюджетные трансферты, полученные из областного бюджета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635375" y="1268413"/>
            <a:ext cx="1873250" cy="936625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102585,1 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9592" y="2636912"/>
            <a:ext cx="3457575" cy="720080"/>
          </a:xfrm>
          <a:prstGeom prst="round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-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на организацию досуга и обеспечение жителей поселения услугами организаций культуры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3356992"/>
            <a:ext cx="3457575" cy="914400"/>
          </a:xfrm>
          <a:prstGeom prst="round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- на организацию библиотечного обслуживания населения, комплектование и обеспечение сохранности библиотечных фондов библиотек поселения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9592" y="4725144"/>
            <a:ext cx="3457575" cy="576064"/>
          </a:xfrm>
          <a:prstGeom prst="round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- на организацию в границах поселения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электро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-, тепло-,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газо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- и водоснабжения населения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1600" y="5301208"/>
            <a:ext cx="3457575" cy="1008062"/>
          </a:xfrm>
          <a:prstGeom prst="round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-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на развитие на территории поселения физической культуры и массового спорта, организация проведения официальных физкультурно-оздоровительных и спортивных мероприятий поселения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3068960"/>
            <a:ext cx="1439862" cy="360362"/>
          </a:xfrm>
          <a:prstGeom prst="round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60207,2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3717032"/>
            <a:ext cx="1368425" cy="360362"/>
          </a:xfrm>
          <a:prstGeom prst="round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2370,9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5013176"/>
            <a:ext cx="1368425" cy="360363"/>
          </a:xfrm>
          <a:prstGeom prst="round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7419,1тыс.руб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388" y="5949950"/>
            <a:ext cx="1223962" cy="287338"/>
          </a:xfrm>
          <a:prstGeom prst="round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640,6 тыс.руб.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29206" y="2548474"/>
            <a:ext cx="3529013" cy="3323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- на гранты в сфере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образования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29206" y="3140967"/>
            <a:ext cx="3529013" cy="47667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-на ежемесячное вознаграждение за классное руководство педагогическим работникам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29206" y="3601109"/>
            <a:ext cx="3529013" cy="36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- на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мероприятия по укреплению материально-технической базы музеев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29206" y="3961149"/>
            <a:ext cx="3529013" cy="49232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- </a:t>
            </a:r>
            <a:r>
              <a:rPr lang="ru-RU" sz="1200" dirty="0"/>
              <a:t>на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грант</a:t>
            </a:r>
            <a:r>
              <a:rPr lang="ru-RU" sz="1200" dirty="0"/>
              <a:t> по результатам деятельности органов местного самоуправления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29206" y="4443301"/>
            <a:ext cx="3529013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- на содержание объектов спортивной инфраструктуры для занятий физической культурой и спортом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02911" y="2589230"/>
            <a:ext cx="1478905" cy="360809"/>
          </a:xfrm>
          <a:prstGeom prst="round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1750,0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</a:t>
            </a:r>
            <a:r>
              <a:rPr lang="ru-RU" sz="1200" dirty="0">
                <a:solidFill>
                  <a:schemeClr val="tx1"/>
                </a:solidFill>
              </a:rPr>
              <a:t>уб.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571308" y="3330440"/>
            <a:ext cx="1358463" cy="360040"/>
          </a:xfrm>
          <a:prstGeom prst="round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9647,1тыс.руб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552498" y="3717031"/>
            <a:ext cx="1346770" cy="360363"/>
          </a:xfrm>
          <a:prstGeom prst="round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2383,7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508989" y="4112914"/>
            <a:ext cx="1346200" cy="360363"/>
          </a:xfrm>
          <a:prstGeom prst="round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1885,3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517064" y="4652814"/>
            <a:ext cx="1417638" cy="360362"/>
          </a:xfrm>
          <a:prstGeom prst="round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4010,6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699792" y="764704"/>
            <a:ext cx="5544616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Иные межбюджетные трансферты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99592" y="4293096"/>
            <a:ext cx="3456384" cy="432048"/>
          </a:xfrm>
          <a:prstGeom prst="round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- на учреждение печатного средства массовой информации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47276" y="4545124"/>
            <a:ext cx="1368425" cy="360040"/>
          </a:xfrm>
          <a:prstGeom prst="roundRect">
            <a:avLst/>
          </a:prstGeom>
          <a:ln w="28575">
            <a:noFill/>
          </a:ln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950,0тыс.руб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629206" y="5091373"/>
            <a:ext cx="3529013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- на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возмещение расходов по размещению и питанию граждан ,вынужденно покинувших территорию Украину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508989" y="5299791"/>
            <a:ext cx="1425713" cy="360363"/>
          </a:xfrm>
          <a:prstGeom prst="round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9564,3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629206" y="5705017"/>
            <a:ext cx="3529013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-на  </a:t>
            </a:r>
            <a:r>
              <a:rPr lang="ru-RU" sz="1200" dirty="0" smtClean="0"/>
              <a:t>субсидии на приобретение жилья работникам бюджетной сферы и муниципальным служащим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571308" y="5876925"/>
            <a:ext cx="1346200" cy="360363"/>
          </a:xfrm>
          <a:prstGeom prst="round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883,3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603267" y="2861743"/>
            <a:ext cx="3529013" cy="3323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- на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премиальные выплаты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педработникам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523353" y="2960947"/>
            <a:ext cx="1358463" cy="360040"/>
          </a:xfrm>
          <a:prstGeom prst="round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2150,2тыс.руб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1"/>
            <a:ext cx="8784976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«Бюджет для граждан» познакомит вас с основными показателями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отчета об исполнении бюджета муниципального образования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«Ковровский район» 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2285992"/>
            <a:ext cx="3671268" cy="3785652"/>
          </a:xfrm>
          <a:prstGeom prst="rect">
            <a:avLst/>
          </a:prstGeom>
          <a:gradFill>
            <a:gsLst>
              <a:gs pos="0">
                <a:schemeClr val="lt1">
                  <a:tint val="55000"/>
                  <a:satMod val="300000"/>
                </a:schemeClr>
              </a:gs>
              <a:gs pos="40000">
                <a:schemeClr val="lt1">
                  <a:tint val="65000"/>
                  <a:satMod val="300000"/>
                </a:schemeClr>
              </a:gs>
              <a:gs pos="100000">
                <a:schemeClr val="lt1">
                  <a:shade val="65000"/>
                  <a:satMod val="300000"/>
                </a:schemeClr>
              </a:gs>
            </a:gsLst>
            <a:path path="circle">
              <a:fillToRect l="65000" b="98000"/>
            </a:path>
          </a:gradFill>
          <a:ln w="28575"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Граждане - как налогоплательщики и как потребители муниципальных услуг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человека.</a:t>
            </a:r>
          </a:p>
        </p:txBody>
      </p:sp>
      <p:pic>
        <p:nvPicPr>
          <p:cNvPr id="9" name="Picture 4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9" y="2143116"/>
            <a:ext cx="4566139" cy="308652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239000" cy="1152525"/>
          </a:xfrm>
        </p:spPr>
        <p:txBody>
          <a:bodyPr/>
          <a:lstStyle/>
          <a:p>
            <a:pPr eaLnBrk="1" hangingPunct="1"/>
            <a:endParaRPr lang="ru-RU" sz="1400" i="1" smtClean="0">
              <a:solidFill>
                <a:srgbClr val="AB2627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852936"/>
            <a:ext cx="2087563" cy="15128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РАСХОДЫ БЮДЖЕТА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ПО ОСНОВНЫМ ФУНКЦИЯМ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843808" y="1341661"/>
            <a:ext cx="3240360" cy="360040"/>
          </a:xfrm>
          <a:prstGeom prst="roundRect">
            <a:avLst/>
          </a:prstGeom>
          <a:solidFill>
            <a:srgbClr val="CC99FF"/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Общегосударственные вопросы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916536" y="1809307"/>
            <a:ext cx="3168352" cy="432048"/>
          </a:xfrm>
          <a:prstGeom prst="roundRect">
            <a:avLst/>
          </a:prstGeom>
          <a:solidFill>
            <a:srgbClr val="99FF66"/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925210" y="2348185"/>
            <a:ext cx="3168352" cy="288032"/>
          </a:xfrm>
          <a:prstGeom prst="roundRect">
            <a:avLst/>
          </a:prstGeom>
          <a:solidFill>
            <a:srgbClr val="99CCFF"/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Национальная экономика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916536" y="2744155"/>
            <a:ext cx="3168352" cy="360040"/>
          </a:xfrm>
          <a:prstGeom prst="roundRect">
            <a:avLst/>
          </a:prstGeom>
          <a:solidFill>
            <a:srgbClr val="FF9966"/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Жилищно-коммунальное хозяйство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04484" y="3671094"/>
            <a:ext cx="3168352" cy="360040"/>
          </a:xfrm>
          <a:prstGeom prst="roundRect">
            <a:avLst/>
          </a:prstGeom>
          <a:solidFill>
            <a:srgbClr val="CCCC00"/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Образование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925210" y="4168038"/>
            <a:ext cx="3168352" cy="360040"/>
          </a:xfrm>
          <a:prstGeom prst="roundRect">
            <a:avLst/>
          </a:prstGeom>
          <a:solidFill>
            <a:srgbClr val="FF3399"/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Культура и кинематография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904484" y="4654029"/>
            <a:ext cx="3168352" cy="288032"/>
          </a:xfrm>
          <a:prstGeom prst="roundRect">
            <a:avLst/>
          </a:prstGeom>
          <a:solidFill>
            <a:srgbClr val="00CCFF"/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Социальная политика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915816" y="5037428"/>
            <a:ext cx="3168352" cy="360040"/>
          </a:xfrm>
          <a:prstGeom prst="roundRect">
            <a:avLst/>
          </a:prstGeom>
          <a:solidFill>
            <a:srgbClr val="FF5050"/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Физическая культура и спорт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879812" y="5516563"/>
            <a:ext cx="3168352" cy="432048"/>
          </a:xfrm>
          <a:prstGeom prst="roundRect">
            <a:avLst/>
          </a:prstGeom>
          <a:solidFill>
            <a:srgbClr val="66FFCC"/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Обслуживание муниципального долга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915816" y="6021288"/>
            <a:ext cx="3168352" cy="288032"/>
          </a:xfrm>
          <a:prstGeom prst="roundRect">
            <a:avLst/>
          </a:prstGeom>
          <a:solidFill>
            <a:srgbClr val="FF66FF"/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Межбюджетные трансферты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074881" y="1412329"/>
            <a:ext cx="1366837" cy="2889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81610,6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441718" y="1418893"/>
            <a:ext cx="1223963" cy="2889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74889,7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84168" y="1871663"/>
            <a:ext cx="1366837" cy="2873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21921,2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41718" y="1871662"/>
            <a:ext cx="1223963" cy="28733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21784,5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84888" y="2338866"/>
            <a:ext cx="1366837" cy="2873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1043625,3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473313" y="2375693"/>
            <a:ext cx="1223963" cy="2873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1042129,7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84888" y="2780506"/>
            <a:ext cx="1366837" cy="2873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680646,3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451725" y="2816857"/>
            <a:ext cx="1223963" cy="2873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673832,8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084168" y="3706651"/>
            <a:ext cx="1366837" cy="2889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1191420,2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460399" y="3714605"/>
            <a:ext cx="1223963" cy="2889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1190190,4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074881" y="4238008"/>
            <a:ext cx="1438275" cy="2889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200441,4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524328" y="4221360"/>
            <a:ext cx="1223963" cy="2889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200441,0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093562" y="4652963"/>
            <a:ext cx="1366837" cy="2889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74860,9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473312" y="4652962"/>
            <a:ext cx="1223963" cy="2889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73864,9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093562" y="5090875"/>
            <a:ext cx="1366837" cy="2873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253057,0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437682" y="5121275"/>
            <a:ext cx="1223963" cy="2873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253056,8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070846" y="5570066"/>
            <a:ext cx="1366837" cy="2873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20,6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437683" y="5561265"/>
            <a:ext cx="1223963" cy="2873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20,5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084168" y="6021288"/>
            <a:ext cx="1366837" cy="2873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169744,5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452320" y="6021288"/>
            <a:ext cx="1223963" cy="2873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169744,5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39750" y="4941888"/>
            <a:ext cx="215900" cy="2159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39750" y="5300663"/>
            <a:ext cx="215900" cy="2159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8063706" y="1052513"/>
            <a:ext cx="9144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тыс.руб.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55650" y="4941888"/>
            <a:ext cx="9144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план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55650" y="5300663"/>
            <a:ext cx="9144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факт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2323001" y="1160463"/>
            <a:ext cx="0" cy="5200997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Штриховая стрелка вправо 75"/>
          <p:cNvSpPr/>
          <p:nvPr/>
        </p:nvSpPr>
        <p:spPr>
          <a:xfrm>
            <a:off x="2328221" y="1753431"/>
            <a:ext cx="576263" cy="485775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" name="Штриховая стрелка вправо 76"/>
          <p:cNvSpPr/>
          <p:nvPr/>
        </p:nvSpPr>
        <p:spPr>
          <a:xfrm>
            <a:off x="2339975" y="1269243"/>
            <a:ext cx="576263" cy="484188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Штриховая стрелка вправо 77"/>
          <p:cNvSpPr/>
          <p:nvPr/>
        </p:nvSpPr>
        <p:spPr>
          <a:xfrm>
            <a:off x="2348947" y="2257247"/>
            <a:ext cx="576263" cy="484187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Штриховая стрелка вправо 78"/>
          <p:cNvSpPr/>
          <p:nvPr/>
        </p:nvSpPr>
        <p:spPr>
          <a:xfrm>
            <a:off x="2348947" y="2707481"/>
            <a:ext cx="576263" cy="433388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Штриховая стрелка вправо 80"/>
          <p:cNvSpPr/>
          <p:nvPr/>
        </p:nvSpPr>
        <p:spPr>
          <a:xfrm>
            <a:off x="2308071" y="3600201"/>
            <a:ext cx="576263" cy="484188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Штриховая стрелка вправо 81"/>
          <p:cNvSpPr/>
          <p:nvPr/>
        </p:nvSpPr>
        <p:spPr>
          <a:xfrm>
            <a:off x="2339752" y="4105170"/>
            <a:ext cx="576263" cy="485775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Штриховая стрелка вправо 82"/>
          <p:cNvSpPr/>
          <p:nvPr/>
        </p:nvSpPr>
        <p:spPr>
          <a:xfrm>
            <a:off x="2348947" y="4528078"/>
            <a:ext cx="576263" cy="485775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Штриховая стрелка вправо 83"/>
          <p:cNvSpPr/>
          <p:nvPr/>
        </p:nvSpPr>
        <p:spPr>
          <a:xfrm>
            <a:off x="2310149" y="4960031"/>
            <a:ext cx="576263" cy="484187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5" name="Штриховая стрелка вправо 84"/>
          <p:cNvSpPr/>
          <p:nvPr/>
        </p:nvSpPr>
        <p:spPr>
          <a:xfrm>
            <a:off x="2328221" y="5922863"/>
            <a:ext cx="576263" cy="484188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Штриховая стрелка вправо 87"/>
          <p:cNvSpPr/>
          <p:nvPr/>
        </p:nvSpPr>
        <p:spPr>
          <a:xfrm>
            <a:off x="2305095" y="5439221"/>
            <a:ext cx="576263" cy="484188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Заголовок 3"/>
          <p:cNvSpPr txBox="1">
            <a:spLocks/>
          </p:cNvSpPr>
          <p:nvPr/>
        </p:nvSpPr>
        <p:spPr bwMode="auto">
          <a:xfrm>
            <a:off x="395534" y="260301"/>
            <a:ext cx="7740773" cy="1008112"/>
          </a:xfrm>
          <a:prstGeom prst="round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925210" y="3177543"/>
            <a:ext cx="3168352" cy="3600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Охрана окружающей среды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072836" y="3213894"/>
            <a:ext cx="1366837" cy="2873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224,2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451005" y="3213894"/>
            <a:ext cx="1223963" cy="28733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224,2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Штриховая стрелка вправо 73"/>
          <p:cNvSpPr/>
          <p:nvPr/>
        </p:nvSpPr>
        <p:spPr>
          <a:xfrm>
            <a:off x="2308070" y="3104195"/>
            <a:ext cx="576263" cy="484188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http://www.homelinksonline.com/wp-content/uploads/2014/06/house_hand_calculator_medium-1024x6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79930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15200" cy="79208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расходам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450" y="1052513"/>
            <a:ext cx="5832475" cy="369887"/>
          </a:xfrm>
          <a:prstGeom prst="rect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Расходы на общегосударственные вопросы</a:t>
            </a:r>
          </a:p>
        </p:txBody>
      </p:sp>
      <p:graphicFrame>
        <p:nvGraphicFramePr>
          <p:cNvPr id="5122" name="Диаграмма 7"/>
          <p:cNvGraphicFramePr>
            <a:graphicFrameLocks/>
          </p:cNvGraphicFramePr>
          <p:nvPr/>
        </p:nvGraphicFramePr>
        <p:xfrm>
          <a:off x="1547813" y="1989138"/>
          <a:ext cx="4721225" cy="446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" r:id="rId4" imgW="4718713" imgH="4468755" progId="Excel.Sheet.8">
                  <p:embed/>
                </p:oleObj>
              </mc:Choice>
              <mc:Fallback>
                <p:oleObj r:id="rId4" imgW="4718713" imgH="4468755" progId="Excel.Shee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989138"/>
                        <a:ext cx="4721225" cy="446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с одним скругленным углом 8"/>
          <p:cNvSpPr/>
          <p:nvPr/>
        </p:nvSpPr>
        <p:spPr>
          <a:xfrm>
            <a:off x="6084888" y="1628775"/>
            <a:ext cx="2806700" cy="4608513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Char char="v"/>
              <a:defRPr/>
            </a:pPr>
            <a:r>
              <a:rPr lang="ru-RU" sz="1200" dirty="0"/>
              <a:t>Обеспечение деятельности главы администрации района, Совета народных депутатов, администрации района и её структурных подразделений-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30117,4</a:t>
            </a:r>
            <a:r>
              <a:rPr lang="ru-RU" sz="1200" dirty="0" smtClean="0"/>
              <a:t> </a:t>
            </a:r>
            <a:r>
              <a:rPr lang="ru-RU" sz="1200" dirty="0"/>
              <a:t>тыс.руб</a:t>
            </a:r>
            <a:r>
              <a:rPr lang="ru-RU" sz="1200" b="1" dirty="0"/>
              <a:t>.</a:t>
            </a:r>
          </a:p>
          <a:p>
            <a:pPr algn="ctr">
              <a:buFont typeface="Wingdings" pitchFamily="2" charset="2"/>
              <a:buChar char="v"/>
              <a:defRPr/>
            </a:pPr>
            <a:endParaRPr lang="ru-RU" sz="1200" b="1" dirty="0"/>
          </a:p>
          <a:p>
            <a:pPr algn="ctr">
              <a:defRPr/>
            </a:pPr>
            <a:endParaRPr lang="ru-RU" sz="1200" b="1" dirty="0"/>
          </a:p>
          <a:p>
            <a:pPr algn="ctr">
              <a:buFont typeface="Wingdings" pitchFamily="2" charset="2"/>
              <a:buChar char="v"/>
              <a:defRPr/>
            </a:pPr>
            <a:r>
              <a:rPr lang="ru-RU" sz="1200" dirty="0"/>
              <a:t>Расходы по исполнению государственных полномочий </a:t>
            </a:r>
          </a:p>
          <a:p>
            <a:pPr algn="ctr">
              <a:defRPr/>
            </a:pPr>
            <a:r>
              <a:rPr lang="ru-RU" sz="1200" dirty="0"/>
              <a:t>(КДН, административная комиссия, составление списков кандидатов в присяжные заседатели) – </a:t>
            </a:r>
          </a:p>
          <a:p>
            <a:pPr algn="ctr"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1181,1 </a:t>
            </a:r>
            <a:r>
              <a:rPr lang="ru-RU" sz="1200" dirty="0"/>
              <a:t>тыс.руб.</a:t>
            </a:r>
          </a:p>
          <a:p>
            <a:pPr algn="ctr">
              <a:defRPr/>
            </a:pPr>
            <a:endParaRPr lang="ru-RU" sz="1200" dirty="0"/>
          </a:p>
          <a:p>
            <a:pPr algn="ctr">
              <a:buFont typeface="Wingdings" pitchFamily="2" charset="2"/>
              <a:buChar char="v"/>
              <a:defRPr/>
            </a:pPr>
            <a:r>
              <a:rPr lang="ru-RU" sz="1200" dirty="0"/>
              <a:t>Содержание  М К У «Контрольно-счетный орган</a:t>
            </a:r>
            <a:r>
              <a:rPr lang="ru-RU" sz="1200" dirty="0" smtClean="0"/>
              <a:t>»-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1187,1</a:t>
            </a:r>
            <a:r>
              <a:rPr lang="ru-RU" sz="1200" dirty="0" smtClean="0"/>
              <a:t> </a:t>
            </a:r>
            <a:r>
              <a:rPr lang="ru-RU" sz="1200" dirty="0"/>
              <a:t>тыс.руб.</a:t>
            </a:r>
            <a:endParaRPr lang="ru-RU" sz="12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219700" y="1989138"/>
            <a:ext cx="936625" cy="1079500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23850" y="1628775"/>
            <a:ext cx="1584325" cy="475297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Char char="v"/>
              <a:defRPr/>
            </a:pPr>
            <a:r>
              <a:rPr lang="ru-RU" sz="1000" dirty="0">
                <a:solidFill>
                  <a:schemeClr val="tx1"/>
                </a:solidFill>
              </a:rPr>
              <a:t>Финансовое обеспечение  М К У «ГО и МТО» – 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24587,4 </a:t>
            </a:r>
            <a:r>
              <a:rPr lang="ru-RU" sz="1000" dirty="0">
                <a:solidFill>
                  <a:schemeClr val="tx1"/>
                </a:solidFill>
              </a:rPr>
              <a:t>тыс.руб.</a:t>
            </a:r>
            <a:r>
              <a:rPr lang="ru-RU" sz="1000" b="1" dirty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тыс.руб.</a:t>
            </a:r>
          </a:p>
          <a:p>
            <a:pPr algn="ctr">
              <a:buFont typeface="Wingdings" pitchFamily="2" charset="2"/>
              <a:buChar char="v"/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1000" dirty="0">
                <a:solidFill>
                  <a:schemeClr val="tx1"/>
                </a:solidFill>
              </a:rPr>
              <a:t>Содержание  </a:t>
            </a:r>
            <a:r>
              <a:rPr lang="ru-RU" sz="1000" dirty="0" smtClean="0">
                <a:solidFill>
                  <a:schemeClr val="tx1"/>
                </a:solidFill>
              </a:rPr>
              <a:t>МКУ </a:t>
            </a:r>
            <a:r>
              <a:rPr lang="ru-RU" sz="1000" dirty="0">
                <a:solidFill>
                  <a:schemeClr val="tx1"/>
                </a:solidFill>
              </a:rPr>
              <a:t>«Ковровский районный архив» – 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1620,2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тыс.руб.</a:t>
            </a:r>
          </a:p>
          <a:p>
            <a:pPr algn="ctr">
              <a:buFont typeface="Wingdings" pitchFamily="2" charset="2"/>
              <a:buChar char="v"/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1000" dirty="0">
                <a:solidFill>
                  <a:schemeClr val="tx1"/>
                </a:solidFill>
              </a:rPr>
              <a:t>Расходы на размещение информации в средствах массовой информации</a:t>
            </a:r>
            <a:r>
              <a:rPr lang="ru-RU" sz="1000" b="1" dirty="0">
                <a:solidFill>
                  <a:schemeClr val="tx1"/>
                </a:solidFill>
              </a:rPr>
              <a:t>  -  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2760,3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тыс</a:t>
            </a:r>
            <a:r>
              <a:rPr lang="ru-RU" sz="1000" dirty="0" smtClean="0">
                <a:solidFill>
                  <a:schemeClr val="tx1"/>
                </a:solidFill>
              </a:rPr>
              <a:t>. руб.</a:t>
            </a:r>
          </a:p>
          <a:p>
            <a:pPr algn="ctr"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Расходы на размещение и питание лиц, вынужденно покинувших территорию Украины – </a:t>
            </a:r>
          </a:p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12212,3 </a:t>
            </a:r>
            <a:r>
              <a:rPr lang="ru-RU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Иные </a:t>
            </a:r>
            <a:r>
              <a:rPr lang="ru-RU" sz="1000" dirty="0">
                <a:solidFill>
                  <a:schemeClr val="tx1"/>
                </a:solidFill>
              </a:rPr>
              <a:t>расходы  - 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1223,9 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тыс.руб.</a:t>
            </a:r>
          </a:p>
          <a:p>
            <a:pPr algn="ctr">
              <a:buFont typeface="Wingdings" pitchFamily="2" charset="2"/>
              <a:buChar char="v"/>
              <a:defRPr/>
            </a:pPr>
            <a:endParaRPr lang="ru-RU" sz="1000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908175" y="1844675"/>
            <a:ext cx="935038" cy="1008063"/>
          </a:xfrm>
          <a:prstGeom prst="straightConnector1">
            <a:avLst/>
          </a:prstGeom>
          <a:ln w="571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124075" y="3357563"/>
            <a:ext cx="1223963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42404,1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6100" y="3429000"/>
            <a:ext cx="120173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32485,6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7887072" cy="648073"/>
          </a:xfrm>
          <a:prstGeom prst="roundRect">
            <a:avLst/>
          </a:prstGeom>
          <a:ln w="25400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расходам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2" descr="https://arhregion.ru/img/news/avatar/original/7988-24150741.png?15070803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57338"/>
            <a:ext cx="88217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836712"/>
            <a:ext cx="8784976" cy="923330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Расходы на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национальную безопасность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и правоохранительную деятельность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79512" y="836712"/>
            <a:ext cx="2304256" cy="864096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Всего расходов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21784,5  </a:t>
            </a:r>
            <a:r>
              <a:rPr lang="ru-RU" dirty="0"/>
              <a:t>тыс.руб.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2924944"/>
            <a:ext cx="2160240" cy="1080120"/>
          </a:xfrm>
          <a:prstGeom prst="roundRect">
            <a:avLst/>
          </a:prstGeom>
          <a:solidFill>
            <a:schemeClr val="accent2"/>
          </a:soli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/>
            <a:contourClr>
              <a:schemeClr val="accent4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Органы юстиции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7524328" y="1700808"/>
            <a:ext cx="1439862" cy="1871663"/>
          </a:xfrm>
          <a:prstGeom prst="round2Diag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Защита населения и территории от чрезвычайных ситуаций природного и техногенного характера, гражданская оборона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71800" y="4653136"/>
            <a:ext cx="2016125" cy="1008112"/>
          </a:xfrm>
          <a:prstGeom prst="round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Другие вопросы в области национальной безопасности и правоохранительной деятельности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4005064"/>
            <a:ext cx="2448272" cy="10077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Осуществление полномочий РФ по государственной регистрации актов гражданского состояния –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1634,9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5661248"/>
            <a:ext cx="5112072" cy="765175"/>
          </a:xfrm>
          <a:prstGeom prst="round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Мероприятия в рамках МП «Обеспечение общественного порядка и профилактики правонарушений в Ковровском районе» -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214,2 </a:t>
            </a:r>
            <a:r>
              <a:rPr lang="ru-RU" sz="1200" dirty="0"/>
              <a:t>тыс.</a:t>
            </a:r>
            <a:r>
              <a:rPr lang="ru-RU" sz="1200" dirty="0" err="1"/>
              <a:t>руб</a:t>
            </a:r>
            <a:r>
              <a:rPr lang="ru-RU" sz="1200" dirty="0"/>
              <a:t>.,</a:t>
            </a:r>
            <a:r>
              <a:rPr lang="ru-RU" sz="1200" dirty="0" err="1"/>
              <a:t>МП»Противодействие</a:t>
            </a:r>
            <a:r>
              <a:rPr lang="ru-RU" sz="1200" dirty="0"/>
              <a:t> </a:t>
            </a:r>
            <a:r>
              <a:rPr lang="ru-RU" sz="1200" dirty="0" smtClean="0"/>
              <a:t> злоупотреблению наркотиками и их незаконному обороту в Ковровском районе»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303,0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200" dirty="0"/>
              <a:t>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84168" y="3573017"/>
            <a:ext cx="2808337" cy="576064"/>
          </a:xfrm>
          <a:prstGeom prst="round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Обеспечение деятельности М К У «ГО и МТО» -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8736,9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84168" y="4149080"/>
            <a:ext cx="2880667" cy="720080"/>
          </a:xfrm>
          <a:prstGeom prst="round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Расходы по системе экстренного оповещения населения службы «112</a:t>
            </a:r>
            <a:r>
              <a:rPr lang="ru-RU" dirty="0"/>
              <a:t>» -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2022,2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/>
              <a:t>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68144" y="5373216"/>
            <a:ext cx="3095625" cy="1081087"/>
          </a:xfrm>
          <a:prstGeom prst="round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Мероприятия в рамках МП «Защита населения от чрезвычайных ситуаций, обеспечение пожарной безопасности и безопасности на водных объектах Ковровского района»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24,6 </a:t>
            </a:r>
            <a:r>
              <a:rPr lang="ru-RU" sz="1200" dirty="0"/>
              <a:t>тыс.руб.</a:t>
            </a:r>
          </a:p>
        </p:txBody>
      </p:sp>
      <p:graphicFrame>
        <p:nvGraphicFramePr>
          <p:cNvPr id="6146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537675"/>
              </p:ext>
            </p:extLst>
          </p:nvPr>
        </p:nvGraphicFramePr>
        <p:xfrm>
          <a:off x="2627784" y="1778422"/>
          <a:ext cx="3312368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6" name="Лист" r:id="rId4" imgW="4259672" imgH="2735640" progId="Excel.Sheet.8">
                  <p:embed/>
                </p:oleObj>
              </mc:Choice>
              <mc:Fallback>
                <p:oleObj name="Лист" r:id="rId4" imgW="4259672" imgH="2735640" progId="Excel.Sheet.8">
                  <p:embed/>
                  <p:pic>
                    <p:nvPicPr>
                      <p:cNvPr id="0" name="Диаграмма 2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778422"/>
                        <a:ext cx="3312368" cy="2730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4140200" y="2708275"/>
            <a:ext cx="1295400" cy="36036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19632,4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91386" y="1882461"/>
            <a:ext cx="914400" cy="360362"/>
          </a:xfrm>
          <a:prstGeom prst="rect">
            <a:avLst/>
          </a:prstGeom>
          <a:solidFill>
            <a:srgbClr val="C00000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517,2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 влево 24"/>
          <p:cNvSpPr/>
          <p:nvPr/>
        </p:nvSpPr>
        <p:spPr>
          <a:xfrm rot="20026223">
            <a:off x="1217239" y="2265632"/>
            <a:ext cx="1685560" cy="526719"/>
          </a:xfrm>
          <a:prstGeom prst="leftArrow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21223088">
            <a:off x="3989388" y="3451225"/>
            <a:ext cx="484187" cy="1211263"/>
          </a:xfrm>
          <a:prstGeom prst="downArrow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6202503" y="1870509"/>
            <a:ext cx="549116" cy="2081924"/>
          </a:xfrm>
          <a:prstGeom prst="downArrow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20072" y="4869160"/>
            <a:ext cx="3744416" cy="504056"/>
          </a:xfrm>
          <a:prstGeom prst="round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Содержание пожарных постов –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8848,7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852379" y="1882462"/>
            <a:ext cx="942037" cy="3981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1634,9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C:\Users\1\Documents\Бюджет для граждан\09750299-60f1-40c9-bdc3-2c7f067f73b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605838" cy="5183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52128"/>
          </a:xfrm>
          <a:prstGeom prst="roundRect">
            <a:avLst/>
          </a:prstGeom>
          <a:ln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расходам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8888" y="1557338"/>
            <a:ext cx="6697662" cy="368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Расходы на поддержку отраслей национальной экономики</a:t>
            </a: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777"/>
              </p:ext>
            </p:extLst>
          </p:nvPr>
        </p:nvGraphicFramePr>
        <p:xfrm>
          <a:off x="590550" y="1895475"/>
          <a:ext cx="7993063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4317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https://svopi.ru/uploads/posts/2016-11/1479892962_zarabotok-v-sele2.jpg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87852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60649"/>
            <a:ext cx="7239000" cy="648072"/>
          </a:xfrm>
          <a:prstGeom prst="roundRect">
            <a:avLst/>
          </a:prstGeom>
          <a:ln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расходам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2275" y="1052513"/>
            <a:ext cx="5400675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Расходы на сельское хозяйство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107504" y="1628775"/>
            <a:ext cx="3529012" cy="504825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ВСЕГО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202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,6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тыс.руб.</a:t>
            </a:r>
          </a:p>
          <a:p>
            <a:pPr algn="ctr">
              <a:defRPr/>
            </a:pPr>
            <a:endParaRPr lang="ru-RU" sz="1600" dirty="0"/>
          </a:p>
        </p:txBody>
      </p:sp>
      <p:graphicFrame>
        <p:nvGraphicFramePr>
          <p:cNvPr id="2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18609"/>
              </p:ext>
            </p:extLst>
          </p:nvPr>
        </p:nvGraphicFramePr>
        <p:xfrm>
          <a:off x="954088" y="1628775"/>
          <a:ext cx="7235825" cy="501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7954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" descr="F:\фото для доклада\Дороги\Стройка Большаково-Сингорь\IMG_04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236437"/>
            <a:ext cx="8856662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88641"/>
            <a:ext cx="7239000" cy="648072"/>
          </a:xfrm>
          <a:prstGeom prst="roundRect">
            <a:avLst/>
          </a:prstGeom>
          <a:ln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расходам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2275" y="836613"/>
            <a:ext cx="5616575" cy="307975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Дорожное хозяйство (Дорожный фонд)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85113" y="1412875"/>
            <a:ext cx="9144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в тыс.руб.</a:t>
            </a:r>
          </a:p>
        </p:txBody>
      </p:sp>
      <p:sp>
        <p:nvSpPr>
          <p:cNvPr id="8" name="Куб 7"/>
          <p:cNvSpPr/>
          <p:nvPr/>
        </p:nvSpPr>
        <p:spPr>
          <a:xfrm>
            <a:off x="1403350" y="2708275"/>
            <a:ext cx="936625" cy="2873375"/>
          </a:xfrm>
          <a:prstGeom prst="cube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Куб 8"/>
          <p:cNvSpPr/>
          <p:nvPr/>
        </p:nvSpPr>
        <p:spPr>
          <a:xfrm>
            <a:off x="3635375" y="2997200"/>
            <a:ext cx="935038" cy="2665413"/>
          </a:xfrm>
          <a:prstGeom prst="cube">
            <a:avLst/>
          </a:prstGeom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5003800" y="2133600"/>
            <a:ext cx="863600" cy="3448050"/>
          </a:xfrm>
          <a:prstGeom prst="cube">
            <a:avLst/>
          </a:prstGeom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7092950" y="2565400"/>
            <a:ext cx="863600" cy="3016250"/>
          </a:xfrm>
          <a:prstGeom prst="cube">
            <a:avLst/>
          </a:prstGeom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1116013" y="3573463"/>
            <a:ext cx="287337" cy="1439862"/>
          </a:xfrm>
          <a:prstGeom prst="leftBrace">
            <a:avLst>
              <a:gd name="adj1" fmla="val 8333"/>
              <a:gd name="adj2" fmla="val 50655"/>
            </a:avLst>
          </a:prstGeom>
          <a:solidFill>
            <a:schemeClr val="accent3"/>
          </a:solidFill>
          <a:ln w="57150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2924944"/>
            <a:ext cx="720725" cy="13684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3350" y="3429000"/>
            <a:ext cx="936625" cy="360363"/>
          </a:xfrm>
          <a:prstGeom prst="rect">
            <a:avLst/>
          </a:prstGeom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31178,6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388" y="4149725"/>
            <a:ext cx="936625" cy="358775"/>
          </a:xfrm>
          <a:prstGeom prst="rect">
            <a:avLst/>
          </a:prstGeom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910855,9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03648" y="4293096"/>
            <a:ext cx="720725" cy="129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03350" y="5589588"/>
            <a:ext cx="295275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ДОХОДЫ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35896" y="3212976"/>
            <a:ext cx="720080" cy="12241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635896" y="4437112"/>
            <a:ext cx="720080" cy="1152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635375" y="3429000"/>
            <a:ext cx="936625" cy="360363"/>
          </a:xfrm>
          <a:prstGeom prst="rect">
            <a:avLst/>
          </a:prstGeom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31521,2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35375" y="4797425"/>
            <a:ext cx="936625" cy="360363"/>
          </a:xfrm>
          <a:prstGeom prst="rect">
            <a:avLst/>
          </a:prstGeom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879371,3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Левая фигурная скобка 22"/>
          <p:cNvSpPr/>
          <p:nvPr/>
        </p:nvSpPr>
        <p:spPr>
          <a:xfrm>
            <a:off x="3203848" y="3789040"/>
            <a:ext cx="432048" cy="1346448"/>
          </a:xfrm>
          <a:prstGeom prst="leftBrace">
            <a:avLst/>
          </a:prstGeom>
          <a:solidFill>
            <a:schemeClr val="accent3"/>
          </a:solidFill>
          <a:ln w="57150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11673" y="4221163"/>
            <a:ext cx="936104" cy="360362"/>
          </a:xfrm>
          <a:prstGeom prst="rect">
            <a:avLst/>
          </a:prstGeom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910892,5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3800" y="5589588"/>
            <a:ext cx="280828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РАСХОДЫ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004048" y="2348880"/>
            <a:ext cx="648072" cy="19442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003800" y="2997200"/>
            <a:ext cx="863600" cy="287338"/>
          </a:xfrm>
          <a:prstGeom prst="rect">
            <a:avLst/>
          </a:prstGeom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55586,3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4048" y="4293096"/>
            <a:ext cx="648072" cy="12961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003800" y="4703763"/>
            <a:ext cx="1044363" cy="358775"/>
          </a:xfrm>
          <a:prstGeom prst="rect">
            <a:avLst/>
          </a:prstGeom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879677,3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авая фигурная скобка 29"/>
          <p:cNvSpPr/>
          <p:nvPr/>
        </p:nvSpPr>
        <p:spPr>
          <a:xfrm>
            <a:off x="5905500" y="3212976"/>
            <a:ext cx="360040" cy="1490464"/>
          </a:xfrm>
          <a:prstGeom prst="rightBrace">
            <a:avLst>
              <a:gd name="adj1" fmla="val 8333"/>
              <a:gd name="adj2" fmla="val 50643"/>
            </a:avLst>
          </a:prstGeom>
          <a:solidFill>
            <a:schemeClr val="accent3"/>
          </a:solidFill>
          <a:ln w="57150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156325" y="3789363"/>
            <a:ext cx="936625" cy="287337"/>
          </a:xfrm>
          <a:prstGeom prst="rect">
            <a:avLst/>
          </a:prstGeom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935263,6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092280" y="2780928"/>
            <a:ext cx="648072" cy="15841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92280" y="4365104"/>
            <a:ext cx="648072" cy="12241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092950" y="3213100"/>
            <a:ext cx="863600" cy="287338"/>
          </a:xfrm>
          <a:prstGeom prst="rect">
            <a:avLst/>
          </a:prstGeom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55351,3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авая фигурная скобка 35"/>
          <p:cNvSpPr/>
          <p:nvPr/>
        </p:nvSpPr>
        <p:spPr>
          <a:xfrm>
            <a:off x="7956376" y="3429000"/>
            <a:ext cx="299464" cy="1440160"/>
          </a:xfrm>
          <a:prstGeom prst="rightBrace">
            <a:avLst/>
          </a:prstGeom>
          <a:solidFill>
            <a:schemeClr val="accent3"/>
          </a:solidFill>
          <a:ln w="57150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172450" y="4005263"/>
            <a:ext cx="971550" cy="287337"/>
          </a:xfrm>
          <a:prstGeom prst="rect">
            <a:avLst/>
          </a:prstGeom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934722,6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03350" y="4868863"/>
            <a:ext cx="936625" cy="288925"/>
          </a:xfrm>
          <a:prstGeom prst="rect">
            <a:avLst/>
          </a:prstGeom>
          <a:solidFill>
            <a:schemeClr val="accent1"/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879677,3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Блок-схема: данные 38"/>
          <p:cNvSpPr/>
          <p:nvPr/>
        </p:nvSpPr>
        <p:spPr>
          <a:xfrm>
            <a:off x="1403350" y="2708275"/>
            <a:ext cx="936625" cy="25400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план</a:t>
            </a:r>
          </a:p>
        </p:txBody>
      </p:sp>
      <p:sp>
        <p:nvSpPr>
          <p:cNvPr id="40" name="Блок-схема: данные 39"/>
          <p:cNvSpPr/>
          <p:nvPr/>
        </p:nvSpPr>
        <p:spPr>
          <a:xfrm>
            <a:off x="3635375" y="2997200"/>
            <a:ext cx="936625" cy="252413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факт</a:t>
            </a:r>
          </a:p>
        </p:txBody>
      </p:sp>
      <p:sp>
        <p:nvSpPr>
          <p:cNvPr id="41" name="Блок-схема: данные 40"/>
          <p:cNvSpPr/>
          <p:nvPr/>
        </p:nvSpPr>
        <p:spPr>
          <a:xfrm>
            <a:off x="4970463" y="2133600"/>
            <a:ext cx="935037" cy="252413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план</a:t>
            </a:r>
          </a:p>
        </p:txBody>
      </p:sp>
      <p:sp>
        <p:nvSpPr>
          <p:cNvPr id="42" name="Блок-схема: данные 41"/>
          <p:cNvSpPr/>
          <p:nvPr/>
        </p:nvSpPr>
        <p:spPr>
          <a:xfrm>
            <a:off x="7056438" y="2528888"/>
            <a:ext cx="936625" cy="25241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факт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50825" y="6092825"/>
            <a:ext cx="288925" cy="288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39750" y="6092825"/>
            <a:ext cx="2087563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Областной бюджет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572000" y="6092825"/>
            <a:ext cx="287338" cy="2889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859338" y="6092825"/>
            <a:ext cx="1800225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Местный бюджет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092950" y="4724400"/>
            <a:ext cx="1012825" cy="288925"/>
          </a:xfrm>
          <a:prstGeom prst="rect">
            <a:avLst/>
          </a:prstGeom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879371,3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3" descr="C:\Users\1\Documents\Бюджет для граждан\147777_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8785225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239000" cy="1080120"/>
          </a:xfrm>
          <a:prstGeom prst="roundRect">
            <a:avLst/>
          </a:prstGeom>
          <a:ln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расходам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8888" y="1557338"/>
            <a:ext cx="6697662" cy="368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Расходы на поддержку жилищно-коммунального хозяйства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315612"/>
              </p:ext>
            </p:extLst>
          </p:nvPr>
        </p:nvGraphicFramePr>
        <p:xfrm>
          <a:off x="1007455" y="1976438"/>
          <a:ext cx="7200527" cy="435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4716016" y="4044841"/>
            <a:ext cx="645304" cy="295559"/>
          </a:xfrm>
          <a:prstGeom prst="rect">
            <a:avLst/>
          </a:prstGeom>
          <a:solidFill>
            <a:srgbClr val="FFFF99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74887,3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508104" y="4029355"/>
            <a:ext cx="648072" cy="295559"/>
          </a:xfrm>
          <a:prstGeom prst="rect">
            <a:avLst/>
          </a:prstGeom>
          <a:solidFill>
            <a:srgbClr val="FFFF99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74887,3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3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1263" y="116632"/>
            <a:ext cx="7239000" cy="64807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расходам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2381" y="713860"/>
            <a:ext cx="5616575" cy="307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РАСХОДЫ НА ОБРАЗОВАНИЕ</a:t>
            </a:r>
          </a:p>
        </p:txBody>
      </p:sp>
      <p:pic>
        <p:nvPicPr>
          <p:cNvPr id="5" name="Picture 3" descr="Z:\Организационно-правовой\4 Останина Е.В\Беляева О.А\Фото - точки роста\IMG-20190808-WA000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52318" y="1046137"/>
            <a:ext cx="8856984" cy="511256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6" name="Куб 5"/>
          <p:cNvSpPr/>
          <p:nvPr/>
        </p:nvSpPr>
        <p:spPr>
          <a:xfrm>
            <a:off x="183993" y="2909887"/>
            <a:ext cx="647700" cy="2728913"/>
          </a:xfrm>
          <a:prstGeom prst="cube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9388" y="5661025"/>
            <a:ext cx="86407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Куб 11"/>
          <p:cNvSpPr/>
          <p:nvPr/>
        </p:nvSpPr>
        <p:spPr>
          <a:xfrm>
            <a:off x="869156" y="3037680"/>
            <a:ext cx="647700" cy="2655888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Куб 12"/>
          <p:cNvSpPr/>
          <p:nvPr/>
        </p:nvSpPr>
        <p:spPr>
          <a:xfrm>
            <a:off x="1655763" y="4108816"/>
            <a:ext cx="647700" cy="1576388"/>
          </a:xfrm>
          <a:prstGeom prst="cube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Куб 14"/>
          <p:cNvSpPr/>
          <p:nvPr/>
        </p:nvSpPr>
        <p:spPr>
          <a:xfrm>
            <a:off x="2303463" y="4076700"/>
            <a:ext cx="649287" cy="1576388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Куб 15"/>
          <p:cNvSpPr/>
          <p:nvPr/>
        </p:nvSpPr>
        <p:spPr>
          <a:xfrm>
            <a:off x="3109119" y="4422775"/>
            <a:ext cx="647700" cy="1216025"/>
          </a:xfrm>
          <a:prstGeom prst="cube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Куб 16"/>
          <p:cNvSpPr/>
          <p:nvPr/>
        </p:nvSpPr>
        <p:spPr>
          <a:xfrm>
            <a:off x="3756819" y="4422774"/>
            <a:ext cx="647700" cy="1216025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Куб 17"/>
          <p:cNvSpPr/>
          <p:nvPr/>
        </p:nvSpPr>
        <p:spPr>
          <a:xfrm>
            <a:off x="4798841" y="4942610"/>
            <a:ext cx="647700" cy="719137"/>
          </a:xfrm>
          <a:prstGeom prst="cube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Куб 18"/>
          <p:cNvSpPr/>
          <p:nvPr/>
        </p:nvSpPr>
        <p:spPr>
          <a:xfrm>
            <a:off x="5414361" y="4891472"/>
            <a:ext cx="647700" cy="719137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Куб 19"/>
          <p:cNvSpPr/>
          <p:nvPr/>
        </p:nvSpPr>
        <p:spPr>
          <a:xfrm>
            <a:off x="6345568" y="5278438"/>
            <a:ext cx="649287" cy="360362"/>
          </a:xfrm>
          <a:prstGeom prst="cube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Куб 20"/>
          <p:cNvSpPr/>
          <p:nvPr/>
        </p:nvSpPr>
        <p:spPr>
          <a:xfrm>
            <a:off x="7024033" y="5272882"/>
            <a:ext cx="647700" cy="36036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323850" y="1628775"/>
            <a:ext cx="1417638" cy="1044575"/>
          </a:xfrm>
          <a:prstGeom prst="wedgeRectCallout">
            <a:avLst>
              <a:gd name="adj1" fmla="val -3123"/>
              <a:gd name="adj2" fmla="val 16583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latin typeface="Arial" pitchFamily="34" charset="0"/>
                <a:cs typeface="Arial" pitchFamily="34" charset="0"/>
              </a:rPr>
              <a:t>Содержание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14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школ</a:t>
            </a: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1799432" y="2493962"/>
            <a:ext cx="1441450" cy="1150938"/>
          </a:xfrm>
          <a:prstGeom prst="wedgeRectCallout">
            <a:avLst>
              <a:gd name="adj1" fmla="val -7576"/>
              <a:gd name="adj2" fmla="val 16209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Содержание 8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детских дошкольных учреждений</a:t>
            </a: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3324225" y="2151062"/>
            <a:ext cx="1512888" cy="1225550"/>
          </a:xfrm>
          <a:prstGeom prst="wedgeRectCallout">
            <a:avLst>
              <a:gd name="adj1" fmla="val -6879"/>
              <a:gd name="adj2" fmla="val 16557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Содержание 2 учреждений дополнительного образования</a:t>
            </a: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4859336" y="2313780"/>
            <a:ext cx="2452593" cy="900113"/>
          </a:xfrm>
          <a:prstGeom prst="wedgeRectCallout">
            <a:avLst>
              <a:gd name="adj1" fmla="val -22757"/>
              <a:gd name="adj2" fmla="val 25260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Содержание МБУ «ЦРО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», аппарат, отдых детей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5905021" y="3429000"/>
            <a:ext cx="1584325" cy="958770"/>
          </a:xfrm>
          <a:prstGeom prst="wedgeRectCallout">
            <a:avLst>
              <a:gd name="adj1" fmla="val -9639"/>
              <a:gd name="adj2" fmla="val 12120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Мероприятия среди молодежи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83993" y="5638800"/>
            <a:ext cx="1295400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Общее образование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654969" y="5652756"/>
            <a:ext cx="1296987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Дошкольное образование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31344" y="5653088"/>
            <a:ext cx="13684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Дополнительное образование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752312" y="5638799"/>
            <a:ext cx="13684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Другие вопросы в области образования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299200" y="5633244"/>
            <a:ext cx="1372533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Молодежная политика</a:t>
            </a:r>
          </a:p>
        </p:txBody>
      </p:sp>
      <p:sp>
        <p:nvSpPr>
          <p:cNvPr id="33" name="Прямоугольная выноска 32"/>
          <p:cNvSpPr/>
          <p:nvPr/>
        </p:nvSpPr>
        <p:spPr>
          <a:xfrm rot="5400000">
            <a:off x="7845426" y="1092200"/>
            <a:ext cx="654050" cy="1584325"/>
          </a:xfrm>
          <a:prstGeom prst="wedgeRectCallout">
            <a:avLst>
              <a:gd name="adj1" fmla="val -92945"/>
              <a:gd name="adj2" fmla="val 14600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380288" y="1628775"/>
            <a:ext cx="1584325" cy="43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1190190,4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-150044" y="4785344"/>
            <a:ext cx="1274763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360109,4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16200000">
            <a:off x="1404145" y="4725194"/>
            <a:ext cx="115093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196406,9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16200000">
            <a:off x="2051843" y="4803269"/>
            <a:ext cx="1152525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196383,5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16200000">
            <a:off x="2893219" y="4864893"/>
            <a:ext cx="107950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40099,3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6200000">
            <a:off x="3455987" y="4918869"/>
            <a:ext cx="10795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40088,5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4510881" y="4929981"/>
            <a:ext cx="105727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36184,6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16200000">
            <a:off x="5065905" y="4952928"/>
            <a:ext cx="105727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36184,3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6200000">
            <a:off x="6854730" y="4990192"/>
            <a:ext cx="9144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2319,8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650506" y="1323618"/>
            <a:ext cx="288925" cy="287337"/>
          </a:xfrm>
          <a:prstGeom prst="rect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902901" y="1323617"/>
            <a:ext cx="1439863" cy="28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План( в тыс.руб</a:t>
            </a:r>
            <a:r>
              <a:rPr lang="ru-RU" dirty="0"/>
              <a:t>.)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663825" y="1614539"/>
            <a:ext cx="288925" cy="288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939431" y="1594949"/>
            <a:ext cx="1439863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Факт( в тыс.руб.)</a:t>
            </a:r>
          </a:p>
        </p:txBody>
      </p:sp>
      <p:sp>
        <p:nvSpPr>
          <p:cNvPr id="48" name="Овал 47"/>
          <p:cNvSpPr/>
          <p:nvPr/>
        </p:nvSpPr>
        <p:spPr>
          <a:xfrm>
            <a:off x="6156325" y="1341438"/>
            <a:ext cx="985838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99,9%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6200000">
            <a:off x="411956" y="4776099"/>
            <a:ext cx="1274763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358914,3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 rot="16200000">
            <a:off x="6180931" y="4979079"/>
            <a:ext cx="9366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2320,0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671733" y="5653088"/>
            <a:ext cx="1296987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Инвестиции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Куб 51"/>
          <p:cNvSpPr/>
          <p:nvPr/>
        </p:nvSpPr>
        <p:spPr>
          <a:xfrm>
            <a:off x="7672526" y="2420889"/>
            <a:ext cx="647700" cy="3217912"/>
          </a:xfrm>
          <a:prstGeom prst="cube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 rot="16200000">
            <a:off x="7354889" y="4341698"/>
            <a:ext cx="1274763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556300,0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Куб 53"/>
          <p:cNvSpPr/>
          <p:nvPr/>
        </p:nvSpPr>
        <p:spPr>
          <a:xfrm>
            <a:off x="8321020" y="2493962"/>
            <a:ext cx="647700" cy="3151955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 rot="16200000">
            <a:off x="8007489" y="4379117"/>
            <a:ext cx="1274763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556300,0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8815473"/>
              </p:ext>
            </p:extLst>
          </p:nvPr>
        </p:nvGraphicFramePr>
        <p:xfrm>
          <a:off x="301624" y="1527174"/>
          <a:ext cx="8662863" cy="4854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расходам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057475"/>
            <a:ext cx="5616575" cy="307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РАСХОДЫ НА </a:t>
            </a:r>
            <a:r>
              <a:rPr lang="ru-RU" sz="1400" dirty="0" smtClean="0">
                <a:solidFill>
                  <a:schemeClr val="tx1"/>
                </a:solidFill>
              </a:rPr>
              <a:t>МОЛОДЕЖНУЮ ПОЛИТИКУ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139952" y="1365450"/>
            <a:ext cx="1872208" cy="45720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prstDash val="solid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2345,8 тыс. руб.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851596" y="2862262"/>
            <a:ext cx="57338" cy="57338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Овал 8"/>
          <p:cNvSpPr/>
          <p:nvPr/>
        </p:nvSpPr>
        <p:spPr>
          <a:xfrm>
            <a:off x="3491880" y="5013176"/>
            <a:ext cx="57338" cy="57338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Овал 9"/>
          <p:cNvSpPr/>
          <p:nvPr/>
        </p:nvSpPr>
        <p:spPr>
          <a:xfrm>
            <a:off x="3275856" y="5194245"/>
            <a:ext cx="57338" cy="57338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Овал 10"/>
          <p:cNvSpPr/>
          <p:nvPr/>
        </p:nvSpPr>
        <p:spPr>
          <a:xfrm>
            <a:off x="3336115" y="5108238"/>
            <a:ext cx="57338" cy="57338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Овал 11"/>
          <p:cNvSpPr/>
          <p:nvPr/>
        </p:nvSpPr>
        <p:spPr>
          <a:xfrm>
            <a:off x="4794258" y="3062919"/>
            <a:ext cx="57338" cy="57338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Овал 12"/>
          <p:cNvSpPr/>
          <p:nvPr/>
        </p:nvSpPr>
        <p:spPr>
          <a:xfrm>
            <a:off x="4499992" y="4005064"/>
            <a:ext cx="57338" cy="57338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Овал 13"/>
          <p:cNvSpPr/>
          <p:nvPr/>
        </p:nvSpPr>
        <p:spPr>
          <a:xfrm>
            <a:off x="3430587" y="5050900"/>
            <a:ext cx="57338" cy="57338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Овал 14"/>
          <p:cNvSpPr/>
          <p:nvPr/>
        </p:nvSpPr>
        <p:spPr>
          <a:xfrm>
            <a:off x="4619768" y="3947726"/>
            <a:ext cx="57338" cy="57338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Овал 15"/>
          <p:cNvSpPr/>
          <p:nvPr/>
        </p:nvSpPr>
        <p:spPr>
          <a:xfrm>
            <a:off x="4355951" y="4221088"/>
            <a:ext cx="57338" cy="57338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Овал 16"/>
          <p:cNvSpPr/>
          <p:nvPr/>
        </p:nvSpPr>
        <p:spPr>
          <a:xfrm>
            <a:off x="4851596" y="2964312"/>
            <a:ext cx="57338" cy="57338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Овал 17"/>
          <p:cNvSpPr/>
          <p:nvPr/>
        </p:nvSpPr>
        <p:spPr>
          <a:xfrm>
            <a:off x="4794258" y="1988840"/>
            <a:ext cx="57338" cy="57338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Овал 18"/>
          <p:cNvSpPr/>
          <p:nvPr/>
        </p:nvSpPr>
        <p:spPr>
          <a:xfrm>
            <a:off x="4648437" y="1829354"/>
            <a:ext cx="57338" cy="57338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8037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236281"/>
            <a:ext cx="8534400" cy="75882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расходам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057475"/>
            <a:ext cx="7920880" cy="307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РАСХОДЫ НА </a:t>
            </a:r>
            <a:r>
              <a:rPr lang="ru-RU" sz="1400" dirty="0" smtClean="0">
                <a:solidFill>
                  <a:schemeClr val="tx1"/>
                </a:solidFill>
              </a:rPr>
              <a:t>ОТДЫХ И ОЗДОРОВЛЕНИЕ ДЕТЕЙ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1495980"/>
            <a:ext cx="1872208" cy="360040"/>
          </a:xfrm>
          <a:prstGeom prst="rect">
            <a:avLst/>
          </a:prstGeom>
          <a:solidFill>
            <a:srgbClr val="FF7C8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5121,8 тыс.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3881587"/>
            <a:ext cx="1872208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1262,1 тыс. руб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52110" y="5805264"/>
            <a:ext cx="1656184" cy="3600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329,4 тыс. руб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16216" y="1840085"/>
            <a:ext cx="2448272" cy="504056"/>
          </a:xfrm>
          <a:prstGeom prst="rect">
            <a:avLst/>
          </a:prstGeom>
          <a:solidFill>
            <a:srgbClr val="FF7C8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1592 детей в лагерях с дневным пребыванием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88589" y="2369528"/>
            <a:ext cx="2160239" cy="576064"/>
          </a:xfrm>
          <a:prstGeom prst="rect">
            <a:avLst/>
          </a:prstGeom>
          <a:solidFill>
            <a:srgbClr val="FF7C8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ребенка в загородных лагерях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99027" y="4261777"/>
            <a:ext cx="113042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717 детей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65450"/>
            <a:ext cx="2304256" cy="26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4061607"/>
            <a:ext cx="2304255" cy="23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608887232"/>
              </p:ext>
            </p:extLst>
          </p:nvPr>
        </p:nvGraphicFramePr>
        <p:xfrm>
          <a:off x="1524000" y="1396999"/>
          <a:ext cx="6144344" cy="4993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6219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81138"/>
            <a:ext cx="8172450" cy="804862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Основная цель - предоставление гражданам актуальной информации о бюджете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отчете, о его исполнении в объективной, заслуживающей доверия, доступной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понимания форме.</a:t>
            </a:r>
            <a:endParaRPr lang="ru-RU" sz="1200" dirty="0" smtClean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3568" y="260648"/>
            <a:ext cx="7848872" cy="72008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граждан – «спутник» проекта (решения)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бюджете, а также отчета о его исполнении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71600" y="2285992"/>
            <a:ext cx="81724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ПРИНЦИПЫ РЕАЛИЗАЦИИ</a:t>
            </a:r>
          </a:p>
        </p:txBody>
      </p:sp>
      <p:graphicFrame>
        <p:nvGraphicFramePr>
          <p:cNvPr id="30" name="Схема 29"/>
          <p:cNvGraphicFramePr/>
          <p:nvPr/>
        </p:nvGraphicFramePr>
        <p:xfrm>
          <a:off x="-324544" y="2852936"/>
          <a:ext cx="892899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8" name="Picture 2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40650" y="3068638"/>
            <a:ext cx="67627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36" descr="24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300663"/>
            <a:ext cx="64611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40650" y="4437063"/>
            <a:ext cx="5715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6443663" y="1557338"/>
            <a:ext cx="2232025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547813" y="1557338"/>
            <a:ext cx="2232025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67175" y="1557338"/>
            <a:ext cx="2089150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92275" y="1773238"/>
            <a:ext cx="1871663" cy="935037"/>
          </a:xfrm>
          <a:prstGeom prst="rect">
            <a:avLst/>
          </a:prstGeom>
          <a:ln w="76200"/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Детские дошкольные учреждения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179388" y="3141663"/>
            <a:ext cx="8785225" cy="10795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1"/>
            </a:solidFill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79388" y="4292600"/>
            <a:ext cx="8785225" cy="100806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38100"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79388" y="5373688"/>
            <a:ext cx="8785225" cy="100806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38100"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388" y="3429000"/>
            <a:ext cx="1512887" cy="576263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Педагогический персонал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9388" y="4508500"/>
            <a:ext cx="1512887" cy="576263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Руководящий персонал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9388" y="5589588"/>
            <a:ext cx="1512887" cy="576262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Прочий персонал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11638" y="1773238"/>
            <a:ext cx="1800225" cy="935037"/>
          </a:xfrm>
          <a:prstGeom prst="rect">
            <a:avLst/>
          </a:prstGeom>
          <a:ln w="76200"/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Школы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588124" y="1773238"/>
            <a:ext cx="2016323" cy="1008062"/>
          </a:xfrm>
          <a:prstGeom prst="rect">
            <a:avLst/>
          </a:prstGeom>
          <a:ln w="76200"/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Учреждения дополнительного образования</a:t>
            </a:r>
          </a:p>
        </p:txBody>
      </p:sp>
      <p:sp>
        <p:nvSpPr>
          <p:cNvPr id="25" name="Блок-схема: задержка 24"/>
          <p:cNvSpPr/>
          <p:nvPr/>
        </p:nvSpPr>
        <p:spPr>
          <a:xfrm rot="10800000">
            <a:off x="1692275" y="3357563"/>
            <a:ext cx="612775" cy="612775"/>
          </a:xfrm>
          <a:prstGeom prst="flowChartDelay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835150" y="3500438"/>
            <a:ext cx="720725" cy="3603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116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Блок-схема: задержка 26"/>
          <p:cNvSpPr/>
          <p:nvPr/>
        </p:nvSpPr>
        <p:spPr>
          <a:xfrm>
            <a:off x="3059113" y="3357563"/>
            <a:ext cx="612775" cy="612775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771775" y="3500438"/>
            <a:ext cx="720725" cy="360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105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Блок-схема: задержка 28"/>
          <p:cNvSpPr/>
          <p:nvPr/>
        </p:nvSpPr>
        <p:spPr>
          <a:xfrm>
            <a:off x="2987675" y="4508500"/>
            <a:ext cx="612775" cy="612775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Блок-схема: задержка 29"/>
          <p:cNvSpPr/>
          <p:nvPr/>
        </p:nvSpPr>
        <p:spPr>
          <a:xfrm>
            <a:off x="2987675" y="5589588"/>
            <a:ext cx="612775" cy="612775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Блок-схема: задержка 30"/>
          <p:cNvSpPr/>
          <p:nvPr/>
        </p:nvSpPr>
        <p:spPr>
          <a:xfrm rot="10800000">
            <a:off x="1692275" y="4508500"/>
            <a:ext cx="612775" cy="612775"/>
          </a:xfrm>
          <a:prstGeom prst="flowChartDelay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Блок-схема: задержка 31"/>
          <p:cNvSpPr/>
          <p:nvPr/>
        </p:nvSpPr>
        <p:spPr>
          <a:xfrm rot="10800000">
            <a:off x="1692275" y="5589588"/>
            <a:ext cx="612775" cy="612775"/>
          </a:xfrm>
          <a:prstGeom prst="flowChartDelay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763713" y="4652963"/>
            <a:ext cx="720725" cy="3603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71800" y="4581128"/>
            <a:ext cx="719137" cy="360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63713" y="5732463"/>
            <a:ext cx="720725" cy="3603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153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71800" y="5733256"/>
            <a:ext cx="647700" cy="360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134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Блок-схема: задержка 36"/>
          <p:cNvSpPr/>
          <p:nvPr/>
        </p:nvSpPr>
        <p:spPr>
          <a:xfrm rot="10800000">
            <a:off x="4140200" y="3357563"/>
            <a:ext cx="612775" cy="612775"/>
          </a:xfrm>
          <a:prstGeom prst="flowChartDelay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211638" y="3500438"/>
            <a:ext cx="792162" cy="3603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olid"/>
          </a:ln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204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Блок-схема: задержка 38"/>
          <p:cNvSpPr/>
          <p:nvPr/>
        </p:nvSpPr>
        <p:spPr>
          <a:xfrm>
            <a:off x="5508625" y="3357563"/>
            <a:ext cx="612775" cy="612775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219700" y="3500438"/>
            <a:ext cx="792163" cy="360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188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Блок-схема: задержка 40"/>
          <p:cNvSpPr/>
          <p:nvPr/>
        </p:nvSpPr>
        <p:spPr>
          <a:xfrm flipH="1">
            <a:off x="4211638" y="4508500"/>
            <a:ext cx="576262" cy="649288"/>
          </a:xfrm>
          <a:prstGeom prst="flowChartDelay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Блок-схема: задержка 41"/>
          <p:cNvSpPr/>
          <p:nvPr/>
        </p:nvSpPr>
        <p:spPr>
          <a:xfrm>
            <a:off x="5580063" y="4508500"/>
            <a:ext cx="612775" cy="612775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Блок-схема: задержка 42"/>
          <p:cNvSpPr/>
          <p:nvPr/>
        </p:nvSpPr>
        <p:spPr>
          <a:xfrm>
            <a:off x="5651500" y="5589588"/>
            <a:ext cx="612775" cy="612775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Блок-схема: задержка 43"/>
          <p:cNvSpPr/>
          <p:nvPr/>
        </p:nvSpPr>
        <p:spPr>
          <a:xfrm rot="10800000">
            <a:off x="4211638" y="5589588"/>
            <a:ext cx="612775" cy="612775"/>
          </a:xfrm>
          <a:prstGeom prst="flowChartDelay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Блок-схема: задержка 44"/>
          <p:cNvSpPr/>
          <p:nvPr/>
        </p:nvSpPr>
        <p:spPr>
          <a:xfrm>
            <a:off x="7812088" y="3357563"/>
            <a:ext cx="612775" cy="612775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Блок-схема: задержка 45"/>
          <p:cNvSpPr/>
          <p:nvPr/>
        </p:nvSpPr>
        <p:spPr>
          <a:xfrm>
            <a:off x="7885113" y="4508500"/>
            <a:ext cx="611187" cy="612775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Блок-схема: задержка 46"/>
          <p:cNvSpPr/>
          <p:nvPr/>
        </p:nvSpPr>
        <p:spPr>
          <a:xfrm>
            <a:off x="7885113" y="5589588"/>
            <a:ext cx="611187" cy="612775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Блок-схема: задержка 47"/>
          <p:cNvSpPr/>
          <p:nvPr/>
        </p:nvSpPr>
        <p:spPr>
          <a:xfrm rot="10800000">
            <a:off x="6459538" y="3371850"/>
            <a:ext cx="612775" cy="612775"/>
          </a:xfrm>
          <a:prstGeom prst="flowChartDelay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Блок-схема: задержка 48"/>
          <p:cNvSpPr/>
          <p:nvPr/>
        </p:nvSpPr>
        <p:spPr>
          <a:xfrm rot="10800000">
            <a:off x="6516688" y="4508500"/>
            <a:ext cx="612775" cy="612775"/>
          </a:xfrm>
          <a:prstGeom prst="flowChartDelay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Блок-схема: задержка 49"/>
          <p:cNvSpPr/>
          <p:nvPr/>
        </p:nvSpPr>
        <p:spPr>
          <a:xfrm rot="10800000">
            <a:off x="6659563" y="5589588"/>
            <a:ext cx="612775" cy="612775"/>
          </a:xfrm>
          <a:prstGeom prst="flowChartDelay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284663" y="4652963"/>
            <a:ext cx="792162" cy="3603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92725" y="4652963"/>
            <a:ext cx="792163" cy="360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284663" y="5732463"/>
            <a:ext cx="792162" cy="3603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128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364088" y="5733256"/>
            <a:ext cx="863600" cy="360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123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516688" y="3500438"/>
            <a:ext cx="863600" cy="3603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596188" y="3500438"/>
            <a:ext cx="792162" cy="360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588125" y="4652963"/>
            <a:ext cx="863600" cy="3603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667625" y="4652963"/>
            <a:ext cx="792163" cy="360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732588" y="5732463"/>
            <a:ext cx="719137" cy="3603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667625" y="5732463"/>
            <a:ext cx="792163" cy="360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Заголовок 3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34400" cy="68012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Исполнение бюджета по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расходам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55650" y="908050"/>
            <a:ext cx="8208963" cy="504825"/>
          </a:xfrm>
          <a:prstGeom prst="round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Среднесписочная численность работающих в учреждениях образования</a:t>
            </a:r>
          </a:p>
        </p:txBody>
      </p:sp>
      <p:sp>
        <p:nvSpPr>
          <p:cNvPr id="63" name="Штриховая стрелка вправо 62"/>
          <p:cNvSpPr/>
          <p:nvPr/>
        </p:nvSpPr>
        <p:spPr>
          <a:xfrm rot="5400000">
            <a:off x="1934369" y="2826544"/>
            <a:ext cx="431800" cy="484188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Штриховая стрелка вправо 63"/>
          <p:cNvSpPr/>
          <p:nvPr/>
        </p:nvSpPr>
        <p:spPr>
          <a:xfrm rot="5400000">
            <a:off x="2942432" y="2826544"/>
            <a:ext cx="431800" cy="484187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Штриховая стрелка вправо 64"/>
          <p:cNvSpPr/>
          <p:nvPr/>
        </p:nvSpPr>
        <p:spPr>
          <a:xfrm rot="5400000">
            <a:off x="4382294" y="2826544"/>
            <a:ext cx="431800" cy="484188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Штриховая стрелка вправо 65"/>
          <p:cNvSpPr/>
          <p:nvPr/>
        </p:nvSpPr>
        <p:spPr>
          <a:xfrm rot="5400000">
            <a:off x="5462588" y="2825750"/>
            <a:ext cx="431800" cy="485775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Штриховая стрелка вправо 66"/>
          <p:cNvSpPr/>
          <p:nvPr/>
        </p:nvSpPr>
        <p:spPr>
          <a:xfrm rot="5400000">
            <a:off x="6759227" y="2825949"/>
            <a:ext cx="431800" cy="485775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Штриховая стрелка вправо 67"/>
          <p:cNvSpPr/>
          <p:nvPr/>
        </p:nvSpPr>
        <p:spPr>
          <a:xfrm rot="5400000">
            <a:off x="7766545" y="2826743"/>
            <a:ext cx="431800" cy="484187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Штриховая стрелка вправо 70"/>
          <p:cNvSpPr/>
          <p:nvPr/>
        </p:nvSpPr>
        <p:spPr>
          <a:xfrm rot="5400000">
            <a:off x="1955006" y="4029869"/>
            <a:ext cx="390525" cy="484188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Штриховая стрелка вправо 71"/>
          <p:cNvSpPr/>
          <p:nvPr/>
        </p:nvSpPr>
        <p:spPr>
          <a:xfrm rot="5400000">
            <a:off x="2977728" y="4015160"/>
            <a:ext cx="360363" cy="484188"/>
          </a:xfrm>
          <a:prstGeom prst="stripedRightArrow">
            <a:avLst>
              <a:gd name="adj1" fmla="val 58294"/>
              <a:gd name="adj2" fmla="val 5000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Штриховая стрелка вправо 72"/>
          <p:cNvSpPr/>
          <p:nvPr/>
        </p:nvSpPr>
        <p:spPr>
          <a:xfrm rot="5400000">
            <a:off x="1970881" y="5095082"/>
            <a:ext cx="358775" cy="484188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Штриховая стрелка вправо 73"/>
          <p:cNvSpPr/>
          <p:nvPr/>
        </p:nvSpPr>
        <p:spPr>
          <a:xfrm rot="5400000">
            <a:off x="2978522" y="5094486"/>
            <a:ext cx="358775" cy="484188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Штриховая стрелка вправо 74"/>
          <p:cNvSpPr/>
          <p:nvPr/>
        </p:nvSpPr>
        <p:spPr>
          <a:xfrm rot="5400000">
            <a:off x="4417888" y="4015160"/>
            <a:ext cx="360363" cy="484188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Штриховая стрелка вправо 75"/>
          <p:cNvSpPr/>
          <p:nvPr/>
        </p:nvSpPr>
        <p:spPr>
          <a:xfrm rot="5400000">
            <a:off x="5570537" y="4014788"/>
            <a:ext cx="360363" cy="484188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" name="Штриховая стрелка вправо 76"/>
          <p:cNvSpPr/>
          <p:nvPr/>
        </p:nvSpPr>
        <p:spPr>
          <a:xfrm rot="5400000">
            <a:off x="4453893" y="5131283"/>
            <a:ext cx="288354" cy="484188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Штриховая стрелка вправо 68"/>
          <p:cNvSpPr/>
          <p:nvPr/>
        </p:nvSpPr>
        <p:spPr>
          <a:xfrm rot="5400000">
            <a:off x="5642408" y="5094896"/>
            <a:ext cx="360040" cy="484632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Штриховая стрелка вправо 69"/>
          <p:cNvSpPr/>
          <p:nvPr/>
        </p:nvSpPr>
        <p:spPr>
          <a:xfrm rot="5400000">
            <a:off x="6794536" y="4014776"/>
            <a:ext cx="360040" cy="484632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Штриховая стрелка вправо 77"/>
          <p:cNvSpPr/>
          <p:nvPr/>
        </p:nvSpPr>
        <p:spPr>
          <a:xfrm rot="5400000">
            <a:off x="7802648" y="4014776"/>
            <a:ext cx="360040" cy="484632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Штриховая стрелка вправо 78"/>
          <p:cNvSpPr/>
          <p:nvPr/>
        </p:nvSpPr>
        <p:spPr>
          <a:xfrm rot="5400000">
            <a:off x="6938552" y="5094896"/>
            <a:ext cx="360040" cy="484632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Штриховая стрелка вправо 79"/>
          <p:cNvSpPr/>
          <p:nvPr/>
        </p:nvSpPr>
        <p:spPr>
          <a:xfrm rot="5400000">
            <a:off x="7874656" y="5094896"/>
            <a:ext cx="360040" cy="484632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179388" y="1700213"/>
            <a:ext cx="288925" cy="288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468313" y="1700213"/>
            <a:ext cx="914400" cy="288925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2022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79388" y="2060575"/>
            <a:ext cx="288925" cy="288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68313" y="2060575"/>
            <a:ext cx="914400" cy="288925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2023год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459788" y="1341438"/>
            <a:ext cx="504825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чел.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18417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Исполнение бюджета по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расходам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типовой процесс 4"/>
          <p:cNvSpPr/>
          <p:nvPr/>
        </p:nvSpPr>
        <p:spPr>
          <a:xfrm>
            <a:off x="251520" y="1628800"/>
            <a:ext cx="2232248" cy="1440160"/>
          </a:xfrm>
          <a:prstGeom prst="flowChartPredefinedProcess">
            <a:avLst/>
          </a:prstGeom>
          <a:solidFill>
            <a:srgbClr val="0070C0"/>
          </a:solidFill>
          <a:ln w="57150">
            <a:solidFill>
              <a:schemeClr val="accent1">
                <a:lumMod val="75000"/>
              </a:schemeClr>
            </a:solidFill>
            <a:prstDash val="solid"/>
          </a:ln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Расходы на содержание детских дошкольных учреждений</a:t>
            </a:r>
          </a:p>
        </p:txBody>
      </p:sp>
      <p:sp>
        <p:nvSpPr>
          <p:cNvPr id="6" name="Блок-схема: типовой процесс 5"/>
          <p:cNvSpPr/>
          <p:nvPr/>
        </p:nvSpPr>
        <p:spPr>
          <a:xfrm>
            <a:off x="3491880" y="1700808"/>
            <a:ext cx="2232198" cy="1440160"/>
          </a:xfrm>
          <a:prstGeom prst="flowChartPredefinedProcess">
            <a:avLst/>
          </a:prstGeom>
          <a:solidFill>
            <a:srgbClr val="0070C0"/>
          </a:solidFill>
          <a:ln w="76200">
            <a:solidFill>
              <a:schemeClr val="accent1">
                <a:lumMod val="75000"/>
              </a:schemeClr>
            </a:solidFill>
            <a:prstDash val="solid"/>
          </a:ln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Среднегодовое количество детей</a:t>
            </a:r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6660232" y="1700808"/>
            <a:ext cx="2160463" cy="1440160"/>
          </a:xfrm>
          <a:prstGeom prst="flowChartPredefinedProcess">
            <a:avLst/>
          </a:prstGeom>
          <a:solidFill>
            <a:srgbClr val="0070C0"/>
          </a:solidFill>
          <a:ln w="76200">
            <a:solidFill>
              <a:schemeClr val="accent1">
                <a:lumMod val="75000"/>
              </a:schemeClr>
            </a:solidFill>
            <a:prstDash val="solid"/>
          </a:ln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Содержание 1 ребенка в год за счет бюджета</a:t>
            </a:r>
          </a:p>
        </p:txBody>
      </p:sp>
      <p:sp>
        <p:nvSpPr>
          <p:cNvPr id="8" name="Деление 7"/>
          <p:cNvSpPr/>
          <p:nvPr/>
        </p:nvSpPr>
        <p:spPr>
          <a:xfrm>
            <a:off x="2555776" y="2204864"/>
            <a:ext cx="914400" cy="914400"/>
          </a:xfrm>
          <a:prstGeom prst="mathDivide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Равно 8"/>
          <p:cNvSpPr/>
          <p:nvPr/>
        </p:nvSpPr>
        <p:spPr>
          <a:xfrm>
            <a:off x="5724128" y="2204864"/>
            <a:ext cx="914400" cy="914400"/>
          </a:xfrm>
          <a:prstGeom prst="mathEqual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Блок-схема: типовой процесс 9"/>
          <p:cNvSpPr/>
          <p:nvPr/>
        </p:nvSpPr>
        <p:spPr>
          <a:xfrm>
            <a:off x="251520" y="4077072"/>
            <a:ext cx="2232918" cy="1367631"/>
          </a:xfrm>
          <a:prstGeom prst="flowChartPredefinedProcess">
            <a:avLst/>
          </a:prstGeom>
          <a:solidFill>
            <a:srgbClr val="0070C0"/>
          </a:solidFill>
          <a:ln w="76200">
            <a:solidFill>
              <a:schemeClr val="accent1">
                <a:lumMod val="75000"/>
              </a:schemeClr>
            </a:solidFill>
            <a:prstDash val="solid"/>
          </a:ln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Расходы на содержание школ</a:t>
            </a:r>
          </a:p>
        </p:txBody>
      </p:sp>
      <p:sp>
        <p:nvSpPr>
          <p:cNvPr id="11" name="Блок-схема: типовой процесс 10"/>
          <p:cNvSpPr/>
          <p:nvPr/>
        </p:nvSpPr>
        <p:spPr>
          <a:xfrm>
            <a:off x="3563888" y="4077072"/>
            <a:ext cx="2232247" cy="1367631"/>
          </a:xfrm>
          <a:prstGeom prst="flowChartPredefinedProcess">
            <a:avLst/>
          </a:prstGeom>
          <a:solidFill>
            <a:srgbClr val="0070C0"/>
          </a:solidFill>
          <a:ln w="76200">
            <a:solidFill>
              <a:schemeClr val="accent1">
                <a:lumMod val="75000"/>
              </a:schemeClr>
            </a:solidFill>
            <a:prstDash val="solid"/>
          </a:ln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Среднегодовое количество обучающихся</a:t>
            </a:r>
          </a:p>
        </p:txBody>
      </p:sp>
      <p:sp>
        <p:nvSpPr>
          <p:cNvPr id="12" name="Блок-схема: типовой процесс 11"/>
          <p:cNvSpPr/>
          <p:nvPr/>
        </p:nvSpPr>
        <p:spPr>
          <a:xfrm>
            <a:off x="6732240" y="4149080"/>
            <a:ext cx="2088232" cy="1367631"/>
          </a:xfrm>
          <a:prstGeom prst="flowChartPredefinedProcess">
            <a:avLst/>
          </a:prstGeom>
          <a:solidFill>
            <a:srgbClr val="0070C0"/>
          </a:solidFill>
          <a:ln w="76200">
            <a:solidFill>
              <a:schemeClr val="accent1">
                <a:lumMod val="75000"/>
              </a:schemeClr>
            </a:solidFill>
            <a:prstDash val="solid"/>
          </a:ln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Содержание 1 обучающегося в год за счет бюджета</a:t>
            </a:r>
          </a:p>
        </p:txBody>
      </p:sp>
      <p:sp>
        <p:nvSpPr>
          <p:cNvPr id="13" name="Деление 12"/>
          <p:cNvSpPr/>
          <p:nvPr/>
        </p:nvSpPr>
        <p:spPr>
          <a:xfrm>
            <a:off x="2555776" y="4365104"/>
            <a:ext cx="914400" cy="914400"/>
          </a:xfrm>
          <a:prstGeom prst="mathDivide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Равно 13"/>
          <p:cNvSpPr/>
          <p:nvPr/>
        </p:nvSpPr>
        <p:spPr>
          <a:xfrm>
            <a:off x="5796136" y="4365104"/>
            <a:ext cx="914400" cy="914400"/>
          </a:xfrm>
          <a:prstGeom prst="mathEqual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Блок-схема: задержка 14"/>
          <p:cNvSpPr/>
          <p:nvPr/>
        </p:nvSpPr>
        <p:spPr>
          <a:xfrm rot="5400000">
            <a:off x="1061320" y="2259160"/>
            <a:ext cx="612648" cy="2232248"/>
          </a:xfrm>
          <a:prstGeom prst="flowChartDelay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Блок-схема: задержка 15"/>
          <p:cNvSpPr/>
          <p:nvPr/>
        </p:nvSpPr>
        <p:spPr>
          <a:xfrm rot="5400000">
            <a:off x="4301680" y="2331168"/>
            <a:ext cx="612648" cy="2232248"/>
          </a:xfrm>
          <a:prstGeom prst="flowChartDelay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Блок-схема: задержка 16"/>
          <p:cNvSpPr/>
          <p:nvPr/>
        </p:nvSpPr>
        <p:spPr>
          <a:xfrm rot="5400000">
            <a:off x="7434028" y="2367172"/>
            <a:ext cx="612648" cy="2160240"/>
          </a:xfrm>
          <a:prstGeom prst="flowChartDelay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Блок-схема: задержка 17"/>
          <p:cNvSpPr/>
          <p:nvPr/>
        </p:nvSpPr>
        <p:spPr>
          <a:xfrm rot="5400000">
            <a:off x="1061320" y="4635424"/>
            <a:ext cx="612648" cy="2232248"/>
          </a:xfrm>
          <a:prstGeom prst="flowChartDelay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Блок-схема: задержка 18"/>
          <p:cNvSpPr/>
          <p:nvPr/>
        </p:nvSpPr>
        <p:spPr>
          <a:xfrm rot="5400000">
            <a:off x="4373688" y="4635424"/>
            <a:ext cx="612648" cy="2232248"/>
          </a:xfrm>
          <a:prstGeom prst="flowChartDelay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Блок-схема: задержка 19"/>
          <p:cNvSpPr/>
          <p:nvPr/>
        </p:nvSpPr>
        <p:spPr>
          <a:xfrm rot="5400000">
            <a:off x="7470032" y="4779440"/>
            <a:ext cx="612648" cy="2088232"/>
          </a:xfrm>
          <a:prstGeom prst="flowChartDelay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3068960"/>
            <a:ext cx="2232248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196383,5 </a:t>
            </a:r>
            <a:r>
              <a:rPr lang="ru-RU" dirty="0"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91880" y="3140968"/>
            <a:ext cx="2232248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928 </a:t>
            </a:r>
            <a:r>
              <a:rPr lang="ru-RU" dirty="0">
                <a:latin typeface="Arial" pitchFamily="34" charset="0"/>
                <a:cs typeface="Arial" pitchFamily="34" charset="0"/>
              </a:rPr>
              <a:t>чел.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660232" y="3140968"/>
            <a:ext cx="2160240" cy="2880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211,6 </a:t>
            </a:r>
            <a:r>
              <a:rPr lang="ru-RU" dirty="0"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5445224"/>
            <a:ext cx="2232248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358914,3 </a:t>
            </a:r>
            <a:r>
              <a:rPr lang="ru-RU" dirty="0"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563888" y="5445224"/>
            <a:ext cx="2232248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2250 </a:t>
            </a:r>
            <a:r>
              <a:rPr lang="ru-RU" dirty="0">
                <a:latin typeface="Arial" pitchFamily="34" charset="0"/>
                <a:cs typeface="Arial" pitchFamily="34" charset="0"/>
              </a:rPr>
              <a:t>чел.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732240" y="5517232"/>
            <a:ext cx="2088232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159,5 </a:t>
            </a:r>
            <a:r>
              <a:rPr lang="ru-RU" dirty="0"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AB2627"/>
              </a:solidFill>
            </a:endParaRPr>
          </a:p>
        </p:txBody>
      </p:sp>
      <p:sp>
        <p:nvSpPr>
          <p:cNvPr id="11" name="Заголовок 3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05713" cy="64807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Исполнение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по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расходам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150" y="908050"/>
            <a:ext cx="3527425" cy="3397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РАСХОДЫ НА КУЛЬТУРУ</a:t>
            </a:r>
          </a:p>
        </p:txBody>
      </p:sp>
      <p:pic>
        <p:nvPicPr>
          <p:cNvPr id="6" name="Picture 2" descr="C:\Users\Карина\Downloads\0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84976" cy="504056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cxnSp>
        <p:nvCxnSpPr>
          <p:cNvPr id="10" name="Прямая соединительная линия 9"/>
          <p:cNvCxnSpPr>
            <a:endCxn id="6" idx="3"/>
          </p:cNvCxnSpPr>
          <p:nvPr/>
        </p:nvCxnSpPr>
        <p:spPr>
          <a:xfrm>
            <a:off x="395288" y="3789363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магнитный диск 15"/>
          <p:cNvSpPr/>
          <p:nvPr/>
        </p:nvSpPr>
        <p:spPr>
          <a:xfrm>
            <a:off x="395536" y="1268760"/>
            <a:ext cx="648072" cy="234084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Блок-схема: магнитный диск 16"/>
          <p:cNvSpPr/>
          <p:nvPr/>
        </p:nvSpPr>
        <p:spPr>
          <a:xfrm>
            <a:off x="1043608" y="1268760"/>
            <a:ext cx="648072" cy="2340840"/>
          </a:xfrm>
          <a:prstGeom prst="flowChartMagneticDisk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Блок-схема: магнитный диск 17"/>
          <p:cNvSpPr/>
          <p:nvPr/>
        </p:nvSpPr>
        <p:spPr>
          <a:xfrm>
            <a:off x="2123728" y="1988840"/>
            <a:ext cx="648072" cy="162076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Блок-схема: магнитный диск 18"/>
          <p:cNvSpPr/>
          <p:nvPr/>
        </p:nvSpPr>
        <p:spPr>
          <a:xfrm>
            <a:off x="2915816" y="1988840"/>
            <a:ext cx="648072" cy="1620760"/>
          </a:xfrm>
          <a:prstGeom prst="flowChartMagneticDisk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Блок-схема: магнитный диск 19"/>
          <p:cNvSpPr/>
          <p:nvPr/>
        </p:nvSpPr>
        <p:spPr>
          <a:xfrm>
            <a:off x="3923928" y="2439180"/>
            <a:ext cx="648072" cy="1242428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Блок-схема: магнитный диск 20"/>
          <p:cNvSpPr/>
          <p:nvPr/>
        </p:nvSpPr>
        <p:spPr>
          <a:xfrm>
            <a:off x="4572000" y="2439180"/>
            <a:ext cx="648072" cy="1242428"/>
          </a:xfrm>
          <a:prstGeom prst="flowChartMagneticDisk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Блок-схема: магнитный диск 21"/>
          <p:cNvSpPr/>
          <p:nvPr/>
        </p:nvSpPr>
        <p:spPr>
          <a:xfrm>
            <a:off x="5580112" y="3284984"/>
            <a:ext cx="648072" cy="396624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Блок-схема: магнитный диск 22"/>
          <p:cNvSpPr/>
          <p:nvPr/>
        </p:nvSpPr>
        <p:spPr>
          <a:xfrm>
            <a:off x="6228184" y="3356992"/>
            <a:ext cx="648072" cy="324616"/>
          </a:xfrm>
          <a:prstGeom prst="flowChartMagneticDisk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Овальная выноска 25"/>
          <p:cNvSpPr/>
          <p:nvPr/>
        </p:nvSpPr>
        <p:spPr>
          <a:xfrm>
            <a:off x="7380312" y="1052736"/>
            <a:ext cx="1619672" cy="612648"/>
          </a:xfrm>
          <a:prstGeom prst="wedgeEllipseCallout">
            <a:avLst>
              <a:gd name="adj1" fmla="val -197905"/>
              <a:gd name="adj2" fmla="val -4903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200441,0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940152" y="908720"/>
            <a:ext cx="1152128" cy="432048"/>
          </a:xfrm>
          <a:prstGeom prst="ellipse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100,0%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3528" y="3645024"/>
            <a:ext cx="1368152" cy="576064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МБУ «Районный дом культуры</a:t>
            </a:r>
            <a:r>
              <a:rPr lang="ru-RU" dirty="0"/>
              <a:t>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23728" y="3573016"/>
            <a:ext cx="1296144" cy="792088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МБУ «Центральная районная библиотека»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923928" y="3622676"/>
            <a:ext cx="1368152" cy="720080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МБУ «Районный историко-краеведческий музей»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580112" y="3673738"/>
            <a:ext cx="1368152" cy="576064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Аппарат управления культуры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46348" y="2554052"/>
            <a:ext cx="1346448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146254,0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730424" y="2518048"/>
            <a:ext cx="13464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146254,0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16200000">
            <a:off x="2015716" y="2816932"/>
            <a:ext cx="936104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36858,1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16200000">
            <a:off x="2663788" y="2816932"/>
            <a:ext cx="936104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36858,1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16200000">
            <a:off x="3790987" y="2913100"/>
            <a:ext cx="985763" cy="43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15410,7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16200000">
            <a:off x="4439481" y="2913894"/>
            <a:ext cx="985763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15410,7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6200000">
            <a:off x="5472112" y="2960688"/>
            <a:ext cx="9366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1888,6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6130925" y="2949575"/>
            <a:ext cx="9144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1888,2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835045" y="1476507"/>
            <a:ext cx="1274763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latin typeface="Arial" pitchFamily="34" charset="0"/>
                <a:cs typeface="Arial" pitchFamily="34" charset="0"/>
              </a:rPr>
              <a:t>План (в тыс.руб.)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835045" y="1826794"/>
            <a:ext cx="129698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latin typeface="Arial" pitchFamily="34" charset="0"/>
                <a:cs typeface="Arial" pitchFamily="34" charset="0"/>
              </a:rPr>
              <a:t>Факт (в тыс.руб</a:t>
            </a:r>
            <a:r>
              <a:rPr lang="ru-RU" dirty="0"/>
              <a:t>.)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547708" y="1485203"/>
            <a:ext cx="287337" cy="360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547708" y="1826794"/>
            <a:ext cx="287337" cy="3603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1" name="Блок-схема: магнитный диск 40"/>
          <p:cNvSpPr/>
          <p:nvPr/>
        </p:nvSpPr>
        <p:spPr>
          <a:xfrm>
            <a:off x="7199920" y="3356992"/>
            <a:ext cx="648072" cy="432048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2" name="Блок-схема: магнитный диск 41"/>
          <p:cNvSpPr/>
          <p:nvPr/>
        </p:nvSpPr>
        <p:spPr>
          <a:xfrm>
            <a:off x="7935165" y="3356992"/>
            <a:ext cx="648072" cy="432048"/>
          </a:xfrm>
          <a:prstGeom prst="flowChartMagneticDisk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199920" y="3681608"/>
            <a:ext cx="1512168" cy="576064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Инвестиции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16200000">
            <a:off x="7199629" y="3141257"/>
            <a:ext cx="648653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30,0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6200000">
            <a:off x="7942411" y="3085096"/>
            <a:ext cx="644921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30,0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6443663" y="1557338"/>
            <a:ext cx="2232025" cy="1295400"/>
          </a:xfrm>
          <a:prstGeom prst="ellipse">
            <a:avLst/>
          </a:prstGeom>
          <a:solidFill>
            <a:srgbClr val="009999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547813" y="1557338"/>
            <a:ext cx="2232025" cy="1295400"/>
          </a:xfrm>
          <a:prstGeom prst="ellipse">
            <a:avLst/>
          </a:prstGeom>
          <a:solidFill>
            <a:srgbClr val="009999"/>
          </a:solidFill>
          <a:ln w="381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67175" y="1557338"/>
            <a:ext cx="2089150" cy="1295400"/>
          </a:xfrm>
          <a:prstGeom prst="ellipse">
            <a:avLst/>
          </a:prstGeom>
          <a:solidFill>
            <a:srgbClr val="009999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92275" y="1773238"/>
            <a:ext cx="1871663" cy="935037"/>
          </a:xfrm>
          <a:prstGeom prst="rect">
            <a:avLst/>
          </a:prstGeom>
          <a:ln w="76200"/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МБУ «Районный дом культуры»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179388" y="3213100"/>
            <a:ext cx="8785225" cy="1079500"/>
          </a:xfrm>
          <a:prstGeom prst="rightArrow">
            <a:avLst/>
          </a:prstGeom>
          <a:solidFill>
            <a:srgbClr val="009999"/>
          </a:solidFill>
          <a:ln w="38100"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121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179388" y="4292600"/>
            <a:ext cx="8785225" cy="1008063"/>
          </a:xfrm>
          <a:prstGeom prst="rightArrow">
            <a:avLst/>
          </a:prstGeom>
          <a:solidFill>
            <a:srgbClr val="009999"/>
          </a:solidFill>
          <a:ln w="38100"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79388" y="5373688"/>
            <a:ext cx="8785225" cy="1008062"/>
          </a:xfrm>
          <a:prstGeom prst="rightArrow">
            <a:avLst/>
          </a:prstGeom>
          <a:solidFill>
            <a:srgbClr val="009999"/>
          </a:solidFill>
          <a:ln w="38100"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388" y="3500438"/>
            <a:ext cx="1512887" cy="504825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Работники культуры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9388" y="4508500"/>
            <a:ext cx="1512887" cy="503238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Руководящий персонал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9388" y="5589588"/>
            <a:ext cx="1512887" cy="503237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Прочий персонал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11638" y="1773238"/>
            <a:ext cx="1800225" cy="935037"/>
          </a:xfrm>
          <a:prstGeom prst="rect">
            <a:avLst/>
          </a:prstGeom>
          <a:ln w="76200"/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МБУ «Районная центральная библиотека»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588125" y="1773238"/>
            <a:ext cx="1944688" cy="1008062"/>
          </a:xfrm>
          <a:prstGeom prst="rect">
            <a:avLst/>
          </a:prstGeom>
          <a:ln w="76200"/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МБУ «Районный историко-краеведческий музей»</a:t>
            </a:r>
          </a:p>
        </p:txBody>
      </p:sp>
      <p:sp>
        <p:nvSpPr>
          <p:cNvPr id="25" name="Блок-схема: задержка 24"/>
          <p:cNvSpPr/>
          <p:nvPr/>
        </p:nvSpPr>
        <p:spPr>
          <a:xfrm rot="10800000">
            <a:off x="1692275" y="3357563"/>
            <a:ext cx="612775" cy="612775"/>
          </a:xfrm>
          <a:prstGeom prst="flowChartDelay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835150" y="3500438"/>
            <a:ext cx="720725" cy="3603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Блок-схема: задержка 26"/>
          <p:cNvSpPr/>
          <p:nvPr/>
        </p:nvSpPr>
        <p:spPr>
          <a:xfrm>
            <a:off x="3059113" y="3357563"/>
            <a:ext cx="612775" cy="612775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771775" y="3500438"/>
            <a:ext cx="720725" cy="360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94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Блок-схема: задержка 28"/>
          <p:cNvSpPr/>
          <p:nvPr/>
        </p:nvSpPr>
        <p:spPr>
          <a:xfrm>
            <a:off x="2987675" y="4508500"/>
            <a:ext cx="612775" cy="612775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Блок-схема: задержка 29"/>
          <p:cNvSpPr/>
          <p:nvPr/>
        </p:nvSpPr>
        <p:spPr>
          <a:xfrm>
            <a:off x="2987675" y="5589588"/>
            <a:ext cx="612775" cy="612775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Блок-схема: задержка 30"/>
          <p:cNvSpPr/>
          <p:nvPr/>
        </p:nvSpPr>
        <p:spPr>
          <a:xfrm rot="10800000">
            <a:off x="1692275" y="4508500"/>
            <a:ext cx="612775" cy="612775"/>
          </a:xfrm>
          <a:prstGeom prst="flowChartDelay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Блок-схема: задержка 31"/>
          <p:cNvSpPr/>
          <p:nvPr/>
        </p:nvSpPr>
        <p:spPr>
          <a:xfrm rot="10800000">
            <a:off x="1692275" y="5589588"/>
            <a:ext cx="612775" cy="612775"/>
          </a:xfrm>
          <a:prstGeom prst="flowChartDelay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763713" y="4652963"/>
            <a:ext cx="720725" cy="3603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771800" y="4581128"/>
            <a:ext cx="719137" cy="360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763713" y="5732463"/>
            <a:ext cx="720725" cy="3603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00338" y="5732463"/>
            <a:ext cx="719534" cy="360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Блок-схема: задержка 36"/>
          <p:cNvSpPr/>
          <p:nvPr/>
        </p:nvSpPr>
        <p:spPr>
          <a:xfrm rot="10800000">
            <a:off x="4140200" y="3357563"/>
            <a:ext cx="612775" cy="612775"/>
          </a:xfrm>
          <a:prstGeom prst="flowChartDelay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211638" y="3500438"/>
            <a:ext cx="792162" cy="3603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olid"/>
          </a:ln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Блок-схема: задержка 38"/>
          <p:cNvSpPr/>
          <p:nvPr/>
        </p:nvSpPr>
        <p:spPr>
          <a:xfrm>
            <a:off x="5508625" y="3357563"/>
            <a:ext cx="612775" cy="612775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219700" y="3500438"/>
            <a:ext cx="792163" cy="360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39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Блок-схема: задержка 40"/>
          <p:cNvSpPr/>
          <p:nvPr/>
        </p:nvSpPr>
        <p:spPr>
          <a:xfrm flipH="1">
            <a:off x="4211638" y="4508500"/>
            <a:ext cx="576262" cy="649288"/>
          </a:xfrm>
          <a:prstGeom prst="flowChartDelay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Блок-схема: задержка 41"/>
          <p:cNvSpPr/>
          <p:nvPr/>
        </p:nvSpPr>
        <p:spPr>
          <a:xfrm>
            <a:off x="5580063" y="4508500"/>
            <a:ext cx="612775" cy="612775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Блок-схема: задержка 42"/>
          <p:cNvSpPr/>
          <p:nvPr/>
        </p:nvSpPr>
        <p:spPr>
          <a:xfrm>
            <a:off x="5651500" y="5589588"/>
            <a:ext cx="612775" cy="612775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Блок-схема: задержка 43"/>
          <p:cNvSpPr/>
          <p:nvPr/>
        </p:nvSpPr>
        <p:spPr>
          <a:xfrm rot="10800000">
            <a:off x="4211638" y="5589588"/>
            <a:ext cx="612775" cy="612775"/>
          </a:xfrm>
          <a:prstGeom prst="flowChartDelay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Блок-схема: задержка 44"/>
          <p:cNvSpPr/>
          <p:nvPr/>
        </p:nvSpPr>
        <p:spPr>
          <a:xfrm>
            <a:off x="7812088" y="3357563"/>
            <a:ext cx="612775" cy="612775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Блок-схема: задержка 45"/>
          <p:cNvSpPr/>
          <p:nvPr/>
        </p:nvSpPr>
        <p:spPr>
          <a:xfrm>
            <a:off x="7885113" y="4508500"/>
            <a:ext cx="611187" cy="612775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Блок-схема: задержка 46"/>
          <p:cNvSpPr/>
          <p:nvPr/>
        </p:nvSpPr>
        <p:spPr>
          <a:xfrm>
            <a:off x="7885113" y="5589588"/>
            <a:ext cx="611187" cy="612775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Блок-схема: задержка 47"/>
          <p:cNvSpPr/>
          <p:nvPr/>
        </p:nvSpPr>
        <p:spPr>
          <a:xfrm rot="10800000">
            <a:off x="6459538" y="3371850"/>
            <a:ext cx="612775" cy="612775"/>
          </a:xfrm>
          <a:prstGeom prst="flowChartDelay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Блок-схема: задержка 48"/>
          <p:cNvSpPr/>
          <p:nvPr/>
        </p:nvSpPr>
        <p:spPr>
          <a:xfrm rot="10800000">
            <a:off x="6516688" y="4508500"/>
            <a:ext cx="612775" cy="612775"/>
          </a:xfrm>
          <a:prstGeom prst="flowChartDelay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Блок-схема: задержка 49"/>
          <p:cNvSpPr/>
          <p:nvPr/>
        </p:nvSpPr>
        <p:spPr>
          <a:xfrm rot="10800000">
            <a:off x="6659563" y="5589588"/>
            <a:ext cx="612775" cy="612775"/>
          </a:xfrm>
          <a:prstGeom prst="flowChartDelay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284663" y="4652963"/>
            <a:ext cx="792162" cy="3603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292725" y="4652963"/>
            <a:ext cx="792163" cy="360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284663" y="5732463"/>
            <a:ext cx="792162" cy="3603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364088" y="5733256"/>
            <a:ext cx="863600" cy="360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516688" y="3500438"/>
            <a:ext cx="863600" cy="3603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596188" y="3500438"/>
            <a:ext cx="792162" cy="360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588125" y="4652963"/>
            <a:ext cx="863600" cy="3603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667625" y="4652963"/>
            <a:ext cx="792163" cy="360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732588" y="5732463"/>
            <a:ext cx="719137" cy="3603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667625" y="5732463"/>
            <a:ext cx="792163" cy="360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1" name="Заголовок 3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34400" cy="68012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Исполнение бюджета по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расходам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55650" y="908050"/>
            <a:ext cx="8208963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Среднесписочная численность работающих в учреждениях культуры</a:t>
            </a:r>
          </a:p>
        </p:txBody>
      </p:sp>
      <p:sp>
        <p:nvSpPr>
          <p:cNvPr id="63" name="Штриховая стрелка вправо 62"/>
          <p:cNvSpPr/>
          <p:nvPr/>
        </p:nvSpPr>
        <p:spPr>
          <a:xfrm rot="5400000">
            <a:off x="1934369" y="2826544"/>
            <a:ext cx="431800" cy="484188"/>
          </a:xfrm>
          <a:prstGeom prst="stripedRightArrow">
            <a:avLst/>
          </a:prstGeom>
          <a:solidFill>
            <a:srgbClr val="00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Штриховая стрелка вправо 63"/>
          <p:cNvSpPr/>
          <p:nvPr/>
        </p:nvSpPr>
        <p:spPr>
          <a:xfrm rot="5400000">
            <a:off x="2942432" y="2826544"/>
            <a:ext cx="431800" cy="484187"/>
          </a:xfrm>
          <a:prstGeom prst="stripedRightArrow">
            <a:avLst/>
          </a:prstGeom>
          <a:solidFill>
            <a:srgbClr val="00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Штриховая стрелка вправо 64"/>
          <p:cNvSpPr/>
          <p:nvPr/>
        </p:nvSpPr>
        <p:spPr>
          <a:xfrm rot="5400000">
            <a:off x="4382294" y="2826544"/>
            <a:ext cx="431800" cy="484188"/>
          </a:xfrm>
          <a:prstGeom prst="stripedRightArrow">
            <a:avLst/>
          </a:prstGeom>
          <a:solidFill>
            <a:srgbClr val="00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Штриховая стрелка вправо 65"/>
          <p:cNvSpPr/>
          <p:nvPr/>
        </p:nvSpPr>
        <p:spPr>
          <a:xfrm rot="5400000">
            <a:off x="5462588" y="2825750"/>
            <a:ext cx="431800" cy="485775"/>
          </a:xfrm>
          <a:prstGeom prst="stripedRightArrow">
            <a:avLst/>
          </a:prstGeom>
          <a:solidFill>
            <a:srgbClr val="00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Штриховая стрелка вправо 66"/>
          <p:cNvSpPr/>
          <p:nvPr/>
        </p:nvSpPr>
        <p:spPr>
          <a:xfrm rot="5400000">
            <a:off x="6686551" y="2825750"/>
            <a:ext cx="431800" cy="485775"/>
          </a:xfrm>
          <a:prstGeom prst="stripedRightArrow">
            <a:avLst/>
          </a:prstGeom>
          <a:solidFill>
            <a:srgbClr val="00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Штриховая стрелка вправо 67"/>
          <p:cNvSpPr/>
          <p:nvPr/>
        </p:nvSpPr>
        <p:spPr>
          <a:xfrm rot="5400000">
            <a:off x="7838553" y="2826743"/>
            <a:ext cx="431800" cy="484187"/>
          </a:xfrm>
          <a:prstGeom prst="stripedRightArrow">
            <a:avLst/>
          </a:prstGeom>
          <a:solidFill>
            <a:srgbClr val="00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Штриховая стрелка вправо 70"/>
          <p:cNvSpPr/>
          <p:nvPr/>
        </p:nvSpPr>
        <p:spPr>
          <a:xfrm rot="5400000">
            <a:off x="1955006" y="4029869"/>
            <a:ext cx="390525" cy="484188"/>
          </a:xfrm>
          <a:prstGeom prst="stripedRightArrow">
            <a:avLst/>
          </a:prstGeom>
          <a:solidFill>
            <a:srgbClr val="00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Штриховая стрелка вправо 71"/>
          <p:cNvSpPr/>
          <p:nvPr/>
        </p:nvSpPr>
        <p:spPr>
          <a:xfrm rot="5400000">
            <a:off x="2977728" y="4015160"/>
            <a:ext cx="360363" cy="484188"/>
          </a:xfrm>
          <a:prstGeom prst="stripedRightArrow">
            <a:avLst>
              <a:gd name="adj1" fmla="val 58294"/>
              <a:gd name="adj2" fmla="val 50000"/>
            </a:avLst>
          </a:prstGeom>
          <a:solidFill>
            <a:srgbClr val="00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Штриховая стрелка вправо 72"/>
          <p:cNvSpPr/>
          <p:nvPr/>
        </p:nvSpPr>
        <p:spPr>
          <a:xfrm rot="5400000">
            <a:off x="1970881" y="5095082"/>
            <a:ext cx="358775" cy="484188"/>
          </a:xfrm>
          <a:prstGeom prst="stripedRightArrow">
            <a:avLst/>
          </a:prstGeom>
          <a:solidFill>
            <a:srgbClr val="00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Штриховая стрелка вправо 73"/>
          <p:cNvSpPr/>
          <p:nvPr/>
        </p:nvSpPr>
        <p:spPr>
          <a:xfrm rot="5400000">
            <a:off x="2978522" y="5094486"/>
            <a:ext cx="358775" cy="484188"/>
          </a:xfrm>
          <a:prstGeom prst="stripedRightArrow">
            <a:avLst/>
          </a:prstGeom>
          <a:solidFill>
            <a:srgbClr val="00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Штриховая стрелка вправо 74"/>
          <p:cNvSpPr/>
          <p:nvPr/>
        </p:nvSpPr>
        <p:spPr>
          <a:xfrm rot="5400000">
            <a:off x="4417888" y="4015160"/>
            <a:ext cx="360363" cy="484188"/>
          </a:xfrm>
          <a:prstGeom prst="stripedRightArrow">
            <a:avLst/>
          </a:prstGeom>
          <a:solidFill>
            <a:srgbClr val="00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Штриховая стрелка вправо 75"/>
          <p:cNvSpPr/>
          <p:nvPr/>
        </p:nvSpPr>
        <p:spPr>
          <a:xfrm rot="5400000">
            <a:off x="5570537" y="4014788"/>
            <a:ext cx="360363" cy="484188"/>
          </a:xfrm>
          <a:prstGeom prst="stripedRightArrow">
            <a:avLst/>
          </a:prstGeom>
          <a:solidFill>
            <a:srgbClr val="00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" name="Штриховая стрелка вправо 76"/>
          <p:cNvSpPr/>
          <p:nvPr/>
        </p:nvSpPr>
        <p:spPr>
          <a:xfrm rot="5400000">
            <a:off x="4453893" y="5131283"/>
            <a:ext cx="288354" cy="484188"/>
          </a:xfrm>
          <a:prstGeom prst="stripedRightArrow">
            <a:avLst/>
          </a:prstGeom>
          <a:solidFill>
            <a:srgbClr val="00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Штриховая стрелка вправо 68"/>
          <p:cNvSpPr/>
          <p:nvPr/>
        </p:nvSpPr>
        <p:spPr>
          <a:xfrm rot="5400000">
            <a:off x="5642408" y="5094896"/>
            <a:ext cx="360040" cy="484632"/>
          </a:xfrm>
          <a:prstGeom prst="stripedRightArrow">
            <a:avLst/>
          </a:prstGeom>
          <a:solidFill>
            <a:srgbClr val="00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Штриховая стрелка вправо 69"/>
          <p:cNvSpPr/>
          <p:nvPr/>
        </p:nvSpPr>
        <p:spPr>
          <a:xfrm rot="5400000">
            <a:off x="6794536" y="4014776"/>
            <a:ext cx="360040" cy="484632"/>
          </a:xfrm>
          <a:prstGeom prst="stripedRightArrow">
            <a:avLst/>
          </a:prstGeom>
          <a:solidFill>
            <a:srgbClr val="00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Штриховая стрелка вправо 77"/>
          <p:cNvSpPr/>
          <p:nvPr/>
        </p:nvSpPr>
        <p:spPr>
          <a:xfrm rot="5400000">
            <a:off x="7802648" y="4014776"/>
            <a:ext cx="360040" cy="484632"/>
          </a:xfrm>
          <a:prstGeom prst="stripedRightArrow">
            <a:avLst/>
          </a:prstGeom>
          <a:solidFill>
            <a:srgbClr val="00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Штриховая стрелка вправо 78"/>
          <p:cNvSpPr/>
          <p:nvPr/>
        </p:nvSpPr>
        <p:spPr>
          <a:xfrm rot="5400000">
            <a:off x="6866544" y="5094896"/>
            <a:ext cx="360040" cy="484632"/>
          </a:xfrm>
          <a:prstGeom prst="stripedRightArrow">
            <a:avLst/>
          </a:prstGeom>
          <a:solidFill>
            <a:srgbClr val="00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Штриховая стрелка вправо 79"/>
          <p:cNvSpPr/>
          <p:nvPr/>
        </p:nvSpPr>
        <p:spPr>
          <a:xfrm rot="5400000">
            <a:off x="7874656" y="5094896"/>
            <a:ext cx="360040" cy="484632"/>
          </a:xfrm>
          <a:prstGeom prst="stripedRightArrow">
            <a:avLst/>
          </a:prstGeom>
          <a:solidFill>
            <a:srgbClr val="00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179388" y="1700213"/>
            <a:ext cx="288925" cy="288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468313" y="1700213"/>
            <a:ext cx="914400" cy="288925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2022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79388" y="2060575"/>
            <a:ext cx="288925" cy="288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68313" y="2060575"/>
            <a:ext cx="914400" cy="288925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2023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8459788" y="1341438"/>
            <a:ext cx="504825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чел.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34400" cy="68012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Исполнение бюджета по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расходам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62419076"/>
              </p:ext>
            </p:extLst>
          </p:nvPr>
        </p:nvGraphicFramePr>
        <p:xfrm>
          <a:off x="179512" y="1527175"/>
          <a:ext cx="8784975" cy="4854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908050"/>
            <a:ext cx="8424936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Расходы на социальную политику</a:t>
            </a:r>
          </a:p>
        </p:txBody>
      </p:sp>
      <p:sp>
        <p:nvSpPr>
          <p:cNvPr id="9" name="Нашивка 8"/>
          <p:cNvSpPr/>
          <p:nvPr/>
        </p:nvSpPr>
        <p:spPr>
          <a:xfrm rot="16200000">
            <a:off x="4219148" y="2572093"/>
            <a:ext cx="643025" cy="484632"/>
          </a:xfrm>
          <a:prstGeom prst="chevron">
            <a:avLst/>
          </a:prstGeom>
          <a:ln w="571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5292080" y="3645024"/>
            <a:ext cx="1008112" cy="484632"/>
          </a:xfrm>
          <a:prstGeom prst="chevron">
            <a:avLst/>
          </a:prstGeom>
          <a:ln w="571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5400000">
            <a:off x="4303220" y="4528487"/>
            <a:ext cx="628762" cy="484632"/>
          </a:xfrm>
          <a:prstGeom prst="chevron">
            <a:avLst/>
          </a:prstGeom>
          <a:ln w="571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10800000">
            <a:off x="2843808" y="3501008"/>
            <a:ext cx="1008112" cy="484632"/>
          </a:xfrm>
          <a:prstGeom prst="chevron">
            <a:avLst/>
          </a:prstGeom>
          <a:ln w="571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kremlinrus.ru.opt-images.1c-bitrix-cdn.ru/upload/resize_cache/iblock/e50/1500_1000_1/1445159049_o-keeping-the-house-facebook.jpg?15184086731075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87852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239000" cy="67545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расходам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44498766"/>
              </p:ext>
            </p:extLst>
          </p:nvPr>
        </p:nvGraphicFramePr>
        <p:xfrm>
          <a:off x="179512" y="1628800"/>
          <a:ext cx="8784976" cy="5022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196752"/>
            <a:ext cx="6768752" cy="400110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Расходы на охрану семьи и детства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5736" y="836712"/>
            <a:ext cx="4824536" cy="338554"/>
          </a:xfrm>
          <a:prstGeom prst="rect">
            <a:avLst/>
          </a:prstGeom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РАСХОДЫ НА СОЦИАЛЬНУЮ ПОЛИТИКУ</a:t>
            </a:r>
          </a:p>
        </p:txBody>
      </p:sp>
      <p:sp>
        <p:nvSpPr>
          <p:cNvPr id="9" name="Овал 8"/>
          <p:cNvSpPr/>
          <p:nvPr/>
        </p:nvSpPr>
        <p:spPr>
          <a:xfrm>
            <a:off x="4932363" y="5157788"/>
            <a:ext cx="1295400" cy="1201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0" name="Picture 2" descr="http://obrkovrr.ru/upload/image/file/-/5_(122)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5300663"/>
            <a:ext cx="1008063" cy="93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971600" y="260649"/>
            <a:ext cx="7239000" cy="504055"/>
          </a:xfrm>
          <a:prstGeom prst="round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расходам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1863" y="1557338"/>
            <a:ext cx="2736850" cy="10795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Улучшение жилищных условий многодетных и молодых семей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11863" y="2565400"/>
            <a:ext cx="2736850" cy="5762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13061,8 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Факт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12927,8 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99,0 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 bwMode="auto">
          <a:xfrm>
            <a:off x="971600" y="260648"/>
            <a:ext cx="7239000" cy="504055"/>
          </a:xfrm>
          <a:prstGeom prst="round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расходам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4400" cy="45943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расходам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58888" y="692150"/>
            <a:ext cx="7561262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Расходы на  физическую культуру и спорт</a:t>
            </a:r>
          </a:p>
        </p:txBody>
      </p:sp>
      <p:pic>
        <p:nvPicPr>
          <p:cNvPr id="5" name="Picture 6" descr="Y:\Сафонова Т.В. (ЦРО)\10.08.2021_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1412776"/>
            <a:ext cx="3240088" cy="4968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4279" name="Picture 2" descr="http://wiki.gimc.ru/images/2/2c/%D0%97%D0%BD%D0%B0%D0%BA%D0%B8_%D0%93%D0%A2%D0%9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269081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i.mycdn.me/i?r=AyH4iRPQ2q0otWIFepML2LxRbfaX_kGIBwotxyw0wsp0s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2879725" cy="3960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550067443"/>
              </p:ext>
            </p:extLst>
          </p:nvPr>
        </p:nvGraphicFramePr>
        <p:xfrm>
          <a:off x="2051720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85113" y="981075"/>
            <a:ext cx="914400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7239000" cy="86409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расходам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052736"/>
            <a:ext cx="6192688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Расходы на содержание органов местного самоуправления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3249466" y="1420733"/>
            <a:ext cx="3457575" cy="1008063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Норматив на содержание органов местного самоуправления утвержден постановлением Губернатора области от 01.07.2011 № 662</a:t>
            </a:r>
          </a:p>
        </p:txBody>
      </p:sp>
      <p:pic>
        <p:nvPicPr>
          <p:cNvPr id="55305" name="Picture 2" descr="http://minjust.tatarstan.ru/rus/file/news/23_1089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240" y="188913"/>
            <a:ext cx="223237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Куб 8"/>
          <p:cNvSpPr/>
          <p:nvPr/>
        </p:nvSpPr>
        <p:spPr>
          <a:xfrm>
            <a:off x="1042988" y="1916113"/>
            <a:ext cx="1216025" cy="3808412"/>
          </a:xfrm>
          <a:prstGeom prst="cube">
            <a:avLst>
              <a:gd name="adj" fmla="val 26550"/>
            </a:avLst>
          </a:prstGeom>
          <a:solidFill>
            <a:schemeClr val="accent6">
              <a:lumMod val="75000"/>
            </a:schemeClr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9388" y="5732463"/>
            <a:ext cx="87852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Куб 14"/>
          <p:cNvSpPr/>
          <p:nvPr/>
        </p:nvSpPr>
        <p:spPr>
          <a:xfrm>
            <a:off x="3924300" y="3213100"/>
            <a:ext cx="1216025" cy="2511425"/>
          </a:xfrm>
          <a:prstGeom prst="cube">
            <a:avLst/>
          </a:prstGeom>
          <a:solidFill>
            <a:srgbClr val="002060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Куб 15"/>
          <p:cNvSpPr/>
          <p:nvPr/>
        </p:nvSpPr>
        <p:spPr>
          <a:xfrm>
            <a:off x="6804025" y="3429000"/>
            <a:ext cx="1216025" cy="2303463"/>
          </a:xfrm>
          <a:prstGeom prst="cube">
            <a:avLst/>
          </a:prstGeom>
          <a:solidFill>
            <a:srgbClr val="002060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8313" y="5732463"/>
            <a:ext cx="1489075" cy="4333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Утвержденный норматив (4,53 %)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348038" y="5732463"/>
            <a:ext cx="1490662" cy="4333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Запланировано в бюджете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(1,2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%)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72225" y="5732463"/>
            <a:ext cx="1346200" cy="4333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Фактические расходы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(1,2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%)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8313" y="1773238"/>
            <a:ext cx="1489075" cy="5032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182126,1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/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48038" y="2997200"/>
            <a:ext cx="1490662" cy="5032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47526,0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/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72225" y="3213100"/>
            <a:ext cx="1417638" cy="5032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47435,4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sp>
        <p:nvSpPr>
          <p:cNvPr id="19" name="Штриховая стрелка вправо 18"/>
          <p:cNvSpPr/>
          <p:nvPr/>
        </p:nvSpPr>
        <p:spPr>
          <a:xfrm>
            <a:off x="1403350" y="4292600"/>
            <a:ext cx="6048375" cy="936625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88640"/>
            <a:ext cx="7239000" cy="64807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Исполнение бюджета по расходам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AutoShape 4" descr="https://b-56.ru/sites/default/files/money-201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Блок-схема: задержка 11"/>
          <p:cNvSpPr/>
          <p:nvPr/>
        </p:nvSpPr>
        <p:spPr>
          <a:xfrm>
            <a:off x="6444208" y="2492896"/>
            <a:ext cx="2448272" cy="2520280"/>
          </a:xfrm>
          <a:prstGeom prst="flowChartDelay">
            <a:avLst/>
          </a:prstGeom>
          <a:solidFill>
            <a:srgbClr val="009999"/>
          </a:solidFill>
          <a:ln w="76200">
            <a:prstDash val="sysDash"/>
          </a:ln>
          <a:scene3d>
            <a:camera prst="isometricOffAxis2Left"/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Бюджеты сельских и </a:t>
            </a:r>
            <a:r>
              <a:rPr lang="ru-RU" sz="1600" b="1" dirty="0" smtClean="0">
                <a:solidFill>
                  <a:schemeClr val="tx1"/>
                </a:solidFill>
              </a:rPr>
              <a:t>городских поселений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 Black" pitchFamily="34" charset="0"/>
              </a:rPr>
              <a:t>Всего передано </a:t>
            </a:r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</a:rPr>
              <a:t>71587,8тыс.руб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1187450" y="1341438"/>
            <a:ext cx="3097213" cy="1079500"/>
          </a:xfrm>
          <a:prstGeom prst="curvedDownArrow">
            <a:avLst/>
          </a:prstGeom>
          <a:solidFill>
            <a:schemeClr val="accent1"/>
          </a:solidFill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4988460">
            <a:off x="5371307" y="3948906"/>
            <a:ext cx="1549400" cy="3275013"/>
          </a:xfrm>
          <a:prstGeom prst="curvedLeftArrow">
            <a:avLst/>
          </a:prstGeom>
          <a:solidFill>
            <a:schemeClr val="accent1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901809">
            <a:off x="5622925" y="5116513"/>
            <a:ext cx="2189163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ИМБТ передаваемые бюджету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муниципального района по соглашениям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71587,8 </a:t>
            </a:r>
            <a:r>
              <a:rPr lang="ru-RU" sz="12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тыс.руб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4787900" y="1341438"/>
            <a:ext cx="3024188" cy="1223962"/>
          </a:xfrm>
          <a:prstGeom prst="curvedDownArrow">
            <a:avLst/>
          </a:prstGeom>
          <a:solidFill>
            <a:schemeClr val="accent1"/>
          </a:solidFill>
          <a:ln w="381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95936" y="836613"/>
            <a:ext cx="496867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Межбюджетные отношения</a:t>
            </a:r>
          </a:p>
        </p:txBody>
      </p:sp>
      <p:sp>
        <p:nvSpPr>
          <p:cNvPr id="18" name="Блок-схема: задержка 17"/>
          <p:cNvSpPr/>
          <p:nvPr/>
        </p:nvSpPr>
        <p:spPr>
          <a:xfrm>
            <a:off x="3563888" y="2492896"/>
            <a:ext cx="2736304" cy="2592288"/>
          </a:xfrm>
          <a:prstGeom prst="flowChartDelay">
            <a:avLst/>
          </a:prstGeom>
          <a:solidFill>
            <a:srgbClr val="FF7C80"/>
          </a:solidFill>
          <a:ln w="76200">
            <a:prstDash val="sysDash"/>
          </a:ln>
          <a:scene3d>
            <a:camera prst="isometricOffAxis2Left"/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Бюджет муниципального района 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 Black" pitchFamily="34" charset="0"/>
              </a:rPr>
              <a:t>всего передано </a:t>
            </a: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208608,2тыс.руб</a:t>
            </a:r>
            <a:r>
              <a:rPr lang="ru-RU" sz="1200" dirty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 Black" pitchFamily="34" charset="0"/>
              </a:rPr>
              <a:t> в том числе: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 Black" pitchFamily="34" charset="0"/>
              </a:rPr>
              <a:t>Дотации – </a:t>
            </a: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44218,7тыс.руб</a:t>
            </a:r>
            <a:r>
              <a:rPr lang="ru-RU" sz="1200" dirty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 Black" pitchFamily="34" charset="0"/>
              </a:rPr>
              <a:t>Иные межбюджетные трансферты – </a:t>
            </a: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164389,5тыс.руб</a:t>
            </a:r>
            <a:r>
              <a:rPr lang="ru-RU" sz="1200" dirty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19" name="Блок-схема: задержка 18"/>
          <p:cNvSpPr/>
          <p:nvPr/>
        </p:nvSpPr>
        <p:spPr>
          <a:xfrm>
            <a:off x="251520" y="2420888"/>
            <a:ext cx="3096344" cy="2664296"/>
          </a:xfrm>
          <a:prstGeom prst="flowChartDelay">
            <a:avLst/>
          </a:prstGeom>
          <a:solidFill>
            <a:schemeClr val="bg1">
              <a:lumMod val="50000"/>
            </a:schemeClr>
          </a:solidFill>
          <a:ln w="76200">
            <a:prstDash val="sysDash"/>
          </a:ln>
          <a:scene3d>
            <a:camera prst="isometricOffAxis2Left"/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Областной бюджет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Arial Black" pitchFamily="34" charset="0"/>
              </a:rPr>
              <a:t>всего передано  </a:t>
            </a:r>
            <a:r>
              <a:rPr lang="ru-RU" sz="1400" b="1" dirty="0" smtClean="0">
                <a:solidFill>
                  <a:schemeClr val="tx1"/>
                </a:solidFill>
                <a:latin typeface="Arial Black" pitchFamily="34" charset="0"/>
              </a:rPr>
              <a:t>2347583,9 </a:t>
            </a:r>
            <a:r>
              <a:rPr lang="ru-RU" sz="1400" b="1" dirty="0">
                <a:solidFill>
                  <a:schemeClr val="tx1"/>
                </a:solidFill>
                <a:latin typeface="Arial Black" pitchFamily="34" charset="0"/>
              </a:rPr>
              <a:t>тыс.руб.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 Black" pitchFamily="34" charset="0"/>
              </a:rPr>
              <a:t>в т.ч.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 Black" pitchFamily="34" charset="0"/>
              </a:rPr>
              <a:t>Дотации – </a:t>
            </a: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63502,8 </a:t>
            </a:r>
            <a:r>
              <a:rPr lang="ru-RU" sz="1200" dirty="0">
                <a:solidFill>
                  <a:schemeClr val="tx1"/>
                </a:solidFill>
                <a:latin typeface="Arial Black" pitchFamily="34" charset="0"/>
              </a:rPr>
              <a:t>тыс.руб.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 Black" pitchFamily="34" charset="0"/>
              </a:rPr>
              <a:t>Субсидии – </a:t>
            </a: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1855016,8тыс.руб</a:t>
            </a:r>
            <a:r>
              <a:rPr lang="ru-RU" sz="1200" dirty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 Black" pitchFamily="34" charset="0"/>
              </a:rPr>
              <a:t>Субвенции – </a:t>
            </a: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398067,0тыс.руб</a:t>
            </a:r>
            <a:r>
              <a:rPr lang="ru-RU" sz="1200" dirty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 Black" pitchFamily="34" charset="0"/>
              </a:rPr>
              <a:t>Иные МБТ </a:t>
            </a: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30997,3 </a:t>
            </a:r>
            <a:r>
              <a:rPr lang="ru-RU" sz="1200" dirty="0">
                <a:solidFill>
                  <a:schemeClr val="tx1"/>
                </a:solidFill>
                <a:latin typeface="Arial Black" pitchFamily="34" charset="0"/>
              </a:rPr>
              <a:t>тыс.руб.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 noGrp="1"/>
          </p:cNvSpPr>
          <p:nvPr>
            <p:ph type="title"/>
          </p:nvPr>
        </p:nvSpPr>
        <p:spPr>
          <a:xfrm>
            <a:off x="539552" y="332656"/>
            <a:ext cx="8208912" cy="79208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долг, его структура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6228184" y="1340768"/>
            <a:ext cx="2304256" cy="3024336"/>
          </a:xfrm>
          <a:prstGeom prst="foldedCorner">
            <a:avLst/>
          </a:prstGeom>
          <a:solidFill>
            <a:srgbClr val="009999"/>
          </a:solidFill>
          <a:ln w="76200">
            <a:solidFill>
              <a:schemeClr val="accent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Верхний  предел муниципального долга</a:t>
            </a:r>
          </a:p>
          <a:p>
            <a:pPr algn="ctr"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20536,0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тыс.руб.</a:t>
            </a:r>
          </a:p>
          <a:p>
            <a:pPr algn="ctr">
              <a:defRPr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Долговая нагрузка бюджета Ковровского района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2,5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% к налоговым и неналоговым доходам бюджета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292080" y="4797152"/>
            <a:ext cx="3528392" cy="1368152"/>
          </a:xfrm>
          <a:prstGeom prst="flowChartProcess">
            <a:avLst/>
          </a:prstGeom>
          <a:solidFill>
            <a:schemeClr val="accent3"/>
          </a:solidFill>
          <a:ln w="762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Arial Black" pitchFamily="34" charset="0"/>
              </a:rPr>
              <a:t>Расходы на обслуживание муниципального долга </a:t>
            </a:r>
            <a:r>
              <a:rPr lang="ru-RU" sz="1200" b="1" dirty="0" smtClean="0">
                <a:solidFill>
                  <a:schemeClr val="bg1"/>
                </a:solidFill>
                <a:latin typeface="Arial Black" pitchFamily="34" charset="0"/>
              </a:rPr>
              <a:t>20,5 </a:t>
            </a:r>
            <a:r>
              <a:rPr lang="ru-RU" sz="1200" b="1" dirty="0">
                <a:solidFill>
                  <a:schemeClr val="bg1"/>
                </a:solidFill>
                <a:latin typeface="Arial Black" pitchFamily="34" charset="0"/>
              </a:rPr>
              <a:t>тыс.руб.</a:t>
            </a:r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4572000" y="5373688"/>
            <a:ext cx="576263" cy="485775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10242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768474"/>
              </p:ext>
            </p:extLst>
          </p:nvPr>
        </p:nvGraphicFramePr>
        <p:xfrm>
          <a:off x="323850" y="1340768"/>
          <a:ext cx="4895850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8" name="Диаграмма" r:id="rId3" imgW="6271190" imgH="4168152" progId="Excel.Sheet.8">
                  <p:embed/>
                </p:oleObj>
              </mc:Choice>
              <mc:Fallback>
                <p:oleObj name="Диаграмма" r:id="rId3" imgW="6271190" imgH="4168152" progId="Excel.Sheet.8">
                  <p:embed/>
                  <p:pic>
                    <p:nvPicPr>
                      <p:cNvPr id="0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340768"/>
                        <a:ext cx="4895850" cy="394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95536" y="5373216"/>
            <a:ext cx="3960440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Бюджетные кредиты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20536,0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/>
              <a:t>.</a:t>
            </a:r>
          </a:p>
        </p:txBody>
      </p:sp>
      <p:sp>
        <p:nvSpPr>
          <p:cNvPr id="16" name="Выгнутая вверх стрелка 15"/>
          <p:cNvSpPr/>
          <p:nvPr/>
        </p:nvSpPr>
        <p:spPr>
          <a:xfrm rot="18635020">
            <a:off x="687387" y="1384301"/>
            <a:ext cx="3406775" cy="3352800"/>
          </a:xfrm>
          <a:prstGeom prst="curvedDownArrow">
            <a:avLst>
              <a:gd name="adj1" fmla="val 17827"/>
              <a:gd name="adj2" fmla="val 52315"/>
              <a:gd name="adj3" fmla="val 58050"/>
            </a:avLst>
          </a:prstGeom>
          <a:ln w="571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71775" y="2565400"/>
            <a:ext cx="914400" cy="431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100 %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1747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1481138"/>
            <a:ext cx="8229600" cy="109061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ru-RU" smtClean="0"/>
          </a:p>
          <a:p>
            <a:pPr eaLnBrk="1" hangingPunct="1">
              <a:buFont typeface="Wingdings 3" pitchFamily="18" charset="2"/>
              <a:buNone/>
            </a:pPr>
            <a:endParaRPr lang="ru-RU" smtClean="0"/>
          </a:p>
        </p:txBody>
      </p:sp>
      <p:graphicFrame>
        <p:nvGraphicFramePr>
          <p:cNvPr id="8" name="Схема 7"/>
          <p:cNvGraphicFramePr/>
          <p:nvPr/>
        </p:nvGraphicFramePr>
        <p:xfrm>
          <a:off x="179512" y="1000108"/>
          <a:ext cx="885698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285720" y="2636912"/>
          <a:ext cx="857256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971600" y="188640"/>
            <a:ext cx="7848872" cy="72008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215726" y="167580"/>
            <a:ext cx="8534400" cy="758825"/>
          </a:xfrm>
        </p:spPr>
        <p:txBody>
          <a:bodyPr/>
          <a:lstStyle/>
          <a:p>
            <a:pPr eaLnBrk="1" hangingPunct="1"/>
            <a:endParaRPr lang="ru-RU" smtClean="0">
              <a:solidFill>
                <a:srgbClr val="AB2627"/>
              </a:solidFill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sz="quarter" idx="1"/>
          </p:nvPr>
        </p:nvSpPr>
        <p:spPr>
          <a:xfrm>
            <a:off x="179512" y="188641"/>
            <a:ext cx="8712967" cy="72007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Ковровского района в 2023 году на        реализацию муниципальных программ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6" name="Диаграмма 4" descr="Пергамент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062041"/>
              </p:ext>
            </p:extLst>
          </p:nvPr>
        </p:nvGraphicFramePr>
        <p:xfrm>
          <a:off x="3851919" y="2546028"/>
          <a:ext cx="5040560" cy="3866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6" name="Диаграмма" r:id="rId3" imgW="6195121" imgH="4168152" progId="Excel.Sheet.8">
                  <p:embed/>
                </p:oleObj>
              </mc:Choice>
              <mc:Fallback>
                <p:oleObj name="Диаграмма" r:id="rId3" imgW="6195121" imgH="4168152" progId="Excel.Sheet.8">
                  <p:embed/>
                  <p:pic>
                    <p:nvPicPr>
                      <p:cNvPr id="0" name="Диаграмма 4" descr="Пергамент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19" y="2546028"/>
                        <a:ext cx="5040560" cy="3866722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4486370" y="3724875"/>
            <a:ext cx="4314218" cy="1655763"/>
          </a:xfrm>
          <a:prstGeom prst="rightArrow">
            <a:avLst/>
          </a:prstGeom>
          <a:solidFill>
            <a:srgbClr val="0070C0"/>
          </a:solidFill>
          <a:ln w="381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Программные расходы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96,9 </a:t>
            </a:r>
            <a:r>
              <a:rPr lang="ru-RU" dirty="0"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4486370" y="2546028"/>
            <a:ext cx="4320182" cy="701204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Непрограммные расходы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3,1 </a:t>
            </a:r>
            <a:r>
              <a:rPr lang="ru-RU" dirty="0"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8" name="Выноска 2 (граница и черта) 7"/>
          <p:cNvSpPr/>
          <p:nvPr/>
        </p:nvSpPr>
        <p:spPr>
          <a:xfrm>
            <a:off x="7236296" y="5799975"/>
            <a:ext cx="1439862" cy="612775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3739"/>
              <a:gd name="adj6" fmla="val -36970"/>
            </a:avLst>
          </a:prstGeom>
          <a:solidFill>
            <a:srgbClr val="0070C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3586476,1 </a:t>
            </a:r>
            <a:r>
              <a:rPr lang="ru-RU" dirty="0"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5725" y="872772"/>
            <a:ext cx="4140250" cy="3785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 smtClean="0"/>
              <a:t>МП </a:t>
            </a:r>
            <a:r>
              <a:rPr lang="ru-RU" sz="1200" dirty="0"/>
              <a:t>"Развитие образования </a:t>
            </a:r>
            <a:r>
              <a:rPr lang="ru-RU" sz="1200" dirty="0" smtClean="0"/>
              <a:t>"</a:t>
            </a:r>
            <a:r>
              <a:rPr lang="ru-RU" sz="1200" dirty="0"/>
              <a:t>	</a:t>
            </a:r>
          </a:p>
          <a:p>
            <a:r>
              <a:rPr lang="ru-RU" sz="1200" dirty="0" smtClean="0"/>
              <a:t>МП </a:t>
            </a:r>
            <a:r>
              <a:rPr lang="ru-RU" sz="1200" dirty="0"/>
              <a:t>"О социальной защите населения </a:t>
            </a:r>
            <a:r>
              <a:rPr lang="ru-RU" sz="1200" dirty="0" smtClean="0"/>
              <a:t>"</a:t>
            </a:r>
            <a:r>
              <a:rPr lang="ru-RU" sz="1200" dirty="0"/>
              <a:t>	</a:t>
            </a:r>
          </a:p>
          <a:p>
            <a:r>
              <a:rPr lang="ru-RU" sz="1200" dirty="0" smtClean="0"/>
              <a:t>МП </a:t>
            </a:r>
            <a:r>
              <a:rPr lang="ru-RU" sz="1200" dirty="0"/>
              <a:t>"Молодежь Ковровского района"	</a:t>
            </a:r>
          </a:p>
          <a:p>
            <a:r>
              <a:rPr lang="ru-RU" sz="1200" dirty="0" smtClean="0"/>
              <a:t>МП </a:t>
            </a:r>
            <a:r>
              <a:rPr lang="ru-RU" sz="1200" dirty="0"/>
              <a:t>"Развитие культуры и туризма </a:t>
            </a:r>
            <a:r>
              <a:rPr lang="ru-RU" sz="1200" dirty="0" smtClean="0"/>
              <a:t>"</a:t>
            </a:r>
            <a:endParaRPr lang="ru-RU" sz="1200" dirty="0"/>
          </a:p>
          <a:p>
            <a:r>
              <a:rPr lang="ru-RU" sz="1200" dirty="0" smtClean="0"/>
              <a:t>МП </a:t>
            </a:r>
            <a:r>
              <a:rPr lang="ru-RU" sz="1200" dirty="0"/>
              <a:t>"Обеспечение общественного правопорядка и профилактики правонарушений </a:t>
            </a:r>
            <a:r>
              <a:rPr lang="ru-RU" sz="1200" dirty="0" smtClean="0"/>
              <a:t>"</a:t>
            </a:r>
            <a:endParaRPr lang="ru-RU" sz="1200" dirty="0"/>
          </a:p>
          <a:p>
            <a:r>
              <a:rPr lang="ru-RU" sz="1200" dirty="0" smtClean="0"/>
              <a:t>МП  </a:t>
            </a:r>
            <a:r>
              <a:rPr lang="ru-RU" sz="1200" dirty="0"/>
              <a:t>"Повышение безопасности дорожного движения на территории Ковровского района</a:t>
            </a:r>
            <a:r>
              <a:rPr lang="ru-RU" sz="1200" dirty="0" smtClean="0"/>
              <a:t>"</a:t>
            </a:r>
            <a:endParaRPr lang="ru-RU" sz="1200" dirty="0"/>
          </a:p>
          <a:p>
            <a:r>
              <a:rPr lang="ru-RU" sz="1200" dirty="0" smtClean="0"/>
              <a:t>МП </a:t>
            </a:r>
            <a:r>
              <a:rPr lang="ru-RU" sz="1200" dirty="0"/>
              <a:t>"Защита населения и территорий от чрезвычайных ситуаций, обеспечение пожарной безопасности и безопасности на водных объектах </a:t>
            </a:r>
            <a:r>
              <a:rPr lang="ru-RU" sz="1200" dirty="0" smtClean="0"/>
              <a:t>"</a:t>
            </a:r>
            <a:endParaRPr lang="ru-RU" sz="1200" dirty="0"/>
          </a:p>
          <a:p>
            <a:r>
              <a:rPr lang="ru-RU" sz="1200" dirty="0" smtClean="0"/>
              <a:t>МП </a:t>
            </a:r>
            <a:r>
              <a:rPr lang="ru-RU" sz="1200" dirty="0"/>
              <a:t>"Обеспечение доступным и комфортным жильем населения </a:t>
            </a:r>
            <a:endParaRPr lang="ru-RU" sz="1200" dirty="0" smtClean="0"/>
          </a:p>
          <a:p>
            <a:r>
              <a:rPr lang="ru-RU" sz="1200" dirty="0" smtClean="0"/>
              <a:t>МП </a:t>
            </a:r>
            <a:r>
              <a:rPr lang="ru-RU" sz="1200" dirty="0"/>
              <a:t>"Охрана окружающей среды и рациональное природопользование на территории </a:t>
            </a:r>
            <a:r>
              <a:rPr lang="ru-RU" sz="1200" dirty="0" smtClean="0"/>
              <a:t>"</a:t>
            </a:r>
            <a:r>
              <a:rPr lang="ru-RU" sz="1200" dirty="0"/>
              <a:t>	</a:t>
            </a:r>
          </a:p>
          <a:p>
            <a:r>
              <a:rPr lang="ru-RU" sz="1200" dirty="0" smtClean="0"/>
              <a:t>МП </a:t>
            </a:r>
            <a:r>
              <a:rPr lang="ru-RU" sz="1200" dirty="0"/>
              <a:t>"Энергосбережение и повышение энергетической </a:t>
            </a:r>
            <a:r>
              <a:rPr lang="ru-RU" sz="1200" dirty="0" smtClean="0"/>
              <a:t>эффективности"</a:t>
            </a:r>
            <a:endParaRPr lang="ru-RU" sz="1200" dirty="0"/>
          </a:p>
          <a:p>
            <a:r>
              <a:rPr lang="ru-RU" sz="1200" dirty="0" smtClean="0"/>
              <a:t>МП </a:t>
            </a:r>
            <a:r>
              <a:rPr lang="ru-RU" sz="1200" dirty="0"/>
              <a:t>"Развитие единой государственной системы регистрации прав и кадастрового учета недвижимости на территории Ковровского района"	</a:t>
            </a:r>
          </a:p>
        </p:txBody>
      </p:sp>
      <p:sp>
        <p:nvSpPr>
          <p:cNvPr id="10" name="Выноска 2 (граница и черта) 9"/>
          <p:cNvSpPr/>
          <p:nvPr/>
        </p:nvSpPr>
        <p:spPr>
          <a:xfrm>
            <a:off x="4813530" y="5733256"/>
            <a:ext cx="1439862" cy="612775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68150"/>
              <a:gd name="adj6" fmla="val -5184"/>
            </a:avLst>
          </a:prstGeom>
          <a:solidFill>
            <a:schemeClr val="accent3">
              <a:lumMod val="75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113702,9 </a:t>
            </a:r>
            <a:r>
              <a:rPr lang="ru-RU" dirty="0"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4072" y="980728"/>
            <a:ext cx="4670416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 smtClean="0"/>
              <a:t>МП </a:t>
            </a:r>
            <a:r>
              <a:rPr lang="ru-RU" sz="1200" dirty="0"/>
              <a:t>"Дорожное хозяйство </a:t>
            </a:r>
            <a:r>
              <a:rPr lang="ru-RU" sz="1200" dirty="0" smtClean="0"/>
              <a:t>" </a:t>
            </a:r>
            <a:r>
              <a:rPr lang="ru-RU" sz="1200" dirty="0"/>
              <a:t>	</a:t>
            </a:r>
          </a:p>
          <a:p>
            <a:r>
              <a:rPr lang="ru-RU" sz="1200" dirty="0" smtClean="0"/>
              <a:t>МП </a:t>
            </a:r>
            <a:r>
              <a:rPr lang="ru-RU" sz="1200" dirty="0"/>
              <a:t>"Содержание муниципального имущества </a:t>
            </a:r>
            <a:r>
              <a:rPr lang="ru-RU" sz="1200" dirty="0" smtClean="0"/>
              <a:t>"</a:t>
            </a:r>
            <a:endParaRPr lang="ru-RU" sz="1200" dirty="0"/>
          </a:p>
          <a:p>
            <a:r>
              <a:rPr lang="ru-RU" sz="1200" dirty="0" smtClean="0"/>
              <a:t>МП </a:t>
            </a:r>
            <a:r>
              <a:rPr lang="ru-RU" sz="1200" dirty="0"/>
              <a:t>"Модернизация объектов коммунальной инфраструктуры </a:t>
            </a:r>
          </a:p>
          <a:p>
            <a:r>
              <a:rPr lang="ru-RU" sz="1200" dirty="0" smtClean="0"/>
              <a:t>МП </a:t>
            </a:r>
            <a:r>
              <a:rPr lang="ru-RU" sz="1200" dirty="0"/>
              <a:t>"Противодействие терроризму и экстремизму </a:t>
            </a:r>
            <a:r>
              <a:rPr lang="ru-RU" sz="1200" dirty="0" smtClean="0"/>
              <a:t> "</a:t>
            </a:r>
            <a:endParaRPr lang="ru-RU" sz="1200" dirty="0"/>
          </a:p>
          <a:p>
            <a:r>
              <a:rPr lang="ru-RU" sz="1200" dirty="0" smtClean="0"/>
              <a:t>МП </a:t>
            </a:r>
            <a:r>
              <a:rPr lang="ru-RU" sz="1200" dirty="0"/>
              <a:t>"Создание условий для предоставления транспортных услуг населению и организация транспортного обслуживания"</a:t>
            </a:r>
          </a:p>
          <a:p>
            <a:r>
              <a:rPr lang="ru-RU" sz="1200" dirty="0" smtClean="0"/>
              <a:t>МП </a:t>
            </a:r>
            <a:r>
              <a:rPr lang="ru-RU" sz="1200" dirty="0"/>
              <a:t>"Комплексное развитие поселка </a:t>
            </a:r>
            <a:r>
              <a:rPr lang="ru-RU" sz="1200" dirty="0" err="1"/>
              <a:t>Доброград</a:t>
            </a:r>
            <a:r>
              <a:rPr lang="ru-RU" sz="1200" dirty="0"/>
              <a:t>" 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5726" y="46584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МП "Комплексное развитие сельских территорий "	</a:t>
            </a:r>
          </a:p>
          <a:p>
            <a:r>
              <a:rPr lang="ru-RU" sz="1200" dirty="0"/>
              <a:t>МП "Содействие развитию малого и среднего предпринимательства "	</a:t>
            </a:r>
          </a:p>
          <a:p>
            <a:r>
              <a:rPr lang="ru-RU" sz="1200" dirty="0"/>
              <a:t>МП "Развитие физической культуры и спорта "	</a:t>
            </a:r>
          </a:p>
          <a:p>
            <a:r>
              <a:rPr lang="ru-RU" sz="1200" dirty="0"/>
              <a:t>МП "Информационное общество"	</a:t>
            </a:r>
          </a:p>
          <a:p>
            <a:r>
              <a:rPr lang="ru-RU" sz="1200" dirty="0"/>
              <a:t>МП  "Управление муниципальными финансами и муниципальным долгом "	</a:t>
            </a:r>
          </a:p>
          <a:p>
            <a:r>
              <a:rPr lang="ru-RU" sz="1200" dirty="0"/>
              <a:t>МП "Развитие муниципальной службы "</a:t>
            </a:r>
          </a:p>
          <a:p>
            <a:r>
              <a:rPr lang="ru-RU" sz="1200" dirty="0"/>
              <a:t>МП "Обеспечение управления муниципальным имуществом "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2800" smtClean="0">
              <a:solidFill>
                <a:srgbClr val="AB2627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02055766"/>
              </p:ext>
            </p:extLst>
          </p:nvPr>
        </p:nvGraphicFramePr>
        <p:xfrm>
          <a:off x="179388" y="1196974"/>
          <a:ext cx="2952328" cy="5184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37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Наименование подпрограммы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73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Развитие дошкольного, общего и дополнительного образования детей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602240,4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601011,5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477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Совершенствование организации питания обучающихся, воспитанников муниципальных образовательных организаций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14426,6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14419,4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73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Совершенствование организации отдыха и оздоровление детей и подростков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8445,8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8445,5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05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Безопасность образовательной организации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13223,1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13223,1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141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Обеспечение защиты прав и интересов детей-сирот и детей, оставшихся без попечения родителей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34312,7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34196,4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9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672648,6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671295,9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388" y="620713"/>
            <a:ext cx="8785225" cy="506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Цель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: Обеспечение качества образования в соответствии с меняющимися запросами населения и перспективными задачами развития общества и экономики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76619"/>
              </p:ext>
            </p:extLst>
          </p:nvPr>
        </p:nvGraphicFramePr>
        <p:xfrm>
          <a:off x="5204470" y="632021"/>
          <a:ext cx="3744416" cy="576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565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Основные целевые показатели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Факт за 2022год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Факт за 2023год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Темп роста к 2022году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92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Доля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общеобразовательных организаций, оснащенных в целях внедрения цифровой образовательной среды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(%)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38,4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92,3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240,4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52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Охват детей в возрасте 5-18 лет программами дополнительного образования (%)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77,0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93,1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120,9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79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Удельный вес численности обучающихся, участвующих в олимпиадах и конкурсах различного уровня (%)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59,5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61,4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103,2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37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Удельный вес учащихся 1-4 классов, обеспеченных горячим питанием (%)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152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Удельный вес детей и подростков, охваченных всеми формами отдыха и оздоровления (%)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78,0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79,0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101,3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179512" y="188640"/>
            <a:ext cx="8784976" cy="432048"/>
          </a:xfrm>
          <a:prstGeom prst="round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Ковровском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районе»</a:t>
            </a:r>
          </a:p>
        </p:txBody>
      </p:sp>
      <p:pic>
        <p:nvPicPr>
          <p:cNvPr id="8" name="Picture 2" descr="C:\Users\USER\Desktop\для презентации\Мелех 1\PB110113 (1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1744" y="1127125"/>
            <a:ext cx="2087562" cy="208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Picture 3" descr="Y:\Сафонова Т.В. (ЦРО)\август 2021\Фото от Домашних\Ремонт группы № 10 д.с.  Росинка\ГР 10 после ремонта\IMG_64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3284538"/>
            <a:ext cx="2087562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 descr="D:\Desktop\Важнейшие мероприятия 2017\фотопрезентации\Клязьма\Материально-техническая база\столова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5013325"/>
            <a:ext cx="20875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301625" y="188913"/>
            <a:ext cx="8534400" cy="798512"/>
          </a:xfrm>
        </p:spPr>
        <p:txBody>
          <a:bodyPr/>
          <a:lstStyle/>
          <a:p>
            <a:pPr eaLnBrk="1" hangingPunct="1"/>
            <a:endParaRPr lang="ru-RU" sz="2800" smtClean="0">
              <a:solidFill>
                <a:srgbClr val="AB2627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63634654"/>
              </p:ext>
            </p:extLst>
          </p:nvPr>
        </p:nvGraphicFramePr>
        <p:xfrm>
          <a:off x="179388" y="1989138"/>
          <a:ext cx="4464620" cy="4775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7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Основные направления расходования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Сумма (в тыс.руб.)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Оказание адресной социальной помощи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805,2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8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Организация чествования долгожителей, юбиляров и активистов ветеранского движения, проведение мероприятий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994,0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8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Компенсация на приобретение путевок в лечебно-профилактические учреждения педагогическим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работникам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752,6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84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Субсидии предприятиям коммунального комплекса в целях ограничения роста размера платы граждан за коммунальные услуги и возмещение убытков по содержанию муниципальных бань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5415,7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07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Предоставление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бесплатных проездных билетов обучающимся образовательных организаций, мероприятия по созданию условий для получения детьми-инвалидами качественного образования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   2099,0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7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Обустройство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пандусами, поручнями зданий для маломобильных </a:t>
                      </a:r>
                      <a:r>
                        <a:rPr lang="ru-RU" sz="1200" baseline="0" smtClean="0">
                          <a:latin typeface="Arial" pitchFamily="34" charset="0"/>
                          <a:cs typeface="Arial" pitchFamily="34" charset="0"/>
                        </a:rPr>
                        <a:t>групп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 154,8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0825" y="1052513"/>
            <a:ext cx="6624638" cy="914400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Цель :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улучшение социально-экономического </a:t>
            </a:r>
            <a:r>
              <a:rPr lang="ru-RU" sz="1200" dirty="0"/>
              <a:t>положения граждан пожилого возраста, семей с детьми, граждан,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находящихся в трудной жизненной ситуации; создание благоприятных условий для жизнедеятельности инвалидов, возможности их доступа к различного вида информации и объектам социальной сферы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1412776"/>
            <a:ext cx="2088232" cy="432048"/>
          </a:xfrm>
          <a:prstGeom prst="rect">
            <a:avLst/>
          </a:prstGeom>
          <a:ln>
            <a:prstDash val="solid"/>
          </a:ln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план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11590,3тыс.руб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1844824"/>
            <a:ext cx="2088232" cy="504056"/>
          </a:xfrm>
          <a:prstGeom prst="rect">
            <a:avLst/>
          </a:prstGeom>
          <a:ln>
            <a:prstDash val="solid"/>
          </a:ln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исполнено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10585,6тыс.руб</a:t>
            </a:r>
            <a:r>
              <a:rPr lang="ru-RU" dirty="0"/>
              <a:t>.</a:t>
            </a:r>
          </a:p>
        </p:txBody>
      </p:sp>
      <p:pic>
        <p:nvPicPr>
          <p:cNvPr id="58400" name="Picture 3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2565400"/>
            <a:ext cx="1943100" cy="20161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179512" y="188640"/>
            <a:ext cx="8856984" cy="864096"/>
          </a:xfrm>
          <a:prstGeom prst="round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 социальной защите населения Ковровского района»</a:t>
            </a:r>
          </a:p>
        </p:txBody>
      </p:sp>
      <p:pic>
        <p:nvPicPr>
          <p:cNvPr id="58404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70660">
            <a:off x="4951413" y="2263775"/>
            <a:ext cx="2089150" cy="23558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8405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4581525"/>
            <a:ext cx="2979738" cy="18002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576262"/>
          </a:xfrm>
        </p:spPr>
        <p:txBody>
          <a:bodyPr/>
          <a:lstStyle/>
          <a:p>
            <a:pPr eaLnBrk="1" hangingPunct="1"/>
            <a:endParaRPr lang="ru-RU" sz="2800" smtClean="0">
              <a:solidFill>
                <a:srgbClr val="AB2627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97635840"/>
              </p:ext>
            </p:extLst>
          </p:nvPr>
        </p:nvGraphicFramePr>
        <p:xfrm>
          <a:off x="179388" y="2060575"/>
          <a:ext cx="684076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9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Основные целевые показатели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Ед. </a:t>
                      </a:r>
                      <a:r>
                        <a:rPr lang="ru-RU" sz="1200" dirty="0" err="1" smtClean="0"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Факт за 2022год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План на 2023год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Факт за 2023год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Темп роста к 2022 году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1. Доля молодых людей, участвующих в деятельности детских и молодежных общественных объединениях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%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15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    20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20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133,3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2. Доля молодых людей, участвующих в мероприятиях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 %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35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40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40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114,3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3. Количество молодых людей, находящихся в трудной жизненной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ситуации, вовлеченных в проекты в сфере реабилитации, социальной адаптации и профилактики асоциального поведения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чел.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70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75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75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107,1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4. Численность молодых людей, охваченных мероприятиями по профилактике этнического и религиозного экстремизма в молодежной среде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чел.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 350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450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450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128,6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682" y="1268760"/>
            <a:ext cx="8785100" cy="851984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Цель : Формирование условий для успешного развития потенциала молодежи и ее эффективной самореализации в интересах социально-экономического, общественно-политического и культурного развития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913890"/>
            <a:ext cx="1491339" cy="354012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1576,3 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51500" y="894046"/>
            <a:ext cx="1512788" cy="393700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Исполнено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1569,0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sp>
        <p:nvSpPr>
          <p:cNvPr id="12" name="Заголовок 3"/>
          <p:cNvSpPr txBox="1">
            <a:spLocks/>
          </p:cNvSpPr>
          <p:nvPr/>
        </p:nvSpPr>
        <p:spPr bwMode="auto">
          <a:xfrm>
            <a:off x="179512" y="188640"/>
            <a:ext cx="8784976" cy="576064"/>
          </a:xfrm>
          <a:prstGeom prst="round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 Молодежь Ковровского района»</a:t>
            </a:r>
          </a:p>
        </p:txBody>
      </p:sp>
      <p:pic>
        <p:nvPicPr>
          <p:cNvPr id="59445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1140" y="4077072"/>
            <a:ext cx="187325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47" name="Picture 6" descr="https://sun9-6.userapi.com/impg/b2d1V1iy8gd3kBDYEF2twqalqpDSEOY4CreD4w/4kPtHxRvZvA.jpg?size=1920x1440&amp;quality=96&amp;proxy=1&amp;sign=504361e97e9b99cafefd1015ae1bf46e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43"/>
          <a:stretch>
            <a:fillRect/>
          </a:stretch>
        </p:blipFill>
        <p:spPr bwMode="auto">
          <a:xfrm>
            <a:off x="7051140" y="2120744"/>
            <a:ext cx="19431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534400" cy="830262"/>
          </a:xfrm>
        </p:spPr>
        <p:txBody>
          <a:bodyPr/>
          <a:lstStyle/>
          <a:p>
            <a:pPr eaLnBrk="1" hangingPunct="1"/>
            <a:endParaRPr lang="ru-RU" sz="2400" smtClean="0">
              <a:solidFill>
                <a:srgbClr val="AB2627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90078563"/>
              </p:ext>
            </p:extLst>
          </p:nvPr>
        </p:nvGraphicFramePr>
        <p:xfrm>
          <a:off x="2771775" y="1268413"/>
          <a:ext cx="6192689" cy="3177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1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675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Основные целевые показатели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Ед. </a:t>
                      </a:r>
                      <a:r>
                        <a:rPr lang="ru-RU" sz="1100" dirty="0" err="1" smtClean="0"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Факт за 2022 год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План на 2023год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Факт за 2023год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Темп роста к 2022 году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9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1. Количество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посетителей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чел.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20492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18800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18800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91,7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75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2. Библиотечное, библиографическое и информационное обслуживание пользователей библиотек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  ед.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231424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249310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249310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107,7  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8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3. Численность участников </a:t>
                      </a:r>
                      <a:r>
                        <a:rPr lang="ru-RU" sz="1100" dirty="0" err="1" smtClean="0">
                          <a:latin typeface="Arial" pitchFamily="34" charset="0"/>
                          <a:cs typeface="Arial" pitchFamily="34" charset="0"/>
                        </a:rPr>
                        <a:t>культурно-досуговых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мероприятий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чел.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301423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286310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286310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95,0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74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4. Количество клубных формирований и формирований самодеятельного народного творчества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 ед.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314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300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300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95,5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388" y="1268413"/>
            <a:ext cx="2592387" cy="2305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Цель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: - развитие культурного потенциала Ковровского района;</a:t>
            </a:r>
          </a:p>
          <a:p>
            <a:pPr algn="ctr">
              <a:buFontTx/>
              <a:buChar char="-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обеспечение прав граждан на равный доступ к культурным ценностям;</a:t>
            </a:r>
          </a:p>
          <a:p>
            <a:pPr algn="ctr">
              <a:buFontTx/>
              <a:buChar char="-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сохранение исторического и культурного наследия;</a:t>
            </a:r>
          </a:p>
          <a:p>
            <a:pPr algn="ctr">
              <a:buFontTx/>
              <a:buChar char="-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создание условий для реализации каждым человеком его творческого потенциала</a:t>
            </a:r>
          </a:p>
          <a:p>
            <a:pPr algn="ctr">
              <a:buFontTx/>
              <a:buChar char="-"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3573463"/>
            <a:ext cx="1728787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план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216196,9тыс.руб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4076700"/>
            <a:ext cx="259238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исполнено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216196,6тыс.руб</a:t>
            </a:r>
            <a:r>
              <a:rPr lang="ru-RU" sz="1400" dirty="0"/>
              <a:t>.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3573016"/>
            <a:ext cx="792088" cy="504056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100,0%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67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4581525"/>
            <a:ext cx="280828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581128"/>
            <a:ext cx="3024336" cy="1749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3"/>
          <p:cNvSpPr txBox="1">
            <a:spLocks/>
          </p:cNvSpPr>
          <p:nvPr/>
        </p:nvSpPr>
        <p:spPr bwMode="auto">
          <a:xfrm>
            <a:off x="179512" y="188640"/>
            <a:ext cx="8784976" cy="1080120"/>
          </a:xfrm>
          <a:prstGeom prst="round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«Сохранение и развитие культуры и туризма Ковровского района»</a:t>
            </a:r>
          </a:p>
        </p:txBody>
      </p:sp>
      <p:pic>
        <p:nvPicPr>
          <p:cNvPr id="13" name="Picture 3" descr="C:\Users\NWS\Desktop\blbLS79dT-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2880320" cy="1786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301625" y="188913"/>
            <a:ext cx="8534400" cy="798512"/>
          </a:xfrm>
        </p:spPr>
        <p:txBody>
          <a:bodyPr/>
          <a:lstStyle/>
          <a:p>
            <a:pPr eaLnBrk="1" hangingPunct="1"/>
            <a:endParaRPr lang="ru-RU" sz="1800" smtClean="0">
              <a:solidFill>
                <a:srgbClr val="AB2627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06103632"/>
              </p:ext>
            </p:extLst>
          </p:nvPr>
        </p:nvGraphicFramePr>
        <p:xfrm>
          <a:off x="2195513" y="3716338"/>
          <a:ext cx="6768752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3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133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Основные целевые показатели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Ед. </a:t>
                      </a:r>
                      <a:r>
                        <a:rPr lang="ru-RU" sz="1200" dirty="0" err="1" smtClean="0"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Факт за 2022 год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План на 2023год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Факт за 2023год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Темп роста к 2022 году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1. Количество пожаров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84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122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67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79,8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2. Количество погибших людей на пожарах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чел.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   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    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 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33,0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3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3. Количество травмированных людей на пожарах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чел.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   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 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 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4. Материальный ущерб от пожаров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98884,8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1150,0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633,4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388" y="1196975"/>
            <a:ext cx="4752975" cy="201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Цель: -последовательное снижение рисков чрезвычайных ситуаций;</a:t>
            </a:r>
            <a:endParaRPr lang="ru-RU" sz="1200" dirty="0">
              <a:solidFill>
                <a:schemeClr val="tx1"/>
              </a:solidFill>
              <a:latin typeface="Arial" charset="0"/>
            </a:endParaRPr>
          </a:p>
          <a:p>
            <a:pPr algn="just" eaLnBrk="0" hangingPunct="0"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- повышение безопасности населения от угроз природного и техногенного характера; </a:t>
            </a:r>
            <a:endParaRPr lang="ru-RU" sz="1200" dirty="0">
              <a:solidFill>
                <a:schemeClr val="tx1"/>
              </a:solidFill>
              <a:latin typeface="Arial" charset="0"/>
            </a:endParaRPr>
          </a:p>
          <a:p>
            <a:pPr algn="just" eaLnBrk="0" hangingPunct="0"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- обеспечение необходимых условий для безопасной жизнедеятельности и устойчивого социально-экономического развития;</a:t>
            </a:r>
            <a:endParaRPr lang="ru-RU" sz="1200" dirty="0">
              <a:solidFill>
                <a:schemeClr val="tx1"/>
              </a:solidFill>
              <a:latin typeface="Arial" charset="0"/>
            </a:endParaRPr>
          </a:p>
          <a:p>
            <a:pPr algn="just" eaLnBrk="0" hangingPunct="0"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- снижение рисков пожаров до социально-приемлемого уровня;</a:t>
            </a:r>
            <a:endParaRPr lang="ru-RU" sz="1200" dirty="0">
              <a:solidFill>
                <a:schemeClr val="tx1"/>
              </a:solidFill>
              <a:latin typeface="Arial" charset="0"/>
            </a:endParaRPr>
          </a:p>
          <a:p>
            <a:pPr algn="just" eaLnBrk="0" hangingPunct="0"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- снижение рисков несчастных случаев на водных объектах;</a:t>
            </a:r>
            <a:endParaRPr lang="ru-RU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3213100"/>
            <a:ext cx="3384550" cy="503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prstDash val="solid"/>
          </a:ln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 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44569,2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тыс.руб., исполнено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44219,9 тыс. руб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99,2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pic>
        <p:nvPicPr>
          <p:cNvPr id="61489" name="Picture 2" descr="http://www.akrvo.ru/images/stories/Ob/2015/16.09.2015_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860800"/>
            <a:ext cx="20701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179512" y="188640"/>
            <a:ext cx="8784976" cy="1008112"/>
          </a:xfrm>
          <a:prstGeom prst="round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территорий от чрезвычайных ситуаций, обеспечение пожарной безопасности и безопасности людей на водных объектах Ковровского района»</a:t>
            </a:r>
          </a:p>
        </p:txBody>
      </p:sp>
      <p:pic>
        <p:nvPicPr>
          <p:cNvPr id="9" name="Picture 36" descr="C:\Users\user\Desktop\IMG_20200410_122426 (1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363" y="1340768"/>
            <a:ext cx="1932679" cy="131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USER\Desktop\IMG-e94734a113dad0d4e94e12386f378de9-V.jpg">
            <a:extLst>
              <a:ext uri="{FF2B5EF4-FFF2-40B4-BE49-F238E27FC236}">
                <a16:creationId xmlns:a16="http://schemas.microsoft.com/office/drawing/2014/main" id="{1CC5AB12-27F9-4774-8832-5C414EFF1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0438" y="2659579"/>
            <a:ext cx="1836527" cy="1056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" descr="C:\Users\USER\Desktop\IMG-7250b2177fff26490f6dab792afd36be-V.jpg">
            <a:extLst>
              <a:ext uri="{FF2B5EF4-FFF2-40B4-BE49-F238E27FC236}">
                <a16:creationId xmlns:a16="http://schemas.microsoft.com/office/drawing/2014/main" id="{C63814EE-BB45-4714-BF18-D89740B79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5042" y="1340768"/>
            <a:ext cx="2099446" cy="1318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37" descr="C:\Users\user\Downloads\IMG_20200327_22070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1519" y="2664765"/>
            <a:ext cx="2066491" cy="109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"Обеспечение доступным и комфортным жильем населения Ковровского района»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1268760"/>
            <a:ext cx="4392488" cy="1015663"/>
          </a:xfrm>
          <a:prstGeom prst="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/>
              <a:t>развитие жилищного строительства в целях повышения доступности  жилья для населения Ковровского района</a:t>
            </a:r>
          </a:p>
          <a:p>
            <a:pPr>
              <a:defRPr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4163" y="2565400"/>
            <a:ext cx="3024187" cy="6477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Исполнение составило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13970,9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тыс.руб. при плане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16039,7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или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87,1%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693882"/>
              </p:ext>
            </p:extLst>
          </p:nvPr>
        </p:nvGraphicFramePr>
        <p:xfrm>
          <a:off x="4572000" y="3357563"/>
          <a:ext cx="4392490" cy="2735733"/>
        </p:xfrm>
        <a:graphic>
          <a:graphicData uri="http://schemas.openxmlformats.org/drawingml/2006/table">
            <a:tbl>
              <a:tblPr/>
              <a:tblGrid>
                <a:gridCol w="2347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3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34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Основные показатели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за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на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за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году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Количество молодых семей, улучшивших свои жилищные условия.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ед.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8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Количество многодетных семей, улучшивших свои жилищные условия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ед.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8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Количество градостроительной документации приведенной (разработанной) в соответствии с требованиями Градостроительного кодекса РФ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шт.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595" marR="7595" marT="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2517" name="Рисунок 7" descr="PHOTO-2021-01-19-10-38-3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293813"/>
            <a:ext cx="4392612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18" name="Рисунок 9" descr="PHOTO-2021-01-19-10-38-30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149725"/>
            <a:ext cx="439261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70828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«Охрана окружающей среды и рациональное природопользование на территории Ковровского района»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1340768"/>
            <a:ext cx="3600400" cy="2092881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реализация разработанного комплекса мер, направленных на снижение факторов риска здоровью населения и негативного воздействия на окружающую среду; создание благоприятных условий для проживания граждан за счет сокращения численности безнадзорных животных, представляющих угрозу; повышение уровня экологического воспитания подростков.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4509120"/>
            <a:ext cx="1684856" cy="172819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составило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2970,1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 при плане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2970,1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 или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112535"/>
              </p:ext>
            </p:extLst>
          </p:nvPr>
        </p:nvGraphicFramePr>
        <p:xfrm>
          <a:off x="2267744" y="4509120"/>
          <a:ext cx="6337374" cy="1948831"/>
        </p:xfrm>
        <a:graphic>
          <a:graphicData uri="http://schemas.openxmlformats.org/drawingml/2006/table">
            <a:tbl>
              <a:tblPr/>
              <a:tblGrid>
                <a:gridCol w="3492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4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Основные показатели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за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на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за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году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1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 Участие школьников в экологически направленных мероприятиях межпоселенческого характера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чел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15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места (площадки) временного накопления отходов в соответствии с СанПиН 2.1.3684-21 </a:t>
                      </a:r>
                      <a:endParaRPr lang="ru-RU" sz="1100" dirty="0">
                        <a:effectLst/>
                        <a:latin typeface="Mangal"/>
                        <a:ea typeface="Times New Roman"/>
                        <a:cs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3527" name="Picture 47" descr="C:\Users\1\Documents\Бюджет для граждан\im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496887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01590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 descr="C:\Users\1\Documents\Бюджет для граждан\scale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268413"/>
            <a:ext cx="8713787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единой государственной системы регистрации прав и кадастрового учета недвижимости на территории Ковровского района»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88" y="1268413"/>
            <a:ext cx="3816350" cy="1108075"/>
          </a:xfrm>
          <a:prstGeom prst="rect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i="1" dirty="0"/>
              <a:t>едение полного и достоверного источника информации об объектах недвижимости; развитие единой государственной системы регистрации прав и кадастрового учета недвижимости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4663" y="1268413"/>
            <a:ext cx="1582737" cy="9366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составило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709,0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при плане 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,5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 или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99,8%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643029"/>
              </p:ext>
            </p:extLst>
          </p:nvPr>
        </p:nvGraphicFramePr>
        <p:xfrm>
          <a:off x="162552" y="3933056"/>
          <a:ext cx="4968675" cy="2636717"/>
        </p:xfrm>
        <a:graphic>
          <a:graphicData uri="http://schemas.openxmlformats.org/drawingml/2006/table">
            <a:tbl>
              <a:tblPr/>
              <a:tblGrid>
                <a:gridCol w="2737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48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1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42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Основные показатели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 за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План на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 за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Темп роста к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году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1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земельных участков, постановка их на кадастровый учет и установление границ в натуре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ед.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165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165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138,7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1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2. Изъятие земельных участков для муниципальных нужд Ковровского района, покупка земельных участков из земель сельскохозяйственного назначения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ед.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1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3. Подготовка проектов межевания и проведение кадастровых работ земель сельскохозяйственного назначения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ед.</a:t>
                      </a:r>
                    </a:p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-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8504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637" y="332656"/>
            <a:ext cx="8784976" cy="935757"/>
          </a:xfrm>
          <a:prstGeom prst="roundRect">
            <a:avLst/>
          </a:prstGeom>
          <a:ln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"Комплексное развитие сельских территорий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Ковровского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3" y="1297013"/>
            <a:ext cx="3960439" cy="152349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defRPr/>
            </a:pP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Сохранение доли сельского населения в общей численности населения </a:t>
            </a:r>
            <a:r>
              <a:rPr lang="ru-RU" sz="1100" i="1" dirty="0" err="1">
                <a:latin typeface="Times New Roman" pitchFamily="18" charset="0"/>
                <a:cs typeface="Times New Roman" pitchFamily="18" charset="0"/>
              </a:rPr>
              <a:t>Ковровского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района на уровне не менее 78 процентов в 2025 году; доведение удельного веса площади жилых помещений, оборудованных газом до 85 процентов в 2025 году;</a:t>
            </a:r>
            <a:r>
              <a:rPr lang="ru-RU" sz="1100" dirty="0"/>
              <a:t>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исполнение предусмотренных законодательством полномочий в сфере сельского хозяйства на территории </a:t>
            </a:r>
            <a:r>
              <a:rPr lang="ru-RU" sz="1100" i="1" dirty="0" err="1">
                <a:latin typeface="Times New Roman" pitchFamily="18" charset="0"/>
                <a:cs typeface="Times New Roman" pitchFamily="18" charset="0"/>
              </a:rPr>
              <a:t>Ковровского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района.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825" y="5157788"/>
            <a:ext cx="3311599" cy="1223540"/>
          </a:xfrm>
          <a:prstGeom prst="round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Исполнение составило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14237,0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тыс.руб. при плане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19488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руб. или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73%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72635"/>
              </p:ext>
            </p:extLst>
          </p:nvPr>
        </p:nvGraphicFramePr>
        <p:xfrm>
          <a:off x="179141" y="2820506"/>
          <a:ext cx="3960811" cy="3560822"/>
        </p:xfrm>
        <a:graphic>
          <a:graphicData uri="http://schemas.openxmlformats.org/drawingml/2006/table">
            <a:tbl>
              <a:tblPr/>
              <a:tblGrid>
                <a:gridCol w="1535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2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3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3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9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Основные показатели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за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на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за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Темп роста к 2022 году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8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сельского населения в общей численности населения </a:t>
                      </a:r>
                      <a:r>
                        <a:rPr kumimoji="0" lang="ru-RU" sz="1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Ковровского</a:t>
                      </a: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% к пред году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13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площади жилых помещений, оборудованных газом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% к пред году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77,69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82,8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 </a:t>
                      </a: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ввода (приобретения жилья для граждан, проживающих на сельских территориях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кв.м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3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 </a:t>
                      </a: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Ввод в действие в сельской местности распределительных газовых сетей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0461" name="Рисунок 7" descr="PHOTO-2021-01-19-14-59-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268413"/>
            <a:ext cx="4824661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51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3"/>
          <p:cNvSpPr txBox="1">
            <a:spLocks/>
          </p:cNvSpPr>
          <p:nvPr/>
        </p:nvSpPr>
        <p:spPr bwMode="auto">
          <a:xfrm>
            <a:off x="613147" y="206103"/>
            <a:ext cx="7715200" cy="864095"/>
          </a:xfrm>
          <a:prstGeom prst="round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250825" y="1341438"/>
            <a:ext cx="576263" cy="574675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484784"/>
            <a:ext cx="1152525" cy="288925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/>
              <a:t>БЮДЖЕТ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1187450" y="1052513"/>
            <a:ext cx="7705725" cy="1152525"/>
          </a:xfrm>
          <a:prstGeom prst="notched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1268760"/>
            <a:ext cx="7056783" cy="720080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- 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9" name="Овал 8"/>
          <p:cNvSpPr/>
          <p:nvPr/>
        </p:nvSpPr>
        <p:spPr>
          <a:xfrm>
            <a:off x="250825" y="1916113"/>
            <a:ext cx="649288" cy="6477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060848"/>
            <a:ext cx="1296144" cy="432048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/>
              <a:t>БЮДЖЕТНАЯ СИСТЕМА</a:t>
            </a:r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1403350" y="1773238"/>
            <a:ext cx="7561263" cy="1008062"/>
          </a:xfrm>
          <a:prstGeom prst="notched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19672" y="1988840"/>
            <a:ext cx="6912769" cy="648073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- основанная на экономических отношениях и государственном устройстве, регулируемая нормами права совокупность бюджетов различных территориальных уровней</a:t>
            </a:r>
          </a:p>
        </p:txBody>
      </p:sp>
      <p:sp>
        <p:nvSpPr>
          <p:cNvPr id="15" name="Овал 14"/>
          <p:cNvSpPr/>
          <p:nvPr/>
        </p:nvSpPr>
        <p:spPr>
          <a:xfrm>
            <a:off x="250825" y="2708275"/>
            <a:ext cx="576263" cy="57626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852936"/>
            <a:ext cx="1224136" cy="360040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/>
              <a:t>ДОХОДЫ</a:t>
            </a:r>
          </a:p>
        </p:txBody>
      </p:sp>
      <p:sp>
        <p:nvSpPr>
          <p:cNvPr id="17" name="Стрелка вправо с вырезом 16"/>
          <p:cNvSpPr/>
          <p:nvPr/>
        </p:nvSpPr>
        <p:spPr>
          <a:xfrm>
            <a:off x="1403350" y="2565400"/>
            <a:ext cx="7345363" cy="863600"/>
          </a:xfrm>
          <a:prstGeom prst="notched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18" name="Овал 17"/>
          <p:cNvSpPr/>
          <p:nvPr/>
        </p:nvSpPr>
        <p:spPr>
          <a:xfrm>
            <a:off x="250825" y="3357563"/>
            <a:ext cx="576263" cy="57626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3429000"/>
            <a:ext cx="1224136" cy="360040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/>
              <a:t>РАСХОДЫ</a:t>
            </a:r>
          </a:p>
        </p:txBody>
      </p:sp>
      <p:sp>
        <p:nvSpPr>
          <p:cNvPr id="20" name="Стрелка вправо с вырезом 19"/>
          <p:cNvSpPr/>
          <p:nvPr/>
        </p:nvSpPr>
        <p:spPr>
          <a:xfrm>
            <a:off x="1403350" y="3141663"/>
            <a:ext cx="7561263" cy="863600"/>
          </a:xfrm>
          <a:prstGeom prst="notched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19672" y="3356992"/>
            <a:ext cx="6624735" cy="720080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- </a:t>
            </a:r>
            <a:r>
              <a:rPr lang="ru-RU" sz="1400" dirty="0"/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91680" y="2780928"/>
            <a:ext cx="6696743" cy="504055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- денежные средства, поступающие в бюджет в соответствии с законодательством</a:t>
            </a:r>
          </a:p>
        </p:txBody>
      </p:sp>
      <p:sp>
        <p:nvSpPr>
          <p:cNvPr id="23" name="Овал 22"/>
          <p:cNvSpPr/>
          <p:nvPr/>
        </p:nvSpPr>
        <p:spPr>
          <a:xfrm>
            <a:off x="250825" y="4221163"/>
            <a:ext cx="647700" cy="57626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4293096"/>
            <a:ext cx="1800200" cy="360040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/>
              <a:t>МУНИЦИПАЛЬНЫЙДОЛГ</a:t>
            </a:r>
            <a:endParaRPr lang="ru-RU" sz="1400" b="1" dirty="0"/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1979613" y="4005263"/>
            <a:ext cx="6985000" cy="844550"/>
          </a:xfrm>
          <a:prstGeom prst="notched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195736" y="4221088"/>
            <a:ext cx="6552729" cy="432048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- долговые обязательства, принятые на себя муниципальным образованием</a:t>
            </a:r>
          </a:p>
        </p:txBody>
      </p:sp>
      <p:sp>
        <p:nvSpPr>
          <p:cNvPr id="27" name="Овал 26"/>
          <p:cNvSpPr/>
          <p:nvPr/>
        </p:nvSpPr>
        <p:spPr>
          <a:xfrm>
            <a:off x="250825" y="4868863"/>
            <a:ext cx="647700" cy="57626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право с вырезом 27"/>
          <p:cNvSpPr/>
          <p:nvPr/>
        </p:nvSpPr>
        <p:spPr>
          <a:xfrm>
            <a:off x="1908175" y="4581525"/>
            <a:ext cx="7056438" cy="1060450"/>
          </a:xfrm>
          <a:prstGeom prst="notched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4941168"/>
            <a:ext cx="1800200" cy="360040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/>
              <a:t>МЕЖБЮДЖЕТНЫЕ ОТНОШЕНИЯ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195736" y="4797152"/>
            <a:ext cx="6336704" cy="792088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- 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</a:t>
            </a:r>
          </a:p>
        </p:txBody>
      </p:sp>
      <p:sp>
        <p:nvSpPr>
          <p:cNvPr id="31" name="Овал 30"/>
          <p:cNvSpPr/>
          <p:nvPr/>
        </p:nvSpPr>
        <p:spPr>
          <a:xfrm>
            <a:off x="250825" y="5661025"/>
            <a:ext cx="647700" cy="57626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5805264"/>
            <a:ext cx="1728192" cy="360040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/>
              <a:t>МЕЖБЮДЖЕТНЫЕ ТРАНСФЕРТЫ</a:t>
            </a:r>
          </a:p>
        </p:txBody>
      </p:sp>
      <p:sp>
        <p:nvSpPr>
          <p:cNvPr id="33" name="Стрелка вправо с вырезом 32"/>
          <p:cNvSpPr/>
          <p:nvPr/>
        </p:nvSpPr>
        <p:spPr>
          <a:xfrm>
            <a:off x="1979613" y="5445125"/>
            <a:ext cx="6913562" cy="1081088"/>
          </a:xfrm>
          <a:prstGeom prst="notchedRightArrow">
            <a:avLst>
              <a:gd name="adj1" fmla="val 33942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195736" y="5733256"/>
            <a:ext cx="6408712" cy="504057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- </a:t>
            </a:r>
            <a:r>
              <a:rPr lang="ru-RU" sz="1400" dirty="0"/>
              <a:t>денежные средства, перечисляемые из одного бюджета бюджетной системы РФ другому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2400" smtClean="0">
              <a:solidFill>
                <a:srgbClr val="AB2627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50848880"/>
              </p:ext>
            </p:extLst>
          </p:nvPr>
        </p:nvGraphicFramePr>
        <p:xfrm>
          <a:off x="179388" y="3860800"/>
          <a:ext cx="8785224" cy="2534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37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Основные целевые показатели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Arial" pitchFamily="34" charset="0"/>
                          <a:cs typeface="Arial" pitchFamily="34" charset="0"/>
                        </a:rPr>
                        <a:t>Ед.изм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Факт за 2022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План на 2023 год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Факт за 2023 год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Темп роста к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2022году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0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Удельный вес населения, систематически занимающегося физической культурой и спортом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%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 48,0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50,5  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  59,7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124,4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01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Количество видов спорта, культивируемых в районе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ед.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    18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 19   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    19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 105,6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98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Количество проведенных физкультурно-массовых и спортивных мероприятий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ед.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    95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 98  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    95</a:t>
                      </a: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   103,2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30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Количество подготовленных кандидатов мастера спорта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чел.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      2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   3  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     1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   50,0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Количество специалистов по физической культуре и спорту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чел.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    33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  35 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   44 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 133,3  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07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Строительство и ремонт спортивных сооружений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smtClean="0">
                          <a:latin typeface="Arial" pitchFamily="34" charset="0"/>
                          <a:cs typeface="Arial" pitchFamily="34" charset="0"/>
                        </a:rPr>
                        <a:t>  ед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      1  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    1 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      1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   100,0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08175" y="1196975"/>
            <a:ext cx="5111750" cy="1079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Цель :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совершенствование политики</a:t>
            </a:r>
            <a:r>
              <a:rPr lang="ru-RU" sz="1200" b="1" dirty="0">
                <a:solidFill>
                  <a:schemeClr val="tx1"/>
                </a:solidFill>
              </a:rPr>
              <a:t>,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направленной на повышение роли физической культуры и спорта в формировании потребности у населения к ведению здорового образа жизни, создание предпосылок к улучшению физического воспитания населения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4300" y="2276475"/>
            <a:ext cx="3095625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Исполнение составило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73203,1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тыс.руб., или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 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 bwMode="auto">
          <a:xfrm>
            <a:off x="179512" y="188640"/>
            <a:ext cx="8784976" cy="1008112"/>
          </a:xfrm>
          <a:prstGeom prst="round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 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Ковровском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районе»</a:t>
            </a:r>
          </a:p>
        </p:txBody>
      </p:sp>
      <p:pic>
        <p:nvPicPr>
          <p:cNvPr id="66626" name="Picture 1" descr="Y:\Чернышева С.В. (ЦРО)\!!! АВГУСТ 2020\Спорт 2020\Мотокросс\PHOTO-2020-08-15-19-39-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17653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27" name="Picture 1" descr="Y:\Чернышева С.В. (ЦРО)\!!! АВГУСТ 2020\Спорт 2020\Спортивыне площадки за лето\DSC_06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2781300"/>
            <a:ext cx="23050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USER\Desktop\для презентации\крутово\41tOsH94Au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1268413"/>
            <a:ext cx="1873250" cy="1512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Picture 2" descr="C:\Users\USER\Desktop\Видео с НПКР\Attachments_tat.safonova.cro@yandex.ru_2022-01-28_14-22-59\IMG-2df2c4b5d6516752063a334009141731-V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175" y="2781300"/>
            <a:ext cx="2592388" cy="107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2" name="Picture 2" descr="Y:\Сафонова Т.В. (ЦРО)\10.08.2021_1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2276475"/>
            <a:ext cx="2016125" cy="1584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2800" smtClean="0">
              <a:solidFill>
                <a:srgbClr val="AB2627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3573255"/>
              </p:ext>
            </p:extLst>
          </p:nvPr>
        </p:nvGraphicFramePr>
        <p:xfrm>
          <a:off x="179388" y="3500438"/>
          <a:ext cx="878497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006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Основные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целевые показатели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Arial" pitchFamily="34" charset="0"/>
                          <a:cs typeface="Arial" pitchFamily="34" charset="0"/>
                        </a:rPr>
                        <a:t>Ед.изм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Факт за  2022 год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з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а 2023 год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Темп роста к  2022 году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0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Доля взаимодействия граждан и коммерческих организаций с органами местного самоуправления района, осуществляемых в цифровом формате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%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 50,0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60,0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120,0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6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Обеспеченность рабочих мест современными средствами вычислительной техники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%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  100,0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100,0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100,0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06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Доля рабочих мест, на которых используются средства защиты информации, передаваемой по глобальным сетям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%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  80,0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90,0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112,5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06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Доля администраций поселений района, подключенных к системе межведомственного электронного взаимодействия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%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100,0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100,0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100,0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06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Доля администраций органов местного самоуправления района, имеющих широкополосный доступ к сети Интернет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%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 100,0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100,0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100,0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388" y="981075"/>
            <a:ext cx="8785225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Цель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: получение гражданами и организациями преимуществ от использования информационных и телекоммуникационных технологий, повышение эффективности муниципального управления на основе использования информационных и телекоммуникационных технологий, повышение открытости и доступности информации о деятельности органов местного самоуправления, предоставляемых муниципальных услугах</a:t>
            </a:r>
          </a:p>
        </p:txBody>
      </p:sp>
      <p:pic>
        <p:nvPicPr>
          <p:cNvPr id="67632" name="Picture 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33131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33" name="Picture 4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916113"/>
            <a:ext cx="45624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179512" y="188640"/>
            <a:ext cx="8784976" cy="792088"/>
          </a:xfrm>
          <a:prstGeom prst="round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«Информационное общество»</a:t>
            </a:r>
          </a:p>
        </p:txBody>
      </p:sp>
      <p:sp>
        <p:nvSpPr>
          <p:cNvPr id="8" name="Прямоугольник 7"/>
          <p:cNvSpPr/>
          <p:nvPr/>
        </p:nvSpPr>
        <p:spPr>
          <a:xfrm rot="20344398">
            <a:off x="2497138" y="2532063"/>
            <a:ext cx="191293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Исполнение составило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1055,3тыс.руб.,100,0%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2000" smtClean="0">
              <a:solidFill>
                <a:srgbClr val="AB2627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81518967"/>
              </p:ext>
            </p:extLst>
          </p:nvPr>
        </p:nvGraphicFramePr>
        <p:xfrm>
          <a:off x="179388" y="1628775"/>
          <a:ext cx="4320604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3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044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Основные целевые показатели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Факт за 2022 год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Факт за 2023год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44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Соответствие внесенных проектов решений о бюджете и отчета об исполнении бюджета требованиям бюджетного законодательства (%)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100,0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100,0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44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Отношение объема муниципального долга к доходам бюджета без учета безвозмездных поступлений (%)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3,7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2,5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074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Отсутствие просроченной кредиторской задолженности по оплате труда и по обеспечению мер социальной поддержки граждан (%)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100,0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44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Соблюдение установленных законодательством РФ требований о составе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отчетности и сроках ее представления (%)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 100,0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388" y="1196975"/>
            <a:ext cx="8785225" cy="431800"/>
          </a:xfrm>
          <a:prstGeom prst="rect">
            <a:avLst/>
          </a:prstGeom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Цель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: повышение качества управления муниципальными финансами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19925" y="1628775"/>
            <a:ext cx="1943100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 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169030,3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19925" y="2133600"/>
            <a:ext cx="1944688" cy="503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Факт 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169030,3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179512" y="188640"/>
            <a:ext cx="8784976" cy="1008112"/>
          </a:xfrm>
          <a:prstGeom prst="round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и муниципальным долгом Ковровского района»</a:t>
            </a:r>
          </a:p>
        </p:txBody>
      </p:sp>
      <p:pic>
        <p:nvPicPr>
          <p:cNvPr id="65577" name="Picture 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628775"/>
            <a:ext cx="2309812" cy="4694989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65578" name="Picture 4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00781">
            <a:off x="6156325" y="2970213"/>
            <a:ext cx="2303463" cy="3021012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2400" smtClean="0">
              <a:solidFill>
                <a:srgbClr val="AB2627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58354152"/>
              </p:ext>
            </p:extLst>
          </p:nvPr>
        </p:nvGraphicFramePr>
        <p:xfrm>
          <a:off x="179388" y="2781300"/>
          <a:ext cx="5184699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878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Основные целевые показатели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Arial" pitchFamily="34" charset="0"/>
                          <a:cs typeface="Arial" pitchFamily="34" charset="0"/>
                        </a:rPr>
                        <a:t>Ед.изм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План на 2023 год 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за 2023 год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49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Количество принятых нормативных правовых актов по вопросам муниципальной службы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   ед.  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     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    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4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Аттестация муниципальных служащих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   чел.    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     11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    11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49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Количество проведенных обучающихся семинаров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    ед.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     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    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28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Количество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проведенных конкурсов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     ед.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     1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     1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388" y="1196975"/>
            <a:ext cx="8785225" cy="985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Цель : создание условий для развития муниципальной службы, повышение эффективности и результативности муниципальной службы</a:t>
            </a:r>
          </a:p>
        </p:txBody>
      </p:sp>
      <p:pic>
        <p:nvPicPr>
          <p:cNvPr id="69668" name="Picture 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7823" y="2794823"/>
            <a:ext cx="3600450" cy="358650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179512" y="188640"/>
            <a:ext cx="8784976" cy="1008112"/>
          </a:xfrm>
          <a:prstGeom prst="round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муниципальной службы Ковровского района»</a:t>
            </a:r>
          </a:p>
        </p:txBody>
      </p:sp>
      <p:sp>
        <p:nvSpPr>
          <p:cNvPr id="8" name="Прямоугольник 7"/>
          <p:cNvSpPr/>
          <p:nvPr/>
        </p:nvSpPr>
        <p:spPr>
          <a:xfrm rot="20874445">
            <a:off x="1334620" y="2237154"/>
            <a:ext cx="1655762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180,5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 rot="20663814">
            <a:off x="3815673" y="2237154"/>
            <a:ext cx="1584325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Факт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180,5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sp>
        <p:nvSpPr>
          <p:cNvPr id="10" name="Прямоугольник 9"/>
          <p:cNvSpPr/>
          <p:nvPr/>
        </p:nvSpPr>
        <p:spPr>
          <a:xfrm rot="20032506">
            <a:off x="6730849" y="2326280"/>
            <a:ext cx="914400" cy="288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 descr="C:\Users\1\Documents\Бюджет для граждан\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87915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0811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управления муниципальным имуществом Ковровского района »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313" y="2636838"/>
            <a:ext cx="4032250" cy="461962"/>
          </a:xfrm>
          <a:prstGeom prst="rect">
            <a:avLst/>
          </a:prstGeom>
          <a:solidFill>
            <a:schemeClr val="accent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200" i="1" dirty="0">
                <a:solidFill>
                  <a:schemeClr val="bg1"/>
                </a:solidFill>
              </a:rPr>
              <a:t>обеспечение управления, использования и распоряжения  муниципальной собственностью</a:t>
            </a:r>
            <a:endParaRPr lang="ru-RU" sz="1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4745" y="1268413"/>
            <a:ext cx="2016224" cy="936104"/>
          </a:xfrm>
          <a:prstGeom prst="roundRect">
            <a:avLst/>
          </a:prstGeom>
          <a:ln/>
          <a:scene3d>
            <a:camera prst="isometricOffAxis1Righ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составило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4532,3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при плане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4532,4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 или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99,6%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72325"/>
              </p:ext>
            </p:extLst>
          </p:nvPr>
        </p:nvGraphicFramePr>
        <p:xfrm>
          <a:off x="179388" y="3141663"/>
          <a:ext cx="4140968" cy="3276581"/>
        </p:xfrm>
        <a:graphic>
          <a:graphicData uri="http://schemas.openxmlformats.org/drawingml/2006/table">
            <a:tbl>
              <a:tblPr/>
              <a:tblGrid>
                <a:gridCol w="1116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0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Основные показатели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за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на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за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году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 Регистрация права муниципальной собственности  за год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ед.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4" marR="7594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2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Проведение кадастровых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работ в отношении имущества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ед.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4" marR="7594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3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 Проведение оценки, включая право аренды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ед.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4" marR="7594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9114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«Дорожное хозяйство Ковровского района»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1484784"/>
            <a:ext cx="5040560" cy="1446550"/>
          </a:xfrm>
          <a:prstGeom prst="rect">
            <a:avLst/>
          </a:prstGeom>
          <a:solidFill>
            <a:schemeClr val="accent1"/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развитие современной, эффективной транспортной инфраструктуры, обеспечивающей снижение транспортных издержек; создание условий для сохранения социальной стабильности, развития экономики путем удовлетворения спроса и доступности в автомобильных перевозках, включая вопросы обеспечения безопасности дорожного движения.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5661025"/>
            <a:ext cx="4321175" cy="720725"/>
          </a:xfrm>
          <a:prstGeom prst="round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составило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84751,3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 при плане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85125,5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 или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99,6%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878079"/>
              </p:ext>
            </p:extLst>
          </p:nvPr>
        </p:nvGraphicFramePr>
        <p:xfrm>
          <a:off x="3563938" y="3213100"/>
          <a:ext cx="5400600" cy="2396477"/>
        </p:xfrm>
        <a:graphic>
          <a:graphicData uri="http://schemas.openxmlformats.org/drawingml/2006/table">
            <a:tbl>
              <a:tblPr/>
              <a:tblGrid>
                <a:gridCol w="3002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6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5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2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996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Основные показатели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Ед.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изм.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за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7595" marR="7595" marT="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за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году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Ремонт дорог и искусственных сооружений на них 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км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7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Строительство, реконструкция, капитальный ремонт автодорог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км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Летнее содержание дорог  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км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Зимнее содержание автодорог 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км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9" descr="Сл3-3 Голышев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338455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003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D:\Власова\Доклад\2019\Фото\МЕлехово, инвестк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052513"/>
            <a:ext cx="31686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"Модернизация объектов коммунальной инфраструктуры Ковровского района»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2138" y="1052513"/>
            <a:ext cx="2735262" cy="1446212"/>
          </a:xfrm>
          <a:prstGeom prst="rect">
            <a:avLst/>
          </a:prstGeom>
          <a:solidFill>
            <a:schemeClr val="accent1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Приведение коммунальной инфраструктуры Ковровского района в соответствие со стандартами качества, обеспечение устойчивости и безопасности функционирования коммунального комплекса для создания комфортных условий проживания граждан.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8144" y="5085184"/>
            <a:ext cx="3131840" cy="936104"/>
          </a:xfrm>
          <a:prstGeom prst="roundRect">
            <a:avLst/>
          </a:prstGeom>
          <a:ln w="38100">
            <a:solidFill>
              <a:srgbClr val="00B0F0"/>
            </a:solidFill>
          </a:ln>
          <a:scene3d>
            <a:camera prst="isometricOffAxis2Lef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Исполнение составило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245682,0 тыс. 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при плане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245687,6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или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100%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522715"/>
              </p:ext>
            </p:extLst>
          </p:nvPr>
        </p:nvGraphicFramePr>
        <p:xfrm>
          <a:off x="3132138" y="2781300"/>
          <a:ext cx="2592287" cy="3542565"/>
        </p:xfrm>
        <a:graphic>
          <a:graphicData uri="http://schemas.openxmlformats.org/drawingml/2006/table">
            <a:tbl>
              <a:tblPr/>
              <a:tblGrid>
                <a:gridCol w="864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9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25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Основные показатели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за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7545" marR="7545" marT="7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за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году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 Уровень износа объектов коммунальной инфраструктуры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45" marR="7545" marT="7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2.Доля инженерных сетей, нуждающихся в замене: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45" marR="7545" marT="7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94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сети водоснабжения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94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сети водоотведения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341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сети теплоснабжения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545" marR="7545" marT="7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2763" name="Picture 3" descr="D:\Власова\Доклад\2020 год\Фото ЖКХ  к Дню старост\Модернизация тепловых сетей\DSC_76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302418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49750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484313"/>
            <a:ext cx="5761038" cy="4854575"/>
          </a:xfr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Овал 4"/>
          <p:cNvSpPr/>
          <p:nvPr/>
        </p:nvSpPr>
        <p:spPr>
          <a:xfrm>
            <a:off x="4572000" y="1844675"/>
            <a:ext cx="2520950" cy="22320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Бюджет муниципального района</a:t>
            </a:r>
          </a:p>
        </p:txBody>
      </p:sp>
      <p:sp>
        <p:nvSpPr>
          <p:cNvPr id="6" name="Овал 5"/>
          <p:cNvSpPr/>
          <p:nvPr/>
        </p:nvSpPr>
        <p:spPr>
          <a:xfrm>
            <a:off x="6516688" y="2781300"/>
            <a:ext cx="2376487" cy="22320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Бюджеты 4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сельских поселений:</a:t>
            </a:r>
          </a:p>
          <a:p>
            <a:pPr algn="ctr">
              <a:defRPr/>
            </a:pP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Ивановского</a:t>
            </a:r>
          </a:p>
          <a:p>
            <a:pPr algn="ctr">
              <a:defRPr/>
            </a:pP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Новосельского</a:t>
            </a:r>
          </a:p>
          <a:p>
            <a:pPr algn="ctr">
              <a:defRPr/>
            </a:pPr>
            <a:r>
              <a:rPr lang="ru-RU" sz="16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Клязьминского</a:t>
            </a: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6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Малыгинского</a:t>
            </a: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87900" y="3789363"/>
            <a:ext cx="2232025" cy="20875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городских поселений :</a:t>
            </a:r>
          </a:p>
          <a:p>
            <a:pPr algn="ctr">
              <a:defRPr/>
            </a:pPr>
            <a:r>
              <a:rPr lang="ru-RU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Мелеховского</a:t>
            </a:r>
            <a:endParaRPr lang="ru-RU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Доброград</a:t>
            </a: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125618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Ковровского района  состоит из: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Круговая стрелка 8"/>
          <p:cNvSpPr/>
          <p:nvPr/>
        </p:nvSpPr>
        <p:spPr>
          <a:xfrm>
            <a:off x="3779838" y="2349500"/>
            <a:ext cx="1193800" cy="906463"/>
          </a:xfrm>
          <a:prstGeom prst="circularArrow">
            <a:avLst/>
          </a:prstGeom>
          <a:solidFill>
            <a:schemeClr val="bg2">
              <a:lumMod val="50000"/>
            </a:schemeClr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руговая стрелка 9"/>
          <p:cNvSpPr/>
          <p:nvPr/>
        </p:nvSpPr>
        <p:spPr>
          <a:xfrm>
            <a:off x="3851275" y="3284538"/>
            <a:ext cx="3024188" cy="1439862"/>
          </a:xfrm>
          <a:prstGeom prst="circularArrow">
            <a:avLst>
              <a:gd name="adj1" fmla="val 6738"/>
              <a:gd name="adj2" fmla="val 801091"/>
              <a:gd name="adj3" fmla="val 20622373"/>
              <a:gd name="adj4" fmla="val 11282106"/>
              <a:gd name="adj5" fmla="val 12912"/>
            </a:avLst>
          </a:prstGeom>
          <a:solidFill>
            <a:schemeClr val="bg2">
              <a:lumMod val="50000"/>
            </a:schemeClr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>
            <a:off x="3851275" y="4149725"/>
            <a:ext cx="1339850" cy="1049338"/>
          </a:xfrm>
          <a:prstGeom prst="circularArrow">
            <a:avLst/>
          </a:prstGeom>
          <a:solidFill>
            <a:schemeClr val="bg2">
              <a:lumMod val="50000"/>
            </a:schemeClr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 noGrp="1"/>
          </p:cNvSpPr>
          <p:nvPr>
            <p:ph type="title"/>
          </p:nvPr>
        </p:nvSpPr>
        <p:spPr>
          <a:xfrm>
            <a:off x="179512" y="188641"/>
            <a:ext cx="8784976" cy="864096"/>
          </a:xfrm>
          <a:prstGeom prst="roundRect">
            <a:avLst/>
          </a:prstGeom>
          <a:ln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доходной части консолидированного бюджета района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2023 год    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980396"/>
              </p:ext>
            </p:extLst>
          </p:nvPr>
        </p:nvGraphicFramePr>
        <p:xfrm>
          <a:off x="611188" y="1557338"/>
          <a:ext cx="7200900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30388" y="3798888"/>
            <a:ext cx="1152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1</a:t>
            </a:r>
            <a:r>
              <a:rPr lang="en-US" b="1" dirty="0" smtClean="0">
                <a:latin typeface="+mn-lt"/>
              </a:rPr>
              <a:t>1</a:t>
            </a:r>
            <a:r>
              <a:rPr lang="ru-RU" b="1" dirty="0" smtClean="0">
                <a:latin typeface="+mn-lt"/>
              </a:rPr>
              <a:t>3,9%</a:t>
            </a:r>
            <a:endParaRPr lang="ru-RU" b="1" dirty="0">
              <a:latin typeface="+mn-lt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6804025" y="1052513"/>
            <a:ext cx="2160588" cy="1366837"/>
          </a:xfrm>
          <a:prstGeom prst="snip2Diag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Рост доходов </a:t>
            </a:r>
          </a:p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к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2022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году составил</a:t>
            </a:r>
          </a:p>
          <a:p>
            <a:pPr algn="ctr">
              <a:defRPr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017327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тыс.рублей </a:t>
            </a:r>
          </a:p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или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131,7%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1052513"/>
            <a:ext cx="8785225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956550" y="692150"/>
            <a:ext cx="914400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</p:spTree>
    <p:extLst>
      <p:ext uri="{BB962C8B-B14F-4D97-AF65-F5344CB8AC3E}">
        <p14:creationId xmlns:p14="http://schemas.microsoft.com/office/powerpoint/2010/main" val="29420117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  <a:prstGeom prst="roundRect">
            <a:avLst/>
          </a:prstGeom>
          <a:ln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по налоговым и неналоговым доходам  консолидированного бюджета района  за 202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   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139797"/>
              </p:ext>
            </p:extLst>
          </p:nvPr>
        </p:nvGraphicFramePr>
        <p:xfrm>
          <a:off x="0" y="1397000"/>
          <a:ext cx="7451725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Блок-схема: подготовка 4"/>
          <p:cNvSpPr/>
          <p:nvPr/>
        </p:nvSpPr>
        <p:spPr>
          <a:xfrm>
            <a:off x="6804025" y="1412875"/>
            <a:ext cx="2089150" cy="1655763"/>
          </a:xfrm>
          <a:prstGeom prst="flowChartPreparation">
            <a:avLst/>
          </a:prstGeom>
          <a:solidFill>
            <a:schemeClr val="accent1"/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Рост доходов</a:t>
            </a:r>
          </a:p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к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202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году на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441135,4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тыс.руб. или на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151,4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%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1268413"/>
            <a:ext cx="8785225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027988" y="981075"/>
            <a:ext cx="914400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</p:spTree>
    <p:extLst>
      <p:ext uri="{BB962C8B-B14F-4D97-AF65-F5344CB8AC3E}">
        <p14:creationId xmlns:p14="http://schemas.microsoft.com/office/powerpoint/2010/main" val="1566589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51520" y="357166"/>
            <a:ext cx="7704856" cy="76757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Этапы бюджетного процесса</a:t>
            </a:r>
            <a:endParaRPr lang="ru-RU" sz="36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79512" y="-387424"/>
          <a:ext cx="799288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Блок-схема: узел 11"/>
          <p:cNvSpPr/>
          <p:nvPr/>
        </p:nvSpPr>
        <p:spPr>
          <a:xfrm>
            <a:off x="2699792" y="2708920"/>
            <a:ext cx="2448272" cy="2016224"/>
          </a:xfrm>
          <a:prstGeom prst="flowChartConnector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юджетный процесс</a:t>
            </a:r>
          </a:p>
        </p:txBody>
      </p:sp>
      <p:sp>
        <p:nvSpPr>
          <p:cNvPr id="20" name="6-конечная звезда 19"/>
          <p:cNvSpPr/>
          <p:nvPr/>
        </p:nvSpPr>
        <p:spPr>
          <a:xfrm>
            <a:off x="3923928" y="4293096"/>
            <a:ext cx="857256" cy="842962"/>
          </a:xfrm>
          <a:prstGeom prst="star6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6-конечная звезда 20"/>
          <p:cNvSpPr/>
          <p:nvPr/>
        </p:nvSpPr>
        <p:spPr>
          <a:xfrm>
            <a:off x="1907704" y="3140968"/>
            <a:ext cx="914400" cy="914400"/>
          </a:xfrm>
          <a:prstGeom prst="star6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6-конечная звезда 21"/>
          <p:cNvSpPr/>
          <p:nvPr/>
        </p:nvSpPr>
        <p:spPr>
          <a:xfrm>
            <a:off x="4932040" y="2636912"/>
            <a:ext cx="914400" cy="914400"/>
          </a:xfrm>
          <a:prstGeom prst="star6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6372200" y="4509120"/>
            <a:ext cx="1872208" cy="301752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Формирование бюджета</a:t>
            </a: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6084168" y="4797152"/>
            <a:ext cx="2736304" cy="288032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Одобрение бюджета администрацией</a:t>
            </a:r>
            <a:r>
              <a:rPr lang="en-US" sz="1000" dirty="0"/>
              <a:t> </a:t>
            </a:r>
            <a:endParaRPr lang="ru-RU" sz="1000" dirty="0"/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4716016" y="5661248"/>
            <a:ext cx="4248472" cy="288032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/>
              <a:t>Внесение  проекта  бюджета  </a:t>
            </a:r>
            <a:r>
              <a:rPr lang="ru-RU" sz="1000" dirty="0"/>
              <a:t>администрацией в  Совет </a:t>
            </a:r>
            <a:r>
              <a:rPr lang="ru-RU" sz="1000" dirty="0" smtClean="0"/>
              <a:t>народных  </a:t>
            </a:r>
            <a:r>
              <a:rPr lang="ru-RU" sz="1000" dirty="0"/>
              <a:t>депутатов</a:t>
            </a: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4283968" y="5949280"/>
            <a:ext cx="4680520" cy="288032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Рассмотрение </a:t>
            </a:r>
            <a:r>
              <a:rPr lang="ru-RU" sz="1000" dirty="0" smtClean="0"/>
              <a:t> бюджета Советом  </a:t>
            </a:r>
            <a:r>
              <a:rPr lang="ru-RU" sz="1000" dirty="0"/>
              <a:t>народных </a:t>
            </a:r>
            <a:r>
              <a:rPr lang="ru-RU" sz="1000" dirty="0" smtClean="0"/>
              <a:t> депутатов</a:t>
            </a:r>
            <a:endParaRPr lang="ru-RU" sz="1000" dirty="0"/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4860032" y="6165304"/>
            <a:ext cx="4104456" cy="288032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Принятие бюджета  </a:t>
            </a:r>
            <a:r>
              <a:rPr lang="ru-RU" sz="1000" dirty="0" smtClean="0"/>
              <a:t>Советом  </a:t>
            </a:r>
            <a:r>
              <a:rPr lang="ru-RU" sz="1000" dirty="0"/>
              <a:t>народных </a:t>
            </a:r>
            <a:r>
              <a:rPr lang="ru-RU" sz="1000" dirty="0" smtClean="0"/>
              <a:t> депутатов  и </a:t>
            </a:r>
            <a:r>
              <a:rPr lang="ru-RU" sz="1000" dirty="0"/>
              <a:t>опубликование 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179388" y="2133600"/>
            <a:ext cx="2160587" cy="287338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Оплата </a:t>
            </a:r>
            <a:r>
              <a:rPr lang="ru-RU" sz="1000" dirty="0" smtClean="0"/>
              <a:t> иных </a:t>
            </a:r>
            <a:r>
              <a:rPr lang="ru-RU" sz="1000" dirty="0"/>
              <a:t>расходов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179388" y="2420938"/>
            <a:ext cx="2232025" cy="36036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Социальные выплаты населению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179388" y="2781300"/>
            <a:ext cx="1266825" cy="287338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Оплата труда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179388" y="3573463"/>
            <a:ext cx="1512887" cy="268287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Составление </a:t>
            </a:r>
            <a:r>
              <a:rPr lang="ru-RU" sz="1000" dirty="0" smtClean="0"/>
              <a:t> планов </a:t>
            </a:r>
            <a:r>
              <a:rPr lang="ru-RU" sz="1000" dirty="0"/>
              <a:t>закупок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179388" y="3068638"/>
            <a:ext cx="1223962" cy="484187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Заключение контрактов, договоров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4788024" y="1484784"/>
            <a:ext cx="1872208" cy="288032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Составление  </a:t>
            </a:r>
            <a:r>
              <a:rPr lang="ru-RU" sz="1000" dirty="0">
                <a:solidFill>
                  <a:schemeClr val="bg1"/>
                </a:solidFill>
              </a:rPr>
              <a:t>отчетности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076056" y="2132856"/>
            <a:ext cx="2808312" cy="288032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Формирование  решения  </a:t>
            </a:r>
            <a:r>
              <a:rPr lang="ru-RU" sz="1000" dirty="0">
                <a:solidFill>
                  <a:schemeClr val="bg1"/>
                </a:solidFill>
              </a:rPr>
              <a:t>об </a:t>
            </a:r>
            <a:r>
              <a:rPr lang="ru-RU" sz="1000" dirty="0" smtClean="0">
                <a:solidFill>
                  <a:schemeClr val="bg1"/>
                </a:solidFill>
              </a:rPr>
              <a:t> исполнении </a:t>
            </a:r>
            <a:r>
              <a:rPr lang="ru-RU" sz="1000" dirty="0">
                <a:solidFill>
                  <a:schemeClr val="bg1"/>
                </a:solidFill>
              </a:rPr>
              <a:t>бюджета</a:t>
            </a: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220072" y="2420888"/>
            <a:ext cx="3456384" cy="288032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Одобрение  решения  </a:t>
            </a:r>
            <a:r>
              <a:rPr lang="ru-RU" sz="1000" dirty="0">
                <a:solidFill>
                  <a:schemeClr val="bg1"/>
                </a:solidFill>
              </a:rPr>
              <a:t>об </a:t>
            </a:r>
            <a:r>
              <a:rPr lang="ru-RU" sz="1000" dirty="0" smtClean="0">
                <a:solidFill>
                  <a:schemeClr val="bg1"/>
                </a:solidFill>
              </a:rPr>
              <a:t> исполнении </a:t>
            </a:r>
            <a:r>
              <a:rPr lang="ru-RU" sz="1000" dirty="0">
                <a:solidFill>
                  <a:schemeClr val="bg1"/>
                </a:solidFill>
              </a:rPr>
              <a:t>бюджета  администрацией</a:t>
            </a: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6228184" y="2996952"/>
            <a:ext cx="2592288" cy="432048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Внесение  </a:t>
            </a:r>
            <a:r>
              <a:rPr lang="ru-RU" sz="1000" dirty="0">
                <a:solidFill>
                  <a:schemeClr val="bg1"/>
                </a:solidFill>
              </a:rPr>
              <a:t>администрацией </a:t>
            </a:r>
            <a:r>
              <a:rPr lang="ru-RU" sz="1000" dirty="0" smtClean="0">
                <a:solidFill>
                  <a:schemeClr val="bg1"/>
                </a:solidFill>
              </a:rPr>
              <a:t> решения </a:t>
            </a:r>
            <a:r>
              <a:rPr lang="ru-RU" sz="1000" dirty="0">
                <a:solidFill>
                  <a:schemeClr val="bg1"/>
                </a:solidFill>
              </a:rPr>
              <a:t>об исполнении в </a:t>
            </a:r>
            <a:r>
              <a:rPr lang="ru-RU" sz="1000" dirty="0" smtClean="0">
                <a:solidFill>
                  <a:schemeClr val="bg1"/>
                </a:solidFill>
              </a:rPr>
              <a:t>Совет  </a:t>
            </a:r>
            <a:r>
              <a:rPr lang="ru-RU" sz="1000" dirty="0">
                <a:solidFill>
                  <a:schemeClr val="bg1"/>
                </a:solidFill>
              </a:rPr>
              <a:t>народных депутатов</a:t>
            </a: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5940152" y="3429000"/>
            <a:ext cx="2952328" cy="576064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</a:rPr>
              <a:t>Рассмотрение и принятие решения об утверждении годового отчета об исполнении бюджета Советом </a:t>
            </a:r>
            <a:r>
              <a:rPr lang="ru-RU" sz="1000" b="1" dirty="0" smtClean="0">
                <a:solidFill>
                  <a:schemeClr val="bg1"/>
                </a:solidFill>
              </a:rPr>
              <a:t>народных  </a:t>
            </a:r>
            <a:r>
              <a:rPr lang="ru-RU" sz="1000" b="1" dirty="0">
                <a:solidFill>
                  <a:schemeClr val="bg1"/>
                </a:solidFill>
              </a:rPr>
              <a:t>депутатов</a:t>
            </a:r>
          </a:p>
        </p:txBody>
      </p:sp>
      <p:sp>
        <p:nvSpPr>
          <p:cNvPr id="29" name="Блок-схема: знак завершения 28"/>
          <p:cNvSpPr/>
          <p:nvPr/>
        </p:nvSpPr>
        <p:spPr>
          <a:xfrm>
            <a:off x="6084168" y="5085184"/>
            <a:ext cx="2736304" cy="288032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/>
              <a:t>Направление  </a:t>
            </a:r>
            <a:r>
              <a:rPr lang="ru-RU" sz="1000" dirty="0"/>
              <a:t>проекта </a:t>
            </a:r>
            <a:r>
              <a:rPr lang="ru-RU" sz="1000" dirty="0" smtClean="0"/>
              <a:t> бюджета  </a:t>
            </a:r>
            <a:r>
              <a:rPr lang="ru-RU" sz="1000" dirty="0"/>
              <a:t>в  контрольно-счетный орган</a:t>
            </a:r>
            <a:r>
              <a:rPr lang="en-US" sz="1000" dirty="0"/>
              <a:t> </a:t>
            </a:r>
            <a:endParaRPr lang="ru-RU" sz="1000" dirty="0"/>
          </a:p>
        </p:txBody>
      </p:sp>
      <p:sp>
        <p:nvSpPr>
          <p:cNvPr id="31" name="Блок-схема: знак завершения 30"/>
          <p:cNvSpPr/>
          <p:nvPr/>
        </p:nvSpPr>
        <p:spPr>
          <a:xfrm>
            <a:off x="5868144" y="5373216"/>
            <a:ext cx="3096344" cy="288032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Публичные слушания по проекту бюджета</a:t>
            </a:r>
          </a:p>
        </p:txBody>
      </p:sp>
      <p:sp>
        <p:nvSpPr>
          <p:cNvPr id="32" name="Пятиугольник 31"/>
          <p:cNvSpPr/>
          <p:nvPr/>
        </p:nvSpPr>
        <p:spPr>
          <a:xfrm>
            <a:off x="179388" y="3860800"/>
            <a:ext cx="2160587" cy="28892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Исполнение </a:t>
            </a:r>
            <a:r>
              <a:rPr lang="ru-RU" sz="1000" dirty="0" smtClean="0"/>
              <a:t> по </a:t>
            </a:r>
            <a:r>
              <a:rPr lang="ru-RU" sz="1000" dirty="0"/>
              <a:t>доходам</a:t>
            </a:r>
          </a:p>
        </p:txBody>
      </p:sp>
      <p:sp>
        <p:nvSpPr>
          <p:cNvPr id="33" name="Пятиугольник 32"/>
          <p:cNvSpPr/>
          <p:nvPr/>
        </p:nvSpPr>
        <p:spPr>
          <a:xfrm>
            <a:off x="179388" y="1412875"/>
            <a:ext cx="1979612" cy="72072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Исполнение бюджета по источникам финансирования </a:t>
            </a:r>
            <a:r>
              <a:rPr lang="ru-RU" sz="1000" dirty="0" smtClean="0"/>
              <a:t>дефицита  </a:t>
            </a:r>
            <a:r>
              <a:rPr lang="ru-RU" sz="1000" dirty="0"/>
              <a:t>бюджета</a:t>
            </a: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5220072" y="1772816"/>
            <a:ext cx="2880320" cy="36004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bg1"/>
                </a:solidFill>
              </a:rPr>
              <a:t>Направление </a:t>
            </a:r>
            <a:r>
              <a:rPr lang="ru-RU" sz="1000" dirty="0" smtClean="0">
                <a:solidFill>
                  <a:schemeClr val="bg1"/>
                </a:solidFill>
              </a:rPr>
              <a:t> годового  отчета  </a:t>
            </a:r>
            <a:r>
              <a:rPr lang="ru-RU" sz="1000" dirty="0">
                <a:solidFill>
                  <a:schemeClr val="bg1"/>
                </a:solidFill>
              </a:rPr>
              <a:t>в  контрольно-счетный орган</a:t>
            </a: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6084168" y="2708920"/>
            <a:ext cx="2160240" cy="288032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bg1"/>
                </a:solidFill>
              </a:rPr>
              <a:t>Публичные слушания </a:t>
            </a:r>
            <a:r>
              <a:rPr lang="ru-RU" sz="1000" dirty="0" smtClean="0">
                <a:solidFill>
                  <a:schemeClr val="bg1"/>
                </a:solidFill>
              </a:rPr>
              <a:t> по </a:t>
            </a:r>
            <a:r>
              <a:rPr lang="ru-RU" sz="1000" dirty="0">
                <a:solidFill>
                  <a:schemeClr val="bg1"/>
                </a:solidFill>
              </a:rPr>
              <a:t>отчету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39552" y="188640"/>
            <a:ext cx="7848872" cy="86409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255" y="1376128"/>
            <a:ext cx="5112568" cy="5005200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  <a:prstGeom prst="roundRect">
            <a:avLst/>
          </a:prstGeom>
          <a:ln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 налоговых и неналоговых доходов поселений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году к 202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году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50825" y="1557338"/>
            <a:ext cx="1584325" cy="2065337"/>
          </a:xfrm>
          <a:prstGeom prst="round2DiagRect">
            <a:avLst/>
          </a:prstGeom>
          <a:solidFill>
            <a:schemeClr val="accent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ОБЩИЙ: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(поступило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73988,5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руб., 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п.Доброград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85780,1 тыс. руб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36927182"/>
              </p:ext>
            </p:extLst>
          </p:nvPr>
        </p:nvGraphicFramePr>
        <p:xfrm>
          <a:off x="5148064" y="1628800"/>
          <a:ext cx="38164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688" name="TextBox 7"/>
          <p:cNvSpPr txBox="1">
            <a:spLocks noChangeArrowheads="1"/>
          </p:cNvSpPr>
          <p:nvPr/>
        </p:nvSpPr>
        <p:spPr bwMode="auto">
          <a:xfrm rot="-1493520">
            <a:off x="2363788" y="2121609"/>
            <a:ext cx="1333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Малыгинское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</a:t>
            </a:r>
          </a:p>
        </p:txBody>
      </p:sp>
      <p:sp>
        <p:nvSpPr>
          <p:cNvPr id="71689" name="TextBox 9"/>
          <p:cNvSpPr txBox="1">
            <a:spLocks noChangeArrowheads="1"/>
          </p:cNvSpPr>
          <p:nvPr/>
        </p:nvSpPr>
        <p:spPr bwMode="auto">
          <a:xfrm rot="-1771233">
            <a:off x="3616325" y="2503488"/>
            <a:ext cx="146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Клязьминское СП</a:t>
            </a:r>
          </a:p>
        </p:txBody>
      </p:sp>
      <p:sp>
        <p:nvSpPr>
          <p:cNvPr id="71690" name="TextBox 10"/>
          <p:cNvSpPr txBox="1">
            <a:spLocks noChangeArrowheads="1"/>
          </p:cNvSpPr>
          <p:nvPr/>
        </p:nvSpPr>
        <p:spPr bwMode="auto">
          <a:xfrm rot="19256715">
            <a:off x="2052904" y="4282589"/>
            <a:ext cx="145987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Новосельское СП</a:t>
            </a:r>
          </a:p>
        </p:txBody>
      </p:sp>
      <p:sp>
        <p:nvSpPr>
          <p:cNvPr id="71691" name="TextBox 11"/>
          <p:cNvSpPr txBox="1">
            <a:spLocks noChangeArrowheads="1"/>
          </p:cNvSpPr>
          <p:nvPr/>
        </p:nvSpPr>
        <p:spPr bwMode="auto">
          <a:xfrm>
            <a:off x="3009603" y="5174409"/>
            <a:ext cx="1368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Ивановское СП</a:t>
            </a:r>
          </a:p>
        </p:txBody>
      </p:sp>
      <p:sp>
        <p:nvSpPr>
          <p:cNvPr id="71692" name="TextBox 12"/>
          <p:cNvSpPr txBox="1">
            <a:spLocks noChangeArrowheads="1"/>
          </p:cNvSpPr>
          <p:nvPr/>
        </p:nvSpPr>
        <p:spPr bwMode="auto">
          <a:xfrm>
            <a:off x="684213" y="4581525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п. Мелехово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547813" y="3933825"/>
            <a:ext cx="1368425" cy="790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79388" y="1268413"/>
            <a:ext cx="878522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681071" y="4283382"/>
            <a:ext cx="1079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Доброград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572824" y="4149080"/>
            <a:ext cx="659201" cy="332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7269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225316"/>
            <a:ext cx="5112568" cy="5115394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  <a:prstGeom prst="roundRect">
            <a:avLst/>
          </a:prstGeom>
          <a:ln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Собираемость земельного налога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2023 год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9512" y="1412875"/>
            <a:ext cx="1800200" cy="1944117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ОБЩИЙ: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125,3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(поступило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47993,1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руб., 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Доброград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19699,2 тыс. руб.)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76675980"/>
              </p:ext>
            </p:extLst>
          </p:nvPr>
        </p:nvGraphicFramePr>
        <p:xfrm>
          <a:off x="5148064" y="1196752"/>
          <a:ext cx="3744416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2714" name="TextBox 7"/>
          <p:cNvSpPr txBox="1">
            <a:spLocks noChangeArrowheads="1"/>
          </p:cNvSpPr>
          <p:nvPr/>
        </p:nvSpPr>
        <p:spPr bwMode="auto">
          <a:xfrm rot="-1998662">
            <a:off x="2327275" y="2190750"/>
            <a:ext cx="1333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Малыгинское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</a:t>
            </a:r>
          </a:p>
        </p:txBody>
      </p:sp>
      <p:sp>
        <p:nvSpPr>
          <p:cNvPr id="72715" name="TextBox 9"/>
          <p:cNvSpPr txBox="1">
            <a:spLocks noChangeArrowheads="1"/>
          </p:cNvSpPr>
          <p:nvPr/>
        </p:nvSpPr>
        <p:spPr bwMode="auto">
          <a:xfrm rot="-2149541">
            <a:off x="3732213" y="2505075"/>
            <a:ext cx="13636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Клязьминское СП</a:t>
            </a:r>
          </a:p>
        </p:txBody>
      </p:sp>
      <p:sp>
        <p:nvSpPr>
          <p:cNvPr id="72716" name="TextBox 10"/>
          <p:cNvSpPr txBox="1">
            <a:spLocks noChangeArrowheads="1"/>
          </p:cNvSpPr>
          <p:nvPr/>
        </p:nvSpPr>
        <p:spPr bwMode="auto">
          <a:xfrm rot="18453446">
            <a:off x="2379774" y="4270582"/>
            <a:ext cx="13589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Новосельское СП</a:t>
            </a:r>
          </a:p>
        </p:txBody>
      </p:sp>
      <p:sp>
        <p:nvSpPr>
          <p:cNvPr id="72717" name="TextBox 11"/>
          <p:cNvSpPr txBox="1">
            <a:spLocks noChangeArrowheads="1"/>
          </p:cNvSpPr>
          <p:nvPr/>
        </p:nvSpPr>
        <p:spPr bwMode="auto">
          <a:xfrm>
            <a:off x="3203575" y="5157788"/>
            <a:ext cx="1368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Ивановское СП</a:t>
            </a:r>
          </a:p>
        </p:txBody>
      </p:sp>
      <p:sp>
        <p:nvSpPr>
          <p:cNvPr id="72718" name="TextBox 12"/>
          <p:cNvSpPr txBox="1">
            <a:spLocks noChangeArrowheads="1"/>
          </p:cNvSpPr>
          <p:nvPr/>
        </p:nvSpPr>
        <p:spPr bwMode="auto">
          <a:xfrm>
            <a:off x="539862" y="3641725"/>
            <a:ext cx="1079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п. Мелехово</a:t>
            </a:r>
          </a:p>
        </p:txBody>
      </p:sp>
      <p:cxnSp>
        <p:nvCxnSpPr>
          <p:cNvPr id="14" name="Прямая соединительная линия 13"/>
          <p:cNvCxnSpPr>
            <a:stCxn id="72718" idx="3"/>
          </p:cNvCxnSpPr>
          <p:nvPr/>
        </p:nvCxnSpPr>
        <p:spPr>
          <a:xfrm>
            <a:off x="1619362" y="3779838"/>
            <a:ext cx="1439862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692275" y="3789363"/>
            <a:ext cx="1439863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79388" y="1268413"/>
            <a:ext cx="8713787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681071" y="4283382"/>
            <a:ext cx="1079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Доброград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692275" y="4005064"/>
            <a:ext cx="1079525" cy="39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836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165" y="1325820"/>
            <a:ext cx="5184713" cy="5115394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 noGrp="1"/>
          </p:cNvSpPr>
          <p:nvPr>
            <p:ph type="title"/>
          </p:nvPr>
        </p:nvSpPr>
        <p:spPr>
          <a:xfrm>
            <a:off x="179512" y="260648"/>
            <a:ext cx="8784976" cy="864096"/>
          </a:xfrm>
          <a:prstGeom prst="roundRect">
            <a:avLst/>
          </a:prstGeom>
          <a:ln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Собираемость  налога на имущество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физических лиц  за 2023 год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8" y="1556792"/>
            <a:ext cx="1584176" cy="2066528"/>
          </a:xfrm>
          <a:prstGeom prst="round2Diag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ОБЩИЙ: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131,5%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(поступило </a:t>
            </a:r>
          </a:p>
          <a:p>
            <a:pPr algn="ctr"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7664,0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тыс.руб.)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69368967"/>
              </p:ext>
            </p:extLst>
          </p:nvPr>
        </p:nvGraphicFramePr>
        <p:xfrm>
          <a:off x="5148064" y="1484784"/>
          <a:ext cx="38164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3738" name="TextBox 7"/>
          <p:cNvSpPr txBox="1">
            <a:spLocks noChangeArrowheads="1"/>
          </p:cNvSpPr>
          <p:nvPr/>
        </p:nvSpPr>
        <p:spPr bwMode="auto">
          <a:xfrm rot="-2579109">
            <a:off x="2327275" y="2190750"/>
            <a:ext cx="1333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Малыгинское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</a:t>
            </a:r>
          </a:p>
        </p:txBody>
      </p:sp>
      <p:sp>
        <p:nvSpPr>
          <p:cNvPr id="73739" name="TextBox 9"/>
          <p:cNvSpPr txBox="1">
            <a:spLocks noChangeArrowheads="1"/>
          </p:cNvSpPr>
          <p:nvPr/>
        </p:nvSpPr>
        <p:spPr bwMode="auto">
          <a:xfrm rot="-2149541">
            <a:off x="3732213" y="2505075"/>
            <a:ext cx="13636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Клязьминское СП</a:t>
            </a:r>
          </a:p>
        </p:txBody>
      </p:sp>
      <p:sp>
        <p:nvSpPr>
          <p:cNvPr id="73740" name="TextBox 10"/>
          <p:cNvSpPr txBox="1">
            <a:spLocks noChangeArrowheads="1"/>
          </p:cNvSpPr>
          <p:nvPr/>
        </p:nvSpPr>
        <p:spPr bwMode="auto">
          <a:xfrm rot="20167571">
            <a:off x="2379662" y="4547116"/>
            <a:ext cx="13589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Новосельское СП</a:t>
            </a:r>
          </a:p>
        </p:txBody>
      </p:sp>
      <p:sp>
        <p:nvSpPr>
          <p:cNvPr id="73741" name="TextBox 11"/>
          <p:cNvSpPr txBox="1">
            <a:spLocks noChangeArrowheads="1"/>
          </p:cNvSpPr>
          <p:nvPr/>
        </p:nvSpPr>
        <p:spPr bwMode="auto">
          <a:xfrm>
            <a:off x="3203575" y="5157788"/>
            <a:ext cx="1368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Ивановское СП</a:t>
            </a:r>
          </a:p>
        </p:txBody>
      </p:sp>
      <p:sp>
        <p:nvSpPr>
          <p:cNvPr id="73742" name="TextBox 12"/>
          <p:cNvSpPr txBox="1">
            <a:spLocks noChangeArrowheads="1"/>
          </p:cNvSpPr>
          <p:nvPr/>
        </p:nvSpPr>
        <p:spPr bwMode="auto">
          <a:xfrm>
            <a:off x="539750" y="4581525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latin typeface="Times New Roman" pitchFamily="18" charset="0"/>
                <a:cs typeface="Times New Roman" pitchFamily="18" charset="0"/>
              </a:rPr>
              <a:t>п. Мелехово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403350" y="3789363"/>
            <a:ext cx="1655763" cy="86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79388" y="1125538"/>
            <a:ext cx="878522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681071" y="4145513"/>
            <a:ext cx="1079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Доброград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516905" y="4053728"/>
            <a:ext cx="895205" cy="319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9212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9" y="260648"/>
            <a:ext cx="8568951" cy="43204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расходам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1" y="692696"/>
            <a:ext cx="8496944" cy="57606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Структура расходов  консолидированного бюджета Ковровского района 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2023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году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15422900"/>
              </p:ext>
            </p:extLst>
          </p:nvPr>
        </p:nvGraphicFramePr>
        <p:xfrm>
          <a:off x="251521" y="1268760"/>
          <a:ext cx="850423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ая выноска 8"/>
          <p:cNvSpPr/>
          <p:nvPr/>
        </p:nvSpPr>
        <p:spPr>
          <a:xfrm>
            <a:off x="7092279" y="1700808"/>
            <a:ext cx="1800201" cy="2304256"/>
          </a:xfrm>
          <a:prstGeom prst="wedgeRectCallout">
            <a:avLst>
              <a:gd name="adj1" fmla="val -40237"/>
              <a:gd name="adj2" fmla="val 108426"/>
            </a:avLst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 имеет социальную направленность:47,1% расходов бюджета- расходы на социальную сферу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6660232" y="4509120"/>
            <a:ext cx="443480" cy="1656184"/>
          </a:xfrm>
          <a:prstGeom prst="rightBrace">
            <a:avLst>
              <a:gd name="adj1" fmla="val 8333"/>
              <a:gd name="adj2" fmla="val 50620"/>
            </a:avLst>
          </a:prstGeom>
          <a:solidFill>
            <a:srgbClr val="009999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34400" cy="60811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расходам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24448274"/>
              </p:ext>
            </p:extLst>
          </p:nvPr>
        </p:nvGraphicFramePr>
        <p:xfrm>
          <a:off x="301625" y="1527174"/>
          <a:ext cx="8504238" cy="4854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18970" y="836737"/>
            <a:ext cx="7704856" cy="601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консолидированного бюджета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3958231,8 тыс. 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Равно 8"/>
          <p:cNvSpPr/>
          <p:nvPr/>
        </p:nvSpPr>
        <p:spPr>
          <a:xfrm>
            <a:off x="4283968" y="1463737"/>
            <a:ext cx="806388" cy="36004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люс 9"/>
          <p:cNvSpPr/>
          <p:nvPr/>
        </p:nvSpPr>
        <p:spPr>
          <a:xfrm>
            <a:off x="4442728" y="2041312"/>
            <a:ext cx="532910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486770" y="2780928"/>
            <a:ext cx="532910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4442728" y="3400968"/>
            <a:ext cx="532910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4486770" y="4077072"/>
            <a:ext cx="532910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люс 13"/>
          <p:cNvSpPr/>
          <p:nvPr/>
        </p:nvSpPr>
        <p:spPr>
          <a:xfrm>
            <a:off x="4486770" y="4797152"/>
            <a:ext cx="532910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люс 14"/>
          <p:cNvSpPr/>
          <p:nvPr/>
        </p:nvSpPr>
        <p:spPr>
          <a:xfrm>
            <a:off x="4557446" y="5445224"/>
            <a:ext cx="532910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5427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>
          <a:xfrm>
            <a:off x="301625" y="188913"/>
            <a:ext cx="8534400" cy="798512"/>
          </a:xfrm>
        </p:spPr>
        <p:txBody>
          <a:bodyPr/>
          <a:lstStyle/>
          <a:p>
            <a:pPr eaLnBrk="1" hangingPunct="1"/>
            <a:endParaRPr lang="ru-RU" sz="2800" smtClean="0">
              <a:solidFill>
                <a:srgbClr val="AB2627"/>
              </a:solidFill>
            </a:endParaRPr>
          </a:p>
        </p:txBody>
      </p:sp>
      <p:sp>
        <p:nvSpPr>
          <p:cNvPr id="26" name="Заголовок 3"/>
          <p:cNvSpPr txBox="1">
            <a:spLocks/>
          </p:cNvSpPr>
          <p:nvPr/>
        </p:nvSpPr>
        <p:spPr bwMode="auto">
          <a:xfrm>
            <a:off x="179512" y="260648"/>
            <a:ext cx="8784976" cy="576064"/>
          </a:xfrm>
          <a:prstGeom prst="round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национальных проектов 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Ковровском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956550" y="476250"/>
            <a:ext cx="914400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sp>
        <p:nvSpPr>
          <p:cNvPr id="38" name="Блок-схема: несколько документов 37"/>
          <p:cNvSpPr/>
          <p:nvPr/>
        </p:nvSpPr>
        <p:spPr>
          <a:xfrm>
            <a:off x="179388" y="1341438"/>
            <a:ext cx="3671887" cy="4318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Блок-схема: несколько документов 38"/>
          <p:cNvSpPr/>
          <p:nvPr/>
        </p:nvSpPr>
        <p:spPr>
          <a:xfrm>
            <a:off x="179388" y="836613"/>
            <a:ext cx="3671887" cy="863600"/>
          </a:xfrm>
          <a:prstGeom prst="flowChartMultidocumen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Национальный проект</a:t>
            </a:r>
          </a:p>
          <a:p>
            <a:pPr algn="ctr">
              <a:defRPr/>
            </a:pPr>
            <a:r>
              <a:rPr lang="ru-RU" dirty="0"/>
              <a:t>«Образование»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16353,8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Блок-схема: несколько документов 39"/>
          <p:cNvSpPr/>
          <p:nvPr/>
        </p:nvSpPr>
        <p:spPr>
          <a:xfrm>
            <a:off x="179388" y="1844675"/>
            <a:ext cx="3671887" cy="935038"/>
          </a:xfrm>
          <a:prstGeom prst="flowChartMultidocument">
            <a:avLst/>
          </a:prstGeom>
          <a:solidFill>
            <a:srgbClr val="FF7C8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Национальный проект</a:t>
            </a:r>
          </a:p>
          <a:p>
            <a:pPr algn="ctr">
              <a:defRPr/>
            </a:pPr>
            <a:r>
              <a:rPr lang="ru-RU" dirty="0"/>
              <a:t>«Культура»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1627,1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851275" y="836613"/>
            <a:ext cx="1657350" cy="914400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ФП «Современная школа»</a:t>
            </a:r>
          </a:p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6585,4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36096" y="836612"/>
            <a:ext cx="1907805" cy="1080219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ФП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«Патриотическое воспитание граждан РФ</a:t>
            </a:r>
            <a:r>
              <a:rPr lang="ru-RU" dirty="0" smtClean="0"/>
              <a:t>»</a:t>
            </a:r>
            <a:endParaRPr lang="ru-RU" dirty="0"/>
          </a:p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177,8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343901" y="836613"/>
            <a:ext cx="1620711" cy="914400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ФП «Цифровая образовательная среда»</a:t>
            </a:r>
          </a:p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9590,6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851275" y="1844675"/>
            <a:ext cx="1728788" cy="863600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ФП «Культурная среда»</a:t>
            </a:r>
          </a:p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1473,8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597363" y="2042226"/>
            <a:ext cx="1728787" cy="863600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ФП «Творческие люди»</a:t>
            </a:r>
          </a:p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153,3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Блок-схема: несколько документов 45"/>
          <p:cNvSpPr/>
          <p:nvPr/>
        </p:nvSpPr>
        <p:spPr>
          <a:xfrm>
            <a:off x="143667" y="3974031"/>
            <a:ext cx="3743325" cy="936625"/>
          </a:xfrm>
          <a:prstGeom prst="flowChartMultidocument">
            <a:avLst/>
          </a:prstGeom>
          <a:solidFill>
            <a:srgbClr val="660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Национальный проект</a:t>
            </a:r>
          </a:p>
          <a:p>
            <a:pPr algn="ctr">
              <a:defRPr/>
            </a:pPr>
            <a:r>
              <a:rPr lang="ru-RU" dirty="0"/>
              <a:t>«Демография»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116287,1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Блок-схема: несколько документов 47"/>
          <p:cNvSpPr/>
          <p:nvPr/>
        </p:nvSpPr>
        <p:spPr>
          <a:xfrm>
            <a:off x="185271" y="2905826"/>
            <a:ext cx="3671887" cy="936625"/>
          </a:xfrm>
          <a:prstGeom prst="flowChartMultidocument">
            <a:avLst/>
          </a:prstGeom>
          <a:solidFill>
            <a:srgbClr val="0099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Национальный проект</a:t>
            </a:r>
          </a:p>
          <a:p>
            <a:pPr algn="ctr">
              <a:defRPr/>
            </a:pPr>
            <a:r>
              <a:rPr lang="ru-RU" dirty="0"/>
              <a:t>«Жилье и городская среда»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4141,6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886992" y="3957406"/>
            <a:ext cx="1800225" cy="792162"/>
          </a:xfrm>
          <a:prstGeom prst="rect">
            <a:avLst/>
          </a:prstGeom>
          <a:solidFill>
            <a:srgbClr val="660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ФП «Спорт – норма жизни»</a:t>
            </a:r>
          </a:p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116287,1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67237" y="2905826"/>
            <a:ext cx="1944688" cy="863600"/>
          </a:xfrm>
          <a:prstGeom prst="rect">
            <a:avLst/>
          </a:prstGeom>
          <a:solidFill>
            <a:srgbClr val="0099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ФП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«Формирование комфортной городской среды»</a:t>
            </a:r>
          </a:p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4141,6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7871" name="Picture 2" descr="http://t499671.sch.obrazovanie33.ru/upload/site_files/71/%D0%B8%D0%B7%D0%BE%D0%B1%D1%80%D0%B0%D0%B6%D0%B5%D0%BD%D0%B8%D0%B5_viber_2021-09-01_14-59-17-7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902" y="1751012"/>
            <a:ext cx="1580792" cy="15866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" name="Рисунок 22" descr="Безымянный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4877952"/>
            <a:ext cx="3527747" cy="1420391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</p:pic>
      <p:pic>
        <p:nvPicPr>
          <p:cNvPr id="27" name="Рисунок 26" descr="0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919234"/>
            <a:ext cx="2662728" cy="1487487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8664" y="4919234"/>
            <a:ext cx="2305824" cy="146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1925" y="3374138"/>
            <a:ext cx="3152564" cy="154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608013"/>
          </a:xfrm>
        </p:spPr>
        <p:txBody>
          <a:bodyPr/>
          <a:lstStyle/>
          <a:p>
            <a:pPr eaLnBrk="1" hangingPunct="1"/>
            <a:endParaRPr lang="ru-RU" smtClean="0">
              <a:solidFill>
                <a:srgbClr val="AB2627"/>
              </a:solidFill>
            </a:endParaRPr>
          </a:p>
        </p:txBody>
      </p:sp>
      <p:pic>
        <p:nvPicPr>
          <p:cNvPr id="76803" name="Picture 4" descr="Y:\Скороходов В.В\ФОТО для доклада СЕЗ 2018ГОД\Смолино\20 октября\DSC016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9540" y="4076700"/>
            <a:ext cx="4090519" cy="12239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179512" y="188640"/>
            <a:ext cx="8784976" cy="576064"/>
          </a:xfrm>
          <a:prstGeom prst="round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Бюджетные инвестиции и субсидии на осуществление капитальных вложений в объекты капитального строительства муниципальной собственности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1124744"/>
            <a:ext cx="5040685" cy="43204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1893770,2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тыс.руб. – на реализацию регионального проекта "Комплексное развитие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пос.Доброград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"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44834" y="2477887"/>
            <a:ext cx="5040560" cy="4470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18304,9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тыс.руб. – строительство и реконструкция автомобильных дорог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24300" y="1973831"/>
            <a:ext cx="5040560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1000,0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тыс.руб. – строительство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объектов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коммунальной инфраструктуры (п.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Нерехта,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п.Красный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Октябрь)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1556792"/>
            <a:ext cx="5040685" cy="43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618,2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тыс.руб. – строительство инженерной и транспортной инфраструктуры земельных участков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д.Старая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4737773" y="786733"/>
            <a:ext cx="2670734" cy="457039"/>
          </a:xfrm>
          <a:prstGeom prst="downArrowCallout">
            <a:avLst/>
          </a:prstGeom>
          <a:solidFill>
            <a:srgbClr val="C00000"/>
          </a:solidFill>
          <a:ln w="2857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193 609,5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pic>
        <p:nvPicPr>
          <p:cNvPr id="76822" name="Picture 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276475"/>
            <a:ext cx="2089150" cy="16557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23" name="Picture 4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5300663"/>
            <a:ext cx="40322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24" name="Содержимое 22" descr="PHOTO-2021-01-19-10-38-30-2.jpg"/>
          <p:cNvPicPr>
            <a:picLocks noGrp="1" noChangeAspect="1"/>
          </p:cNvPicPr>
          <p:nvPr>
            <p:ph sz="quarter"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836613"/>
            <a:ext cx="3816350" cy="1511300"/>
          </a:xfrm>
        </p:spPr>
      </p:pic>
      <p:pic>
        <p:nvPicPr>
          <p:cNvPr id="76825" name="Рисунок 25" descr="D:\Власова\Доклад\2020 год\Фото спецтехники\IMG-8248187dade2da3df188d1b7e3dd35c9-V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2349500"/>
            <a:ext cx="20161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69527" y="5300663"/>
            <a:ext cx="4752528" cy="509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20130,5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тыс.руб. – приобретение жилья детям-сиротам и детям, оставшимся без попечения родителей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49747" y="3292458"/>
            <a:ext cx="5040313" cy="4937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79600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тыс.руб. – взносы в уставный капитал предприятий коммунального комплекса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8331" y="5805686"/>
            <a:ext cx="4752528" cy="5760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117,2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тыс.руб. – газификация котельной МБДОУ;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281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руб. –газификация котельной МБОУ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23928" y="2924944"/>
            <a:ext cx="5040560" cy="36004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9363,9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тыс.руб. – газификация района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2862" y="3811191"/>
            <a:ext cx="4752528" cy="576882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168392,2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тыс.руб. – реконструкция и модернизация объектов теплоснабжения, водоснабжения, водоотведения и очистки сточных вод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3786220"/>
            <a:ext cx="4398540" cy="5780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 тыс. руб. – строительство Дома культуры п. Новый;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31,4 тыс. 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-приобретение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собственность района земельных участков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56971" y="4876198"/>
            <a:ext cx="4742569" cy="42229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520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тыс.руб. –  на строительство общеобразовательной школы в пос.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Доброград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8713" y="4384422"/>
            <a:ext cx="4780827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1450тыс.руб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– обустройство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блочно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-модульного помещения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спортивная школа "Дворец спорта" </a:t>
            </a:r>
          </a:p>
        </p:txBody>
      </p:sp>
    </p:spTree>
    <p:extLst>
      <p:ext uri="{BB962C8B-B14F-4D97-AF65-F5344CB8AC3E}">
        <p14:creationId xmlns:p14="http://schemas.microsoft.com/office/powerpoint/2010/main" val="29808725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4" name="Заголовок 3"/>
          <p:cNvSpPr txBox="1">
            <a:spLocks noGrp="1"/>
          </p:cNvSpPr>
          <p:nvPr>
            <p:ph sz="quarter" idx="1"/>
          </p:nvPr>
        </p:nvSpPr>
        <p:spPr bwMode="auto">
          <a:xfrm>
            <a:off x="251520" y="116633"/>
            <a:ext cx="8784976" cy="720080"/>
          </a:xfrm>
          <a:prstGeom prst="round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 граждан 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Ковровском районе</a:t>
            </a:r>
          </a:p>
        </p:txBody>
      </p:sp>
      <p:sp>
        <p:nvSpPr>
          <p:cNvPr id="3" name="Плюс 2"/>
          <p:cNvSpPr/>
          <p:nvPr/>
        </p:nvSpPr>
        <p:spPr>
          <a:xfrm>
            <a:off x="2771800" y="966305"/>
            <a:ext cx="914400" cy="914400"/>
          </a:xfrm>
          <a:prstGeom prst="mathPlus">
            <a:avLst/>
          </a:prstGeom>
          <a:solidFill>
            <a:schemeClr val="accent2">
              <a:lumMod val="75000"/>
            </a:schemeClr>
          </a:solidFill>
          <a:ln w="38100"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 4"/>
          <p:cNvSpPr/>
          <p:nvPr/>
        </p:nvSpPr>
        <p:spPr>
          <a:xfrm>
            <a:off x="6228184" y="985713"/>
            <a:ext cx="914400" cy="914400"/>
          </a:xfrm>
          <a:prstGeom prst="mathEqual">
            <a:avLst/>
          </a:prstGeom>
          <a:solidFill>
            <a:schemeClr val="accent2">
              <a:lumMod val="75000"/>
            </a:schemeClr>
          </a:solidFill>
          <a:ln w="38100"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1672" y="2038161"/>
            <a:ext cx="1224136" cy="36004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14978,7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310142" y="852332"/>
            <a:ext cx="2232248" cy="117192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accent2">
              <a:lumMod val="75000"/>
            </a:schemeClr>
          </a:solidFill>
          <a:ln w="38100"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Областной бюджет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3888180" y="852332"/>
            <a:ext cx="2195987" cy="118582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accent2">
              <a:lumMod val="75000"/>
            </a:schemeClr>
          </a:solidFill>
          <a:ln w="38100"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Бюджеты муниципальных образований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04116" y="2038161"/>
            <a:ext cx="1224136" cy="36004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14826,6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80312" y="852332"/>
            <a:ext cx="1498782" cy="114234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29805,3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3511685" y="-1907295"/>
            <a:ext cx="2165867" cy="8568951"/>
          </a:xfrm>
          <a:prstGeom prst="leftBrace">
            <a:avLst>
              <a:gd name="adj1" fmla="val 8333"/>
              <a:gd name="adj2" fmla="val 5023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564904"/>
            <a:ext cx="4110260" cy="36004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Городское поселение </a:t>
            </a:r>
            <a:r>
              <a:rPr lang="ru-RU" dirty="0" err="1" smtClean="0"/>
              <a:t>п.Мелехово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08178" y="2502608"/>
            <a:ext cx="3568936" cy="28803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Благоустройство территории поселка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607" y="4132166"/>
            <a:ext cx="4110260" cy="360040"/>
          </a:xfrm>
          <a:prstGeom prst="rect">
            <a:avLst/>
          </a:prstGeom>
          <a:solidFill>
            <a:srgbClr val="5092C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Новосельское сельское поселение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422656" y="4042851"/>
            <a:ext cx="3568936" cy="414575"/>
          </a:xfrm>
          <a:prstGeom prst="rect">
            <a:avLst/>
          </a:prstGeom>
          <a:solidFill>
            <a:srgbClr val="5092C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Обустройство памятника ВОВ в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д.Суханиха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8604" y="3573982"/>
            <a:ext cx="4110260" cy="360040"/>
          </a:xfrm>
          <a:prstGeom prst="rect">
            <a:avLst/>
          </a:prstGeom>
          <a:solidFill>
            <a:srgbClr val="0099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Ивановское сельское поселение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423989" y="3498156"/>
            <a:ext cx="3568936" cy="399455"/>
          </a:xfrm>
          <a:prstGeom prst="rect">
            <a:avLst/>
          </a:prstGeom>
          <a:solidFill>
            <a:srgbClr val="0099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Благоустройство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детской площадки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п.Восход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4635384"/>
            <a:ext cx="4110260" cy="360040"/>
          </a:xfrm>
          <a:prstGeom prst="rect">
            <a:avLst/>
          </a:prstGeom>
          <a:solidFill>
            <a:srgbClr val="3CBE7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Клязьминское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423989" y="4603504"/>
            <a:ext cx="3568936" cy="363871"/>
          </a:xfrm>
          <a:prstGeom prst="rect">
            <a:avLst/>
          </a:prstGeom>
          <a:solidFill>
            <a:srgbClr val="3CBE7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Благоустройство  детской площадки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д.Хорятино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22656" y="5661248"/>
            <a:ext cx="3539980" cy="656929"/>
          </a:xfrm>
          <a:prstGeom prst="rect">
            <a:avLst/>
          </a:prstGeom>
          <a:solidFill>
            <a:srgbClr val="A1AD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дорог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д.Гридино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п.Первомайский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2153,8 ; строительство водозаборной скважины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д.Заря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1200,0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3856" y="5710393"/>
            <a:ext cx="4110260" cy="607784"/>
          </a:xfrm>
          <a:prstGeom prst="rect">
            <a:avLst/>
          </a:prstGeom>
          <a:solidFill>
            <a:srgbClr val="A1AD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Муниципальное образование «Ковровский район»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43192" y="523406"/>
            <a:ext cx="1319444" cy="32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</a:t>
            </a:r>
            <a:r>
              <a:rPr lang="ru-RU" dirty="0" smtClean="0"/>
              <a:t>ыс. руб.</a:t>
            </a:r>
            <a:endParaRPr lang="ru-RU" dirty="0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4092869" y="2502608"/>
            <a:ext cx="1239388" cy="484632"/>
          </a:xfrm>
          <a:prstGeom prst="stripedRightArrow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6067,8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Штриховая стрелка вправо 27"/>
          <p:cNvSpPr/>
          <p:nvPr/>
        </p:nvSpPr>
        <p:spPr>
          <a:xfrm>
            <a:off x="4173350" y="5747396"/>
            <a:ext cx="1174403" cy="484632"/>
          </a:xfrm>
          <a:prstGeom prst="stripedRightArrow">
            <a:avLst/>
          </a:prstGeom>
          <a:solidFill>
            <a:srgbClr val="A1AD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3201,7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Штриховая стрелка вправо 28"/>
          <p:cNvSpPr/>
          <p:nvPr/>
        </p:nvSpPr>
        <p:spPr>
          <a:xfrm>
            <a:off x="4173350" y="4543123"/>
            <a:ext cx="1140383" cy="484632"/>
          </a:xfrm>
          <a:prstGeom prst="stripedRightArrow">
            <a:avLst/>
          </a:prstGeom>
          <a:solidFill>
            <a:srgbClr val="3CBE7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99,8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Штриховая стрелка вправо 29"/>
          <p:cNvSpPr/>
          <p:nvPr/>
        </p:nvSpPr>
        <p:spPr>
          <a:xfrm>
            <a:off x="4173350" y="4058491"/>
            <a:ext cx="1093922" cy="484632"/>
          </a:xfrm>
          <a:prstGeom prst="stripedRightArrow">
            <a:avLst/>
          </a:prstGeom>
          <a:solidFill>
            <a:srgbClr val="5092C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200,0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Штриховая стрелка вправо 30"/>
          <p:cNvSpPr/>
          <p:nvPr/>
        </p:nvSpPr>
        <p:spPr>
          <a:xfrm>
            <a:off x="4067944" y="3511686"/>
            <a:ext cx="1216650" cy="484632"/>
          </a:xfrm>
          <a:prstGeom prst="stripedRightArrow">
            <a:avLst/>
          </a:prstGeom>
          <a:solidFill>
            <a:srgbClr val="0099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200,0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1625" y="5177279"/>
            <a:ext cx="4110260" cy="360040"/>
          </a:xfrm>
          <a:prstGeom prst="rect">
            <a:avLst/>
          </a:prstGeom>
          <a:solidFill>
            <a:srgbClr val="D37BD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Малыгинское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33" name="Штриховая стрелка вправо 32"/>
          <p:cNvSpPr/>
          <p:nvPr/>
        </p:nvSpPr>
        <p:spPr>
          <a:xfrm>
            <a:off x="4067944" y="5114983"/>
            <a:ext cx="1264313" cy="484632"/>
          </a:xfrm>
          <a:prstGeom prst="stripedRightArrow">
            <a:avLst/>
          </a:prstGeom>
          <a:solidFill>
            <a:srgbClr val="D37BD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36,0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423989" y="5157316"/>
            <a:ext cx="3568936" cy="363871"/>
          </a:xfrm>
          <a:prstGeom prst="rect">
            <a:avLst/>
          </a:prstGeom>
          <a:solidFill>
            <a:srgbClr val="D37BD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зеленых насаждений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0607" y="3057187"/>
            <a:ext cx="4110260" cy="360040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Городское поселение </a:t>
            </a:r>
            <a:r>
              <a:rPr lang="ru-RU" dirty="0" err="1" smtClean="0"/>
              <a:t>п.Доброград</a:t>
            </a:r>
            <a:endParaRPr lang="ru-RU" dirty="0"/>
          </a:p>
        </p:txBody>
      </p:sp>
      <p:sp>
        <p:nvSpPr>
          <p:cNvPr id="36" name="Штриховая стрелка вправо 35"/>
          <p:cNvSpPr/>
          <p:nvPr/>
        </p:nvSpPr>
        <p:spPr>
          <a:xfrm>
            <a:off x="4092869" y="2994891"/>
            <a:ext cx="1174403" cy="484632"/>
          </a:xfrm>
          <a:prstGeom prst="stripedRightArrow">
            <a:avLst/>
          </a:prstGeom>
          <a:solidFill>
            <a:srgbClr val="FF7C8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20000,0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23989" y="2936717"/>
            <a:ext cx="3568936" cy="38633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Благоустройство Культурно-общественного пространства (бульвар Дружбы)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709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888" y="4196756"/>
            <a:ext cx="4368486" cy="249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086" y="3840320"/>
            <a:ext cx="4454921" cy="261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Y:\СКАН_СЭЗ\ИБК\дорога 13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9463" y="1340768"/>
            <a:ext cx="3085025" cy="287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087" y="1416596"/>
            <a:ext cx="5690376" cy="28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7278560"/>
              </p:ext>
            </p:extLst>
          </p:nvPr>
        </p:nvGraphicFramePr>
        <p:xfrm>
          <a:off x="294530" y="620688"/>
          <a:ext cx="850423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62326979"/>
              </p:ext>
            </p:extLst>
          </p:nvPr>
        </p:nvGraphicFramePr>
        <p:xfrm>
          <a:off x="611560" y="3140968"/>
          <a:ext cx="8352928" cy="3696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 bwMode="auto">
          <a:xfrm>
            <a:off x="323528" y="174949"/>
            <a:ext cx="8534400" cy="892655"/>
          </a:xfrm>
          <a:prstGeom prst="round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регионального проекта «Комплексное развитие пос.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Доброград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84368" y="779572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ыс.руб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965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средней заработной платы педагогических работников образования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2" name="Содержимое 10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07150975"/>
              </p:ext>
            </p:extLst>
          </p:nvPr>
        </p:nvGraphicFramePr>
        <p:xfrm>
          <a:off x="1868488" y="1196975"/>
          <a:ext cx="7073900" cy="463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2" name="Лист" r:id="rId4" imgW="7078996" imgH="4640544" progId="Excel.Sheet.8">
                  <p:embed/>
                </p:oleObj>
              </mc:Choice>
              <mc:Fallback>
                <p:oleObj name="Лист" r:id="rId4" imgW="7078996" imgH="4640544" progId="Excel.Sheet.8">
                  <p:embed/>
                  <p:pic>
                    <p:nvPicPr>
                      <p:cNvPr id="0" name="Содержимое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488" y="1196975"/>
                        <a:ext cx="7073900" cy="4637088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rgbClr val="CC66FF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 flipH="1">
            <a:off x="179509" y="1772816"/>
            <a:ext cx="2160242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Педагогические работники учреждений дополнительного образования детей в сфере культуры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2708920"/>
            <a:ext cx="2160240" cy="9361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Педагогические работники учреждений дополнительного образования детей в сфере образования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3717032"/>
            <a:ext cx="2160240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Педагогические работники образовательных учреждений общего образования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4581128"/>
            <a:ext cx="2160240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Педагогические работники учреждений дошкольного образования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18656" y="4520885"/>
            <a:ext cx="914400" cy="3603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32320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24994" y="2708920"/>
            <a:ext cx="1008062" cy="3603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34702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5949280"/>
            <a:ext cx="288032" cy="288032"/>
          </a:xfrm>
          <a:prstGeom prst="rect">
            <a:avLst/>
          </a:prstGeom>
          <a:solidFill>
            <a:srgbClr val="6600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5949280"/>
            <a:ext cx="1008112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2021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31840" y="5949280"/>
            <a:ext cx="288032" cy="288032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419872" y="5949280"/>
            <a:ext cx="91440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2022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12160" y="5949280"/>
            <a:ext cx="288032" cy="288032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0800000" flipV="1">
            <a:off x="6300192" y="5949280"/>
            <a:ext cx="936104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2023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027988" y="1196975"/>
            <a:ext cx="9144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 руб.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260648"/>
          <a:ext cx="896448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819" name="Рисунок 14" descr="9623fbd79ebe1d78530f94d1354617ed-320x220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870" y="188913"/>
            <a:ext cx="27830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412776"/>
            <a:ext cx="3672408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ДОХОДЫ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2132856"/>
            <a:ext cx="3672408" cy="7200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 соответствии со ст.218 Бюджетного кодекса РФ исполнение бюджета по доходам предусматривает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2924944"/>
            <a:ext cx="3672408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1. Зачисление на единый счет бюджета доходов от распределения налогов, сборов и иных поступлений согласно законодательству  РФ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611560" y="3861044"/>
            <a:ext cx="3672408" cy="8641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2. Перечисление излишне распределенных сумм, возврат излишне уплаченных или излишне взысканных сумм согласно законодательству РФ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4797152"/>
            <a:ext cx="3672408" cy="7200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3. Зачет излишне уплаченных или излишне взысканных сумм в соответствии с законодательством РФ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5589240"/>
            <a:ext cx="3672408" cy="7200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4. Уточнение администраторов доходов бюджета платежей в бюджеты бюджетной системы РФ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60032" y="1412776"/>
            <a:ext cx="3744416" cy="5040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РАСХОДЫ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32040" y="2132856"/>
            <a:ext cx="3672408" cy="7200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 соответствии со ст. 219 Бюджетного кодекса РФ установлены основные этапы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32040" y="2924944"/>
            <a:ext cx="3672408" cy="864096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1. Принятие бюджетных обязательств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32040" y="3861048"/>
            <a:ext cx="3672408" cy="864096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2. Подтверждение денежных обязательств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32040" y="4797152"/>
            <a:ext cx="3672408" cy="7200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3. Санкционирование оплаты денежных обязательств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 rot="10800000" flipH="1" flipV="1">
            <a:off x="4932040" y="5589240"/>
            <a:ext cx="3672408" cy="7200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4. Подтверждение исполнения денежных обязательств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2124075" y="1844675"/>
            <a:ext cx="484188" cy="28892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516688" y="1844675"/>
            <a:ext cx="484187" cy="28892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893175" y="1628775"/>
            <a:ext cx="0" cy="432117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0" idx="3"/>
          </p:cNvCxnSpPr>
          <p:nvPr/>
        </p:nvCxnSpPr>
        <p:spPr>
          <a:xfrm flipH="1">
            <a:off x="8604250" y="2492375"/>
            <a:ext cx="288925" cy="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8604250" y="3429000"/>
            <a:ext cx="288925" cy="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8604250" y="4292600"/>
            <a:ext cx="288925" cy="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8604250" y="5300663"/>
            <a:ext cx="288925" cy="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0" idx="3"/>
          </p:cNvCxnSpPr>
          <p:nvPr/>
        </p:nvCxnSpPr>
        <p:spPr>
          <a:xfrm flipH="1">
            <a:off x="8604250" y="5949950"/>
            <a:ext cx="288925" cy="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8459788" y="1628775"/>
            <a:ext cx="433387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23850" y="1700213"/>
            <a:ext cx="71438" cy="424973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323850" y="2565400"/>
            <a:ext cx="287338" cy="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endCxn id="0" idx="1"/>
          </p:cNvCxnSpPr>
          <p:nvPr/>
        </p:nvCxnSpPr>
        <p:spPr>
          <a:xfrm>
            <a:off x="395288" y="3357563"/>
            <a:ext cx="215900" cy="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endCxn id="0" idx="1"/>
          </p:cNvCxnSpPr>
          <p:nvPr/>
        </p:nvCxnSpPr>
        <p:spPr>
          <a:xfrm flipV="1">
            <a:off x="395288" y="4292600"/>
            <a:ext cx="215900" cy="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endCxn id="0" idx="1"/>
          </p:cNvCxnSpPr>
          <p:nvPr/>
        </p:nvCxnSpPr>
        <p:spPr>
          <a:xfrm>
            <a:off x="395288" y="5157788"/>
            <a:ext cx="215900" cy="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endCxn id="0" idx="1"/>
          </p:cNvCxnSpPr>
          <p:nvPr/>
        </p:nvCxnSpPr>
        <p:spPr>
          <a:xfrm>
            <a:off x="395288" y="5949950"/>
            <a:ext cx="215900" cy="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323850" y="1700213"/>
            <a:ext cx="503238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179512" y="381733"/>
            <a:ext cx="5976664" cy="69386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означает исполнение бюджета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104016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средней заработной платы основных работников учреждений культуры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6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35289067"/>
              </p:ext>
            </p:extLst>
          </p:nvPr>
        </p:nvGraphicFramePr>
        <p:xfrm>
          <a:off x="359830" y="1700213"/>
          <a:ext cx="8605838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7" r:id="rId3" imgW="8602202" imgH="3700593" progId="Excel.Sheet.8">
                  <p:embed/>
                </p:oleObj>
              </mc:Choice>
              <mc:Fallback>
                <p:oleObj r:id="rId3" imgW="8602202" imgH="3700593" progId="Excel.Sheet.8">
                  <p:embed/>
                  <p:pic>
                    <p:nvPicPr>
                      <p:cNvPr id="0" name="Содержимое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30" y="1700213"/>
                        <a:ext cx="8605838" cy="370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5805264"/>
            <a:ext cx="288032" cy="288032"/>
          </a:xfrm>
          <a:prstGeom prst="rect">
            <a:avLst/>
          </a:prstGeom>
          <a:solidFill>
            <a:srgbClr val="6600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805264"/>
            <a:ext cx="91440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2021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5805264"/>
            <a:ext cx="288032" cy="28803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5805264"/>
            <a:ext cx="91440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2022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52320" y="5805264"/>
            <a:ext cx="288032" cy="288032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740352" y="5805264"/>
            <a:ext cx="91440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2023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13" name="Стрелка вверх 12"/>
          <p:cNvSpPr/>
          <p:nvPr/>
        </p:nvSpPr>
        <p:spPr>
          <a:xfrm>
            <a:off x="899592" y="2204864"/>
            <a:ext cx="1944216" cy="1986520"/>
          </a:xfrm>
          <a:prstGeom prst="upArrow">
            <a:avLst/>
          </a:prstGeom>
          <a:solidFill>
            <a:srgbClr val="6600FF"/>
          </a:solidFill>
          <a:ln w="571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3491880" y="2217393"/>
            <a:ext cx="2016224" cy="1986520"/>
          </a:xfrm>
          <a:prstGeom prst="upArrow">
            <a:avLst/>
          </a:prstGeom>
          <a:solidFill>
            <a:srgbClr val="FFC000"/>
          </a:solidFill>
          <a:ln w="571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027988" y="1412875"/>
            <a:ext cx="914400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 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03648" y="2780928"/>
            <a:ext cx="1008112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32043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2200" y="2780928"/>
            <a:ext cx="1008112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39355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95936" y="2780928"/>
            <a:ext cx="1008112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35901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 bwMode="auto">
          <a:xfrm>
            <a:off x="157412" y="260648"/>
            <a:ext cx="8784976" cy="1040160"/>
          </a:xfrm>
          <a:prstGeom prst="roundRect">
            <a:avLst/>
          </a:prstGeom>
          <a:ln w="11429" cap="flat" cmpd="sng" algn="ctr">
            <a:noFill/>
            <a:prstDash val="sysDash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средней заработной платы основных работников учреждений культуры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11560" y="116632"/>
            <a:ext cx="7929618" cy="504056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Какие меры социальной поддержки из районного бюджета   оказываются населению Ковровского района?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682812"/>
              </p:ext>
            </p:extLst>
          </p:nvPr>
        </p:nvGraphicFramePr>
        <p:xfrm>
          <a:off x="251520" y="648869"/>
          <a:ext cx="7272808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01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Наименование меры социальной поддержки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Численность получателей (чел.)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Расходы за 2023год (в тыс.руб.)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9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Компенсация расходов по оплате жилищно-коммунальных услуг педагогическим работникам и работникам культуры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( неработающие пенсионеры)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  204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 8958,0  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Выплаты на улучшение жилищных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условий гражданам, проживающим в сельской местности, молодым семьям, работникам бюджетной сферы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    20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13811,1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8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Дополнительная социальная поддержка гражданам на оплату коммунальных услуг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      3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99,3 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64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Социальная поддержка детей-инвалидов дошкольного возраста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  10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147,2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50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Компенсация на питание льготных категорий воспитанников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   225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1117,3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5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Компенсация педагогическим работникам на приобретение путевок в лечебно-профилактические учреждения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32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 752,6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50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Оказание адресной социальной поддержки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38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805,2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5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Единовременное пособие молодым специалистам при поступлении на работу в образовательные учреждения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 300,0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4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Обеспечение равной доступности услуг общественного транспорта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1834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909,5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7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Ежемесячная доплата к пенсии лицам, замещающим должности муниципальной службы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     33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2676,7 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75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Компенсация за наем (поднаем) жилых помещений педагогическим работникам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    96,0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2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Предоставление бесплатных проездных билетов обучающимся образовательных организаций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30,0 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79931" name="Picture 5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3115" y="692696"/>
            <a:ext cx="1431373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179388" y="2708275"/>
            <a:ext cx="8836025" cy="31686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b="1" cap="all" spc="250" dirty="0" smtClean="0"/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600" b="1" cap="all" spc="25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539552" y="260648"/>
            <a:ext cx="8424936" cy="1040160"/>
          </a:xfrm>
          <a:prstGeom prst="roundRect">
            <a:avLst/>
          </a:prstGeom>
          <a:ln w="11429" cap="flat" cmpd="sng" algn="ctr">
            <a:noFill/>
            <a:prstDash val="sysDash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КОНТАКТНАЯ  ИНФОРМАЦИЯ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00808"/>
            <a:ext cx="8784976" cy="50805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4293096"/>
            <a:ext cx="7920880" cy="2088232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Финансовое управление администрации Ковровского района</a:t>
            </a:r>
          </a:p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Адрес : 601900 Владимирская область,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г.Ковров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ул.Дегтярева</a:t>
            </a:r>
            <a:r>
              <a:rPr lang="ru-RU" dirty="0">
                <a:latin typeface="Arial" pitchFamily="34" charset="0"/>
                <a:cs typeface="Arial" pitchFamily="34" charset="0"/>
              </a:rPr>
              <a:t> 34</a:t>
            </a:r>
          </a:p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Тел. (49232) 2-32-97, факс (49232) 4-29-15, </a:t>
            </a:r>
            <a:r>
              <a:rPr lang="en-US" dirty="0">
                <a:latin typeface="Arial" pitchFamily="34" charset="0"/>
                <a:cs typeface="Arial" pitchFamily="34" charset="0"/>
              </a:rPr>
              <a:t>e-mail</a:t>
            </a:r>
            <a:r>
              <a:rPr lang="ru-RU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latin typeface="Arial" pitchFamily="34" charset="0"/>
                <a:cs typeface="Arial" pitchFamily="34" charset="0"/>
              </a:rPr>
              <a:t>finupr@itnet33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ru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916832"/>
            <a:ext cx="2016224" cy="223224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143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200" dirty="0"/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Отчет об исполнении бюджета составляется в установленном порядке на основании сводной бюджетной отчетности соответствующих главных администраторов бюджетных средств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4088" y="3212976"/>
            <a:ext cx="1656184" cy="187220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Представление отчета об исполнении бюджета и сопутствующих материалов в Совет народных депутатов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736" y="4653136"/>
            <a:ext cx="2160240" cy="720080"/>
          </a:xfrm>
          <a:prstGeom prst="roundRect">
            <a:avLst/>
          </a:prstGeom>
          <a:solidFill>
            <a:srgbClr val="FF0066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143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/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•</a:t>
            </a:r>
            <a:r>
              <a:rPr lang="ru-RU" sz="1200" b="1" dirty="0">
                <a:solidFill>
                  <a:schemeClr val="tx1"/>
                </a:solidFill>
              </a:rPr>
              <a:t>До 1 апреля текущего финансового года</a:t>
            </a:r>
          </a:p>
        </p:txBody>
      </p:sp>
      <p:sp>
        <p:nvSpPr>
          <p:cNvPr id="10" name="Овал 9"/>
          <p:cNvSpPr/>
          <p:nvPr/>
        </p:nvSpPr>
        <p:spPr>
          <a:xfrm>
            <a:off x="251520" y="4149080"/>
            <a:ext cx="1800200" cy="1584176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Составление отчета об исполнении бюджета за прошедший финансовый год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364088" y="1772816"/>
            <a:ext cx="1872208" cy="1584176"/>
          </a:xfrm>
          <a:prstGeom prst="ellipse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w="114300" prst="hardEdg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•</a:t>
            </a:r>
            <a:r>
              <a:rPr lang="ru-RU" sz="1400" b="1" dirty="0">
                <a:solidFill>
                  <a:schemeClr val="tx1"/>
                </a:solidFill>
              </a:rPr>
              <a:t>До 1 мая текущего финансового года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2267744" y="2708920"/>
            <a:ext cx="2160240" cy="2016224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Представление отчета об исполнении бюджета в контрольный орган для осуществления внешней проверки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1412776"/>
            <a:ext cx="9036496" cy="432047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Этапы составления и утверждения отчета об исполнении бюджета: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27584" y="188640"/>
            <a:ext cx="7632848" cy="78524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Составление и утверждение годового отчета об исполнении бюджета является важной формой контроля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за исполнением бюджета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 rot="21256028">
            <a:off x="1061722" y="5503432"/>
            <a:ext cx="2376264" cy="792088"/>
          </a:xfrm>
          <a:prstGeom prst="curvedUpArrow">
            <a:avLst/>
          </a:prstGeom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20641430">
            <a:off x="3017373" y="1927574"/>
            <a:ext cx="2510807" cy="581248"/>
          </a:xfrm>
          <a:prstGeom prst="curvedDownArrow">
            <a:avLst/>
          </a:prstGeom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796136" y="5229200"/>
            <a:ext cx="3168352" cy="1008112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 w="114300" prst="hardEdg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96000" anchor="ctr"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sz="1100" dirty="0"/>
          </a:p>
          <a:p>
            <a:pPr algn="ctr">
              <a:defRPr/>
            </a:pPr>
            <a:r>
              <a:rPr lang="ru-RU" sz="1100" dirty="0"/>
              <a:t>•</a:t>
            </a:r>
            <a:r>
              <a:rPr lang="ru-RU" sz="1100" b="1" dirty="0">
                <a:solidFill>
                  <a:schemeClr val="tx1"/>
                </a:solidFill>
              </a:rPr>
              <a:t>Отчет об исполнении бюджета утверждается решением Совета народных депутатов</a:t>
            </a:r>
          </a:p>
        </p:txBody>
      </p:sp>
      <p:sp>
        <p:nvSpPr>
          <p:cNvPr id="17" name="Овал 16"/>
          <p:cNvSpPr/>
          <p:nvPr/>
        </p:nvSpPr>
        <p:spPr>
          <a:xfrm>
            <a:off x="7020272" y="3429000"/>
            <a:ext cx="1944216" cy="1944216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Рассмотрение и утверждение отчета об  исполнении бюджета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2740736">
            <a:off x="7134478" y="2552349"/>
            <a:ext cx="1769248" cy="460528"/>
          </a:xfrm>
          <a:prstGeom prst="curvedDownArrow">
            <a:avLst/>
          </a:prstGeom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187150"/>
              </p:ext>
            </p:extLst>
          </p:nvPr>
        </p:nvGraphicFramePr>
        <p:xfrm>
          <a:off x="326447" y="1340768"/>
          <a:ext cx="8352927" cy="197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70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591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показателя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Плановые назначения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Фактическое исполнение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Процент исполнения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Динамика исполнения к 2022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году в процентах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5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Первоначальный </a:t>
                      </a:r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С учетом внесенных изменений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57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3627665,1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3717572,2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3932872,1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105,8%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126,9%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57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3627665,1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3717572,2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3700179,0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99,5%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latin typeface="Times New Roman" pitchFamily="18" charset="0"/>
                          <a:cs typeface="Times New Roman" pitchFamily="18" charset="0"/>
                        </a:rPr>
                        <a:t>122,7%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59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Дефицит (-)</a:t>
                      </a:r>
                    </a:p>
                    <a:p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Профицит (+)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232693,1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274,4%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467544" y="188640"/>
            <a:ext cx="8280920" cy="79208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параметры районного бюджета за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23850" y="5949950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95288" y="4868863"/>
            <a:ext cx="863600" cy="1058862"/>
          </a:xfrm>
          <a:prstGeom prst="rect">
            <a:avLst/>
          </a:prstGeom>
          <a:solidFill>
            <a:schemeClr val="accent5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2989276,1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5166" y="4365625"/>
            <a:ext cx="843722" cy="503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638389,0</a:t>
            </a:r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31913" y="4724400"/>
            <a:ext cx="841375" cy="1203325"/>
          </a:xfrm>
          <a:prstGeom prst="rect">
            <a:avLst/>
          </a:prstGeom>
          <a:solidFill>
            <a:schemeClr val="accent5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2809523,9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31913" y="4149725"/>
            <a:ext cx="841375" cy="574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908048,3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68538" y="4869159"/>
            <a:ext cx="863302" cy="1058565"/>
          </a:xfrm>
          <a:prstGeom prst="rect">
            <a:avLst/>
          </a:prstGeom>
          <a:solidFill>
            <a:schemeClr val="accent5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2807525,5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68538" y="4005064"/>
            <a:ext cx="863302" cy="8640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1125346,6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19475" y="4509120"/>
            <a:ext cx="792163" cy="1418605"/>
          </a:xfrm>
          <a:prstGeom prst="rect">
            <a:avLst/>
          </a:prstGeom>
          <a:solidFill>
            <a:schemeClr val="accent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3627665,1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56100" y="4149725"/>
            <a:ext cx="791964" cy="1778000"/>
          </a:xfrm>
          <a:prstGeom prst="rect">
            <a:avLst/>
          </a:prstGeom>
          <a:solidFill>
            <a:schemeClr val="accent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3717572,2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92081" y="4365625"/>
            <a:ext cx="792808" cy="1562100"/>
          </a:xfrm>
          <a:prstGeom prst="rect">
            <a:avLst/>
          </a:prstGeom>
          <a:solidFill>
            <a:schemeClr val="accent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3700179,0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101014" y="5038726"/>
            <a:ext cx="864120" cy="5508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232693,1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22263" y="5901496"/>
            <a:ext cx="936625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latin typeface="Arial" pitchFamily="34" charset="0"/>
                <a:cs typeface="Arial" pitchFamily="34" charset="0"/>
              </a:rPr>
              <a:t>Первоначальный план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377950" y="5901496"/>
            <a:ext cx="914400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Уточненный план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432986" y="5953539"/>
            <a:ext cx="719137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Факт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348038" y="5949950"/>
            <a:ext cx="914400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Первоначальный план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356100" y="5949950"/>
            <a:ext cx="914400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Уточненный план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364163" y="5949950"/>
            <a:ext cx="720725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Факт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443663" y="5949950"/>
            <a:ext cx="7207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Первоначальный план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308850" y="5949950"/>
            <a:ext cx="792163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Уточненный план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8243888" y="5949950"/>
            <a:ext cx="7207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Факт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443662" y="5589588"/>
            <a:ext cx="2520825" cy="3603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+mj-lt"/>
                <a:cs typeface="Arial" pitchFamily="34" charset="0"/>
              </a:rPr>
              <a:t>П Р О </a:t>
            </a:r>
            <a:r>
              <a:rPr lang="ru-RU" dirty="0">
                <a:latin typeface="+mj-lt"/>
                <a:cs typeface="Arial" pitchFamily="34" charset="0"/>
              </a:rPr>
              <a:t>Ф И Ц И Т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95288" y="5661025"/>
            <a:ext cx="2737971" cy="2889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 О Х О Д Ы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419475" y="5589588"/>
            <a:ext cx="2665413" cy="3603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 А С Х О Д Ы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547813" y="3429000"/>
            <a:ext cx="287337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835150" y="3429000"/>
            <a:ext cx="2376488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Налоговые и неналоговые доходы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299120" y="3612322"/>
            <a:ext cx="287337" cy="2159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6586457" y="3612322"/>
            <a:ext cx="2160588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Безвозмездные поступления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885113" y="981075"/>
            <a:ext cx="790575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28388</TotalTime>
  <Words>6500</Words>
  <Application>Microsoft Office PowerPoint</Application>
  <PresentationFormat>Экран (4:3)</PresentationFormat>
  <Paragraphs>1448</Paragraphs>
  <Slides>72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72</vt:i4>
      </vt:variant>
    </vt:vector>
  </HeadingPairs>
  <TitlesOfParts>
    <vt:vector size="88" baseType="lpstr">
      <vt:lpstr>Arial Unicode MS</vt:lpstr>
      <vt:lpstr>Arial</vt:lpstr>
      <vt:lpstr>Arial Black</vt:lpstr>
      <vt:lpstr>Arial Narrow</vt:lpstr>
      <vt:lpstr>Calibri</vt:lpstr>
      <vt:lpstr>Georgia</vt:lpstr>
      <vt:lpstr>Mangal</vt:lpstr>
      <vt:lpstr>Times New Roman</vt:lpstr>
      <vt:lpstr>Wingdings</vt:lpstr>
      <vt:lpstr>Wingdings 2</vt:lpstr>
      <vt:lpstr>Wingdings 3</vt:lpstr>
      <vt:lpstr>Официальная</vt:lpstr>
      <vt:lpstr>Диаграмма Microsoft Excel</vt:lpstr>
      <vt:lpstr>Лист Microsoft Excel 97-2003</vt:lpstr>
      <vt:lpstr>Лист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бюджетного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бюджета по доходам</vt:lpstr>
      <vt:lpstr>Презентация PowerPoint</vt:lpstr>
      <vt:lpstr>Исполнение бюджета по доходам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бюджета по расходам</vt:lpstr>
      <vt:lpstr>Исполнение бюджета по расходам</vt:lpstr>
      <vt:lpstr>Исполнение бюджета по расходам</vt:lpstr>
      <vt:lpstr>Исполнение бюджета по расходам</vt:lpstr>
      <vt:lpstr>Исполнение бюджета по расходам</vt:lpstr>
      <vt:lpstr>Исполнение бюджета по расходам</vt:lpstr>
      <vt:lpstr>Исполнение бюджета по расходам</vt:lpstr>
      <vt:lpstr>Исполнение бюджета по расходам</vt:lpstr>
      <vt:lpstr>Исполнение бюджета по расходам</vt:lpstr>
      <vt:lpstr>Исполнение бюджета по расходам</vt:lpstr>
      <vt:lpstr>Исполнение бюджета по расходам</vt:lpstr>
      <vt:lpstr>Презентация PowerPoint</vt:lpstr>
      <vt:lpstr>Исполнение бюджета по расходам</vt:lpstr>
      <vt:lpstr>Исполнение бюджета по расходам</vt:lpstr>
      <vt:lpstr>Исполнение бюджета по расходам</vt:lpstr>
      <vt:lpstr>Исполнение бюджета по расходам</vt:lpstr>
      <vt:lpstr>Исполнение бюджета по расходам</vt:lpstr>
      <vt:lpstr>Исполнение бюджета по расходам</vt:lpstr>
      <vt:lpstr>Муниципальный долг, его структура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Муниципальная программа "Обеспечение доступным и комфортным жильем населения Ковровского района» </vt:lpstr>
      <vt:lpstr> Муниципальная программа «Охрана окружающей среды и рациональное природопользование на территории Ковровского района» </vt:lpstr>
      <vt:lpstr> Муниципальная программа «Развитие единой государственной системы регистрации прав и кадастрового учета недвижимости на территории Ковровского района» </vt:lpstr>
      <vt:lpstr> Муниципальная программа "Комплексное развитие сельских территорий   Ковровского района» </vt:lpstr>
      <vt:lpstr>Презентация PowerPoint</vt:lpstr>
      <vt:lpstr>Презентация PowerPoint</vt:lpstr>
      <vt:lpstr>Презентация PowerPoint</vt:lpstr>
      <vt:lpstr>Презентация PowerPoint</vt:lpstr>
      <vt:lpstr> Муниципальная программа «Обеспечение управления муниципальным имуществом Ковровского района » </vt:lpstr>
      <vt:lpstr> Муниципальная программа «Дорожное хозяйство Ковровского района» </vt:lpstr>
      <vt:lpstr> Муниципальная программа "Модернизация объектов коммунальной инфраструктуры Ковровского района» </vt:lpstr>
      <vt:lpstr>Консолидированный бюджет  Ковровского района  состоит из: </vt:lpstr>
      <vt:lpstr>Исполнение доходной части консолидированного бюджета района  за 2023 год        </vt:lpstr>
      <vt:lpstr>Исполнение по налоговым и неналоговым доходам  консолидированного бюджета района  за 2023 год       </vt:lpstr>
      <vt:lpstr>Рост налоговых и неналоговых доходов поселений  в 2023 году к 2022 году </vt:lpstr>
      <vt:lpstr>Собираемость земельного налога   за 2023 год</vt:lpstr>
      <vt:lpstr>Собираемость  налога на имущество  с физических лиц  за 2023 год</vt:lpstr>
      <vt:lpstr>Исполнение бюджета по расходам</vt:lpstr>
      <vt:lpstr>Исполнение бюджета по расходам</vt:lpstr>
      <vt:lpstr>Презентация PowerPoint</vt:lpstr>
      <vt:lpstr>Презентация PowerPoint</vt:lpstr>
      <vt:lpstr>5</vt:lpstr>
      <vt:lpstr>Реализация регионального проекта «Комплексное развитие пос. Доброград»</vt:lpstr>
      <vt:lpstr>Показатели средней заработной платы педагогических работников образования </vt:lpstr>
      <vt:lpstr>Показатели средней заработной платы основных работников учреждений культуры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каждого</dc:title>
  <dc:creator>User 04</dc:creator>
  <cp:lastModifiedBy>Игорь Владимирович</cp:lastModifiedBy>
  <cp:revision>2707</cp:revision>
  <cp:lastPrinted>2024-04-10T08:23:52Z</cp:lastPrinted>
  <dcterms:modified xsi:type="dcterms:W3CDTF">2025-02-15T10:49:08Z</dcterms:modified>
</cp:coreProperties>
</file>